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66" r:id="rId6"/>
    <p:sldId id="290" r:id="rId7"/>
    <p:sldId id="275" r:id="rId8"/>
    <p:sldId id="277" r:id="rId9"/>
    <p:sldId id="287" r:id="rId10"/>
    <p:sldId id="293" r:id="rId11"/>
    <p:sldId id="260" r:id="rId12"/>
    <p:sldId id="283" r:id="rId13"/>
    <p:sldId id="285" r:id="rId14"/>
    <p:sldId id="284" r:id="rId15"/>
    <p:sldId id="276" r:id="rId16"/>
    <p:sldId id="279" r:id="rId17"/>
    <p:sldId id="280" r:id="rId18"/>
    <p:sldId id="281" r:id="rId1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57IaRjjnV8OEePngHvbiQ==" hashData="PJnXRQNTUHNGBIQF2tTZHAwNu7PelU44Q2Gv3bhedK0O5QUkvoHxk/LLD4OPR9dApEmQ6CqrRrNVxDEqLzXmn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MA(" userId="S::a.makaaij@hethooghuis.nl::cc5c0e6b-a3fd-4108-b505-71aedd644dd2" providerId="AD"/>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36" autoAdjust="0"/>
  </p:normalViewPr>
  <p:slideViewPr>
    <p:cSldViewPr snapToGrid="0">
      <p:cViewPr varScale="1">
        <p:scale>
          <a:sx n="49" d="100"/>
          <a:sy n="49"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4531EB6E-2007-4D35-AA17-EC0D5365B1E0}"/>
    <pc:docChg chg="modSld">
      <pc:chgData name="Post-Ilbrink, Tineke" userId="acaedabe-b12f-42d1-8517-780bc8ea15c4" providerId="ADAL" clId="{4531EB6E-2007-4D35-AA17-EC0D5365B1E0}" dt="2025-12-08T11:16:15.193" v="0" actId="20577"/>
      <pc:docMkLst>
        <pc:docMk/>
      </pc:docMkLst>
      <pc:sldChg chg="modSp mod">
        <pc:chgData name="Post-Ilbrink, Tineke" userId="acaedabe-b12f-42d1-8517-780bc8ea15c4" providerId="ADAL" clId="{4531EB6E-2007-4D35-AA17-EC0D5365B1E0}" dt="2025-12-08T11:16:15.193" v="0" actId="20577"/>
        <pc:sldMkLst>
          <pc:docMk/>
          <pc:sldMk cId="3003741711" sldId="293"/>
        </pc:sldMkLst>
        <pc:spChg chg="mod">
          <ac:chgData name="Post-Ilbrink, Tineke" userId="acaedabe-b12f-42d1-8517-780bc8ea15c4" providerId="ADAL" clId="{4531EB6E-2007-4D35-AA17-EC0D5365B1E0}" dt="2025-12-08T11:16:15.193" v="0" actId="20577"/>
          <ac:spMkLst>
            <pc:docMk/>
            <pc:sldMk cId="3003741711" sldId="293"/>
            <ac:spMk id="2" creationId="{91299A78-66BE-4D54-4059-E96E14CAD8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5B79C-64F3-472E-B268-34DEAECC2CD3}" type="datetimeFigureOut">
              <a:rPr lang="nl-NL" smtClean="0"/>
              <a:t>8-12-2025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1A093-E165-41EB-AD84-C03D801C6510}" type="slidenum">
              <a:rPr lang="nl-NL" smtClean="0"/>
              <a:t>‹nr.›</a:t>
            </a:fld>
            <a:endParaRPr lang="nl-NL"/>
          </a:p>
        </p:txBody>
      </p:sp>
    </p:spTree>
    <p:extLst>
      <p:ext uri="{BB962C8B-B14F-4D97-AF65-F5344CB8AC3E}">
        <p14:creationId xmlns:p14="http://schemas.microsoft.com/office/powerpoint/2010/main" val="391097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buNone/>
            </a:pPr>
            <a:r>
              <a:rPr lang="en-US" sz="1800" b="1" kern="100" dirty="0" err="1">
                <a:effectLst/>
                <a:latin typeface="Aptos Display" panose="020B0004020202020204" pitchFamily="34" charset="0"/>
                <a:ea typeface="Aptos" panose="020B0004020202020204" pitchFamily="34" charset="0"/>
                <a:cs typeface="Times New Roman" panose="02020603050405020304" pitchFamily="18" charset="0"/>
              </a:rPr>
              <a:t>Materialen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entury Gothic" panose="020B0502020202020204" pitchFamily="34" charset="0"/>
              <a:buChar char="-"/>
            </a:pPr>
            <a:r>
              <a:rPr lang="en-US" sz="1800" kern="100" dirty="0" err="1">
                <a:effectLst/>
                <a:latin typeface="Aptos Display" panose="020B0004020202020204" pitchFamily="34" charset="0"/>
                <a:ea typeface="Aptos" panose="020B0004020202020204" pitchFamily="34" charset="0"/>
                <a:cs typeface="Times New Roman" panose="02020603050405020304" pitchFamily="18" charset="0"/>
              </a:rPr>
              <a:t>Kaartjes</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 superpower vs super struggle</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entury Gothic" panose="020B0502020202020204" pitchFamily="34" charset="0"/>
              <a:buChar char="-"/>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Werkblad – mijn minder leuke kanten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b="1" kern="100" dirty="0">
                <a:effectLst/>
                <a:latin typeface="Aptos Display" panose="020B0004020202020204" pitchFamily="34" charset="0"/>
                <a:ea typeface="Aptos" panose="020B0004020202020204" pitchFamily="34" charset="0"/>
                <a:cs typeface="Times New Roman" panose="02020603050405020304" pitchFamily="18" charset="0"/>
              </a:rPr>
              <a:t>Voorbereiding:</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Zorg dat je alle materialen bij de hand hebt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Lees de notities bij de dia’s en de introductie van de les voor de docent hieronder goed door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Het kan handig zijn om ook de gemaakte werkbladen van de lessen over ‘mijn kwaliteiten’ bij de hand te houden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b="1" kern="100" dirty="0">
                <a:effectLst/>
                <a:latin typeface="Aptos Display" panose="020B0004020202020204" pitchFamily="34" charset="0"/>
                <a:ea typeface="Aptos" panose="020B0004020202020204" pitchFamily="34" charset="0"/>
                <a:cs typeface="Times New Roman" panose="02020603050405020304" pitchFamily="18" charset="0"/>
              </a:rPr>
              <a:t>Introductie van de les voor de docent: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In deze les gaan de leerlingen reflecteren op hun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en super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De leerlingen leren dat iedereen zowel sterke eigenschappen als ontwikkelpunten heeft, en dat dit onderdeel is van persoonlijke groei. Het is belangrijk dat de leerlingen begrijpen dat niemand perfect is en dat er altijd ruimte is voor groei. Tegelijkertijd leren ze ook dat er eigenschappen zijn die je misschien niet kunt veranderen, maar die wel deel van jezelf uitmaken en die je moet leren accepteren.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We beginnen de les door de leerlingen te laten kijken naar de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en super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van een familielid. Dit helpt hen om eerst van buiten zichzelf te reflecteren en zowel de kwaliteiten als de ontwikkelpunten van iemand anders te zien. Vervolgens gaan ze op dezelfde manier naar zichzelf kijken: wat zijn mijn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en welke super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heb ik, waar ik aan kan werken? Op deze manier worden de leerlingen zich bewust van hun eigen sterke punten en ontwikkelpunten, zonder dat dit een negatieve lading heeft.</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We sluiten de les positief af door de leerlingen elkaar een compliment te geven, zodat ze zich gesteund voelen in hun groei en erkenning krijgen voor hun unieke eigenschappen. Het doel van de les is dat de leerlingen een realistisch beeld van zichzelf krijgen, zowel van wat ze goed kunnen als van wat ze kunnen verbeteren, maar altijd met een positieve en accepterende houding.</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In deze les gebruiken we bewust de termen "</a:t>
            </a:r>
            <a:r>
              <a:rPr lang="nl-NL" sz="1800" kern="100" baseline="-250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en "super </a:t>
            </a:r>
            <a:r>
              <a:rPr lang="nl-NL" sz="1800" kern="100" baseline="-250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in plaats van sterke en zwakke eigenschappen. Het woord 'zwakte' heeft namelijk vaak een negatieve betekenis en kan de indruk wekken dat iets niet goed of fout is. Dit willen we vermijden, want iedereen heeft minder leuke eigenschappen, en dat is normaal. We hebben gekozen voor het Engelse woord "</a:t>
            </a:r>
            <a:r>
              <a:rPr lang="nl-NL" sz="1800" kern="100" baseline="-250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omdat het beter aansluit bij de taalbeleving van de jongeren en het de positieve kant van iemands eigenschappen benadrukt.</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a:t>
            </a:fld>
            <a:endParaRPr lang="nl-NL"/>
          </a:p>
        </p:txBody>
      </p:sp>
    </p:spTree>
    <p:extLst>
      <p:ext uri="{BB962C8B-B14F-4D97-AF65-F5344CB8AC3E}">
        <p14:creationId xmlns:p14="http://schemas.microsoft.com/office/powerpoint/2010/main" val="329382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11</a:t>
            </a:fld>
            <a:endParaRPr lang="nl-NL"/>
          </a:p>
        </p:txBody>
      </p:sp>
    </p:spTree>
    <p:extLst>
      <p:ext uri="{BB962C8B-B14F-4D97-AF65-F5344CB8AC3E}">
        <p14:creationId xmlns:p14="http://schemas.microsoft.com/office/powerpoint/2010/main" val="12497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Check voorafgaand aan deze opdracht of de klas veilig is. De leerlingen gaan kwaliteiten over elkaar opschrijven. Loop bij het opschrijven rond en kijk mee of er ook werkelijk kwaliteiten worden opgeschreven en er geen ruimte is voor plagen/pesten.</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13</a:t>
            </a:fld>
            <a:endParaRPr lang="nl-NL"/>
          </a:p>
        </p:txBody>
      </p:sp>
    </p:spTree>
    <p:extLst>
      <p:ext uri="{BB962C8B-B14F-4D97-AF65-F5344CB8AC3E}">
        <p14:creationId xmlns:p14="http://schemas.microsoft.com/office/powerpoint/2010/main" val="348646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Je kunt dit meerdere rondes doen. Iemand verzameld dan meerder kwaliteiten/complimenten. </a:t>
            </a:r>
          </a:p>
          <a:p>
            <a:endParaRPr lang="nl-NL" sz="1000" dirty="0">
              <a:latin typeface="Aptos Display" panose="020B0004020202020204" pitchFamily="34" charset="0"/>
            </a:endParaRPr>
          </a:p>
          <a:p>
            <a:r>
              <a:rPr lang="nl-NL" sz="1000" dirty="0">
                <a:latin typeface="Aptos Display" panose="020B0004020202020204" pitchFamily="34" charset="0"/>
              </a:rPr>
              <a:t>Je kunt de leerlingen vragen wie een compliment met de klas wil delen. Dit is vrijwillig voor de leerlingen die dit willen.</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Vraag klassikaal bij het nabespreken: herken je deze kwaliteit bij jezelf? Wat voor gevoel krijg je als je dit zo leest? (leerlingen mogen antwoorden, maar dit hoeft niet)</a:t>
            </a: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14</a:t>
            </a:fld>
            <a:endParaRPr lang="nl-NL"/>
          </a:p>
        </p:txBody>
      </p:sp>
    </p:spTree>
    <p:extLst>
      <p:ext uri="{BB962C8B-B14F-4D97-AF65-F5344CB8AC3E}">
        <p14:creationId xmlns:p14="http://schemas.microsoft.com/office/powerpoint/2010/main" val="57439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07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Vraag de leerlingen wat ze nog iets weten wat ze ingevuld hebben op hun werkblad.</a:t>
            </a:r>
          </a:p>
          <a:p>
            <a:endParaRPr lang="nl-NL" sz="1000" dirty="0">
              <a:latin typeface="Aptos Display" panose="020B0004020202020204" pitchFamily="34" charset="0"/>
            </a:endParaRPr>
          </a:p>
          <a:p>
            <a:r>
              <a:rPr lang="nl-NL" sz="1000" dirty="0">
                <a:latin typeface="Aptos Display" panose="020B0004020202020204" pitchFamily="34" charset="0"/>
              </a:rPr>
              <a:t>Benoem dat de dingen die we ingevuld hebben bij de bollen een klein onderdeel zijn van wie je bent. Dit noem je identiteit.</a:t>
            </a:r>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2</a:t>
            </a:fld>
            <a:endParaRPr lang="nl-NL"/>
          </a:p>
        </p:txBody>
      </p:sp>
    </p:spTree>
    <p:extLst>
      <p:ext uri="{BB962C8B-B14F-4D97-AF65-F5344CB8AC3E}">
        <p14:creationId xmlns:p14="http://schemas.microsoft.com/office/powerpoint/2010/main" val="273086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t>
            </a:r>
            <a:r>
              <a:rPr lang="nl-NL" sz="1000" i="1" dirty="0" err="1">
                <a:latin typeface="Aptos Display" panose="020B0004020202020204" pitchFamily="34" charset="0"/>
              </a:rPr>
              <a:t>Shutterstock</a:t>
            </a:r>
            <a:endParaRPr lang="nl-NL" sz="1000" i="1" dirty="0">
              <a:latin typeface="Aptos Display" panose="020B0004020202020204" pitchFamily="34" charset="0"/>
            </a:endParaRP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2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a:t>
            </a:r>
            <a:r>
              <a:rPr lang="nl-NL" sz="1200" i="1" dirty="0" err="1">
                <a:latin typeface="Aptos Display" panose="020B0004020202020204" pitchFamily="34" charset="0"/>
              </a:rPr>
              <a:t>Shutterstock</a:t>
            </a:r>
            <a:endParaRPr lang="nl-NL" sz="1200" i="1" dirty="0">
              <a:latin typeface="Aptos Display" panose="020B0004020202020204" pitchFamily="34" charset="0"/>
            </a:endParaRPr>
          </a:p>
          <a:p>
            <a:pPr algn="l"/>
            <a:endParaRPr lang="nl-NL" sz="12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4</a:t>
            </a:fld>
            <a:endParaRPr lang="nl-NL"/>
          </a:p>
        </p:txBody>
      </p:sp>
    </p:spTree>
    <p:extLst>
      <p:ext uri="{BB962C8B-B14F-4D97-AF65-F5344CB8AC3E}">
        <p14:creationId xmlns:p14="http://schemas.microsoft.com/office/powerpoint/2010/main" val="161840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2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a:t>
            </a:r>
            <a:r>
              <a:rPr lang="nl-NL" sz="1200" i="1" dirty="0" err="1">
                <a:latin typeface="Aptos Display" panose="020B0004020202020204" pitchFamily="34" charset="0"/>
              </a:rPr>
              <a:t>Shutterstock</a:t>
            </a:r>
            <a:endParaRPr lang="nl-NL" sz="1200" i="1" dirty="0">
              <a:latin typeface="Aptos Display" panose="020B0004020202020204" pitchFamily="34" charset="0"/>
            </a:endParaRPr>
          </a:p>
          <a:p>
            <a:pPr algn="l"/>
            <a:endParaRPr lang="nl-NL" sz="12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5</a:t>
            </a:fld>
            <a:endParaRPr lang="nl-NL"/>
          </a:p>
        </p:txBody>
      </p:sp>
    </p:spTree>
    <p:extLst>
      <p:ext uri="{BB962C8B-B14F-4D97-AF65-F5344CB8AC3E}">
        <p14:creationId xmlns:p14="http://schemas.microsoft.com/office/powerpoint/2010/main" val="208420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1000" dirty="0">
                <a:latin typeface="Aptos Display" panose="020B0004020202020204" pitchFamily="34" charset="0"/>
              </a:rPr>
              <a:t>Vraag de leerlingen: </a:t>
            </a:r>
            <a:r>
              <a:rPr lang="nl-NL" sz="1000" i="1" dirty="0">
                <a:latin typeface="Aptos Display" panose="020B0004020202020204" pitchFamily="34" charset="0"/>
              </a:rPr>
              <a:t>"Wie vindt zichzelf altijd helemaal perfect?“</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t>
            </a:r>
            <a:r>
              <a:rPr lang="nl-NL" sz="1000" i="1" dirty="0" err="1">
                <a:latin typeface="Aptos Display" panose="020B0004020202020204" pitchFamily="34" charset="0"/>
              </a:rPr>
              <a:t>Shutterstock</a:t>
            </a:r>
            <a:endParaRPr lang="nl-NL" sz="1000" i="1" dirty="0">
              <a:latin typeface="Aptos Display" panose="020B0004020202020204" pitchFamily="34" charset="0"/>
            </a:endParaRPr>
          </a:p>
          <a:p>
            <a:pPr>
              <a:buNone/>
            </a:pP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6</a:t>
            </a:fld>
            <a:endParaRPr lang="nl-NL"/>
          </a:p>
        </p:txBody>
      </p:sp>
    </p:spTree>
    <p:extLst>
      <p:ext uri="{BB962C8B-B14F-4D97-AF65-F5344CB8AC3E}">
        <p14:creationId xmlns:p14="http://schemas.microsoft.com/office/powerpoint/2010/main" val="30648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64A9-33FA-0874-F0AF-3B196FE02B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811D5E-9ACC-3A53-0C9A-5F93A104E8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CC16DD-C69A-7650-907E-DC309D8B4156}"/>
              </a:ext>
            </a:extLst>
          </p:cNvPr>
          <p:cNvSpPr>
            <a:spLocks noGrp="1"/>
          </p:cNvSpPr>
          <p:nvPr>
            <p:ph type="body" idx="1"/>
          </p:nvPr>
        </p:nvSpPr>
        <p:spPr/>
        <p:txBody>
          <a:bodyPr/>
          <a:lstStyle/>
          <a:p>
            <a:pPr>
              <a:buNone/>
            </a:pPr>
            <a:r>
              <a:rPr lang="nl-NL" sz="1000" b="1" dirty="0">
                <a:latin typeface="Aptos Display" panose="020B0004020202020204" pitchFamily="34" charset="0"/>
              </a:rPr>
              <a:t>Bewegingsoefening: ‘Superpower </a:t>
            </a:r>
            <a:r>
              <a:rPr lang="nl-NL" sz="1000" b="1" dirty="0" err="1">
                <a:latin typeface="Aptos Display" panose="020B0004020202020204" pitchFamily="34" charset="0"/>
              </a:rPr>
              <a:t>vs</a:t>
            </a:r>
            <a:r>
              <a:rPr lang="nl-NL" sz="1000" b="1" dirty="0">
                <a:latin typeface="Aptos Display" panose="020B0004020202020204" pitchFamily="34" charset="0"/>
              </a:rPr>
              <a:t> super </a:t>
            </a:r>
            <a:r>
              <a:rPr lang="nl-NL" sz="1000" b="1" dirty="0" err="1">
                <a:latin typeface="Aptos Display" panose="020B0004020202020204" pitchFamily="34" charset="0"/>
              </a:rPr>
              <a:t>struggle</a:t>
            </a:r>
            <a:r>
              <a:rPr lang="nl-NL" sz="1000" b="1" dirty="0">
                <a:latin typeface="Aptos Display" panose="020B0004020202020204" pitchFamily="34" charset="0"/>
              </a:rPr>
              <a:t>’</a:t>
            </a:r>
            <a:endParaRPr lang="nl-NL" sz="1000" b="0" dirty="0">
              <a:latin typeface="Aptos Display" panose="020B0004020202020204" pitchFamily="34" charset="0"/>
            </a:endParaRPr>
          </a:p>
          <a:p>
            <a:pPr>
              <a:buNone/>
            </a:pPr>
            <a:r>
              <a:rPr lang="nl-NL" sz="1000" b="0" dirty="0">
                <a:latin typeface="Aptos Display" panose="020B0004020202020204" pitchFamily="34" charset="0"/>
              </a:rPr>
              <a:t>Je kunt bij deze oefening de kaartjes uit de bijlage gebruiken</a:t>
            </a:r>
          </a:p>
          <a:p>
            <a:pPr marL="742950" lvl="1" indent="-285750">
              <a:buFont typeface="Arial" panose="020B0604020202020204" pitchFamily="34" charset="0"/>
              <a:buChar char="•"/>
            </a:pPr>
            <a:endParaRPr lang="nl-NL" sz="1000" dirty="0">
              <a:latin typeface="Aptos Display" panose="020B0004020202020204" pitchFamily="34" charset="0"/>
            </a:endParaRPr>
          </a:p>
          <a:p>
            <a:pPr marL="742950" lvl="1" indent="-285750">
              <a:buFont typeface="Arial" panose="020B0604020202020204" pitchFamily="34" charset="0"/>
              <a:buChar char="•"/>
            </a:pPr>
            <a:r>
              <a:rPr lang="nl-NL" sz="1000" dirty="0">
                <a:latin typeface="Aptos Display" panose="020B0004020202020204" pitchFamily="34" charset="0"/>
              </a:rPr>
              <a:t>Noem verschillende eigenschappen of gedragingen (bijv. </a:t>
            </a:r>
            <a:r>
              <a:rPr lang="nl-NL" sz="1000" b="1" dirty="0">
                <a:latin typeface="Aptos Display" panose="020B0004020202020204" pitchFamily="34" charset="0"/>
              </a:rPr>
              <a:t>"snel boos worden"</a:t>
            </a:r>
            <a:r>
              <a:rPr lang="nl-NL" sz="1000" dirty="0">
                <a:latin typeface="Aptos Display" panose="020B0004020202020204" pitchFamily="34" charset="0"/>
              </a:rPr>
              <a:t>, </a:t>
            </a:r>
            <a:r>
              <a:rPr lang="nl-NL" sz="1000" b="1" dirty="0">
                <a:latin typeface="Aptos Display" panose="020B0004020202020204" pitchFamily="34" charset="0"/>
              </a:rPr>
              <a:t>"anderen helpen"</a:t>
            </a:r>
            <a:r>
              <a:rPr lang="nl-NL" sz="1000" dirty="0">
                <a:latin typeface="Aptos Display" panose="020B0004020202020204" pitchFamily="34" charset="0"/>
              </a:rPr>
              <a:t>, </a:t>
            </a:r>
            <a:r>
              <a:rPr lang="nl-NL" sz="1000" b="1" dirty="0">
                <a:latin typeface="Aptos Display" panose="020B0004020202020204" pitchFamily="34" charset="0"/>
              </a:rPr>
              <a:t>"te lang uitstellen"</a:t>
            </a:r>
            <a:r>
              <a:rPr lang="nl-NL" sz="1000" dirty="0">
                <a:latin typeface="Aptos Display" panose="020B0004020202020204" pitchFamily="34" charset="0"/>
              </a:rPr>
              <a:t>, </a:t>
            </a:r>
            <a:r>
              <a:rPr lang="nl-NL" sz="1000" b="1" dirty="0">
                <a:latin typeface="Aptos Display" panose="020B0004020202020204" pitchFamily="34" charset="0"/>
              </a:rPr>
              <a:t>"goed kunnen luisteren"</a:t>
            </a:r>
            <a:r>
              <a:rPr lang="nl-NL" sz="1000" dirty="0">
                <a:latin typeface="Aptos Display" panose="020B0004020202020204" pitchFamily="34" charset="0"/>
              </a:rPr>
              <a:t>).</a:t>
            </a:r>
          </a:p>
          <a:p>
            <a:pPr marL="742950" lvl="1" indent="-285750">
              <a:buFont typeface="Arial" panose="020B0604020202020204" pitchFamily="34" charset="0"/>
              <a:buChar char="•"/>
            </a:pPr>
            <a:r>
              <a:rPr lang="nl-NL" sz="1000" dirty="0">
                <a:latin typeface="Aptos Display" panose="020B0004020202020204" pitchFamily="34" charset="0"/>
              </a:rPr>
              <a:t>Als de leerlingen dit als een </a:t>
            </a:r>
            <a:r>
              <a:rPr lang="nl-NL" sz="1000" b="1" dirty="0">
                <a:latin typeface="Aptos Display" panose="020B0004020202020204" pitchFamily="34" charset="0"/>
              </a:rPr>
              <a:t>sterke kant</a:t>
            </a:r>
            <a:r>
              <a:rPr lang="nl-NL" sz="1000" dirty="0">
                <a:latin typeface="Aptos Display" panose="020B0004020202020204" pitchFamily="34" charset="0"/>
              </a:rPr>
              <a:t> van zichzelf herkennen, stappen ze </a:t>
            </a:r>
            <a:r>
              <a:rPr lang="nl-NL" sz="1000" b="1" dirty="0">
                <a:latin typeface="Aptos Display" panose="020B0004020202020204" pitchFamily="34" charset="0"/>
              </a:rPr>
              <a:t>één stap naar voren / gaan ze staan / </a:t>
            </a:r>
            <a:r>
              <a:rPr lang="nl-NL" sz="1000" b="1" dirty="0" err="1">
                <a:latin typeface="Aptos Display" panose="020B0004020202020204" pitchFamily="34" charset="0"/>
              </a:rPr>
              <a:t>oid</a:t>
            </a:r>
            <a:endParaRPr lang="nl-NL" sz="1000" dirty="0">
              <a:latin typeface="Aptos Display" panose="020B0004020202020204" pitchFamily="34" charset="0"/>
            </a:endParaRPr>
          </a:p>
          <a:p>
            <a:pPr marL="742950" lvl="1" indent="-285750">
              <a:buFont typeface="Arial" panose="020B0604020202020204" pitchFamily="34" charset="0"/>
              <a:buChar char="•"/>
            </a:pPr>
            <a:r>
              <a:rPr lang="nl-NL" sz="1000" dirty="0">
                <a:latin typeface="Aptos Display" panose="020B0004020202020204" pitchFamily="34" charset="0"/>
              </a:rPr>
              <a:t>Als ze dit als </a:t>
            </a:r>
            <a:r>
              <a:rPr lang="nl-NL" sz="1000" b="1" dirty="0">
                <a:latin typeface="Aptos Display" panose="020B0004020202020204" pitchFamily="34" charset="0"/>
              </a:rPr>
              <a:t>iets lastigs </a:t>
            </a:r>
            <a:r>
              <a:rPr lang="nl-NL" sz="1000" dirty="0">
                <a:latin typeface="Aptos Display" panose="020B0004020202020204" pitchFamily="34" charset="0"/>
              </a:rPr>
              <a:t>zien, stappen ze </a:t>
            </a:r>
            <a:r>
              <a:rPr lang="nl-NL" sz="1000" b="1" dirty="0">
                <a:latin typeface="Aptos Display" panose="020B0004020202020204" pitchFamily="34" charset="0"/>
              </a:rPr>
              <a:t>één stap naar achteren / gaan ze zitten / </a:t>
            </a:r>
            <a:r>
              <a:rPr lang="nl-NL" sz="1000" b="1" dirty="0" err="1">
                <a:latin typeface="Aptos Display" panose="020B0004020202020204" pitchFamily="34" charset="0"/>
              </a:rPr>
              <a:t>oid</a:t>
            </a:r>
            <a:endParaRPr lang="nl-NL" sz="1000" b="1" dirty="0">
              <a:latin typeface="Aptos Display" panose="020B0004020202020204" pitchFamily="34" charset="0"/>
            </a:endParaRPr>
          </a:p>
          <a:p>
            <a:pPr marL="742950" lvl="1" indent="-285750">
              <a:buFont typeface="Arial" panose="020B0604020202020204" pitchFamily="34" charset="0"/>
              <a:buChar char="•"/>
            </a:pPr>
            <a:endParaRPr lang="nl-NL" sz="1000" dirty="0">
              <a:latin typeface="Aptos Display" panose="020B0004020202020204" pitchFamily="34" charset="0"/>
            </a:endParaRPr>
          </a:p>
          <a:p>
            <a:pPr>
              <a:buFont typeface="Arial" panose="020B0604020202020204" pitchFamily="34" charset="0"/>
              <a:buChar char="•"/>
            </a:pPr>
            <a:r>
              <a:rPr lang="nl-NL" sz="1000" dirty="0">
                <a:latin typeface="Aptos Display" panose="020B0004020202020204" pitchFamily="34" charset="0"/>
              </a:rPr>
              <a:t>Bespreek tussendoor enkele reacties en benadruk dat iedereen iets anders ervaart en dat alles oké en heel normaal is.</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AI</a:t>
            </a:r>
          </a:p>
          <a:p>
            <a:pPr algn="l"/>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a:extLst>
              <a:ext uri="{FF2B5EF4-FFF2-40B4-BE49-F238E27FC236}">
                <a16:creationId xmlns:a16="http://schemas.microsoft.com/office/drawing/2014/main" id="{2363C778-12F9-0BA8-DAA0-8AAC4B2D39BA}"/>
              </a:ext>
            </a:extLst>
          </p:cNvPr>
          <p:cNvSpPr>
            <a:spLocks noGrp="1"/>
          </p:cNvSpPr>
          <p:nvPr>
            <p:ph type="sldNum" sz="quarter" idx="5"/>
          </p:nvPr>
        </p:nvSpPr>
        <p:spPr/>
        <p:txBody>
          <a:bodyPr/>
          <a:lstStyle/>
          <a:p>
            <a:fld id="{6DF1A093-E165-41EB-AD84-C03D801C6510}" type="slidenum">
              <a:rPr lang="nl-NL" smtClean="0"/>
              <a:t>7</a:t>
            </a:fld>
            <a:endParaRPr lang="nl-NL"/>
          </a:p>
        </p:txBody>
      </p:sp>
    </p:spTree>
    <p:extLst>
      <p:ext uri="{BB962C8B-B14F-4D97-AF65-F5344CB8AC3E}">
        <p14:creationId xmlns:p14="http://schemas.microsoft.com/office/powerpoint/2010/main" val="370328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1000" dirty="0">
                <a:latin typeface="Aptos Display" panose="020B0004020202020204" pitchFamily="34" charset="0"/>
              </a:rPr>
              <a:t>Bespreek kort dat niemand perfect is en dat we allemaal sterke punten én </a:t>
            </a:r>
            <a:r>
              <a:rPr lang="nl-NL" sz="1000" dirty="0" err="1">
                <a:latin typeface="Aptos Display" panose="020B0004020202020204" pitchFamily="34" charset="0"/>
              </a:rPr>
              <a:t>struggles</a:t>
            </a:r>
            <a:r>
              <a:rPr lang="nl-NL" sz="1000" dirty="0">
                <a:latin typeface="Aptos Display" panose="020B0004020202020204" pitchFamily="34" charset="0"/>
              </a:rPr>
              <a:t>/moeilijkheden hebben. </a:t>
            </a:r>
          </a:p>
          <a:p>
            <a:r>
              <a:rPr lang="nl-NL" sz="1000" dirty="0">
                <a:latin typeface="Aptos Display" panose="020B0004020202020204" pitchFamily="34" charset="0"/>
              </a:rPr>
              <a:t>Geef aan dat het oké is om minder leuke kanten te hebben en dat dit juist ruimte biedt om te groeien.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8</a:t>
            </a:fld>
            <a:endParaRPr lang="nl-NL"/>
          </a:p>
        </p:txBody>
      </p:sp>
    </p:spTree>
    <p:extLst>
      <p:ext uri="{BB962C8B-B14F-4D97-AF65-F5344CB8AC3E}">
        <p14:creationId xmlns:p14="http://schemas.microsoft.com/office/powerpoint/2010/main" val="66584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2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a:t>
            </a:r>
            <a:r>
              <a:rPr lang="nl-NL" sz="1200" i="1" dirty="0" err="1">
                <a:latin typeface="Aptos Display" panose="020B0004020202020204" pitchFamily="34" charset="0"/>
              </a:rPr>
              <a:t>Shutterstock</a:t>
            </a:r>
            <a:endParaRPr lang="nl-NL" sz="1200" i="1" dirty="0">
              <a:latin typeface="Aptos Display" panose="020B0004020202020204" pitchFamily="34" charset="0"/>
            </a:endParaRPr>
          </a:p>
          <a:p>
            <a:pPr algn="l"/>
            <a:endParaRPr lang="nl-NL" sz="1200" dirty="0">
              <a:latin typeface="Aptos Display" panose="020B0004020202020204" pitchFamily="34" charset="0"/>
            </a:endParaRPr>
          </a:p>
          <a:p>
            <a:pPr lvl="0"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A1540-56AC-4A2A-910A-78C3D5A7CF8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2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64389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05033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595305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0736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86971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38298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214585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15761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7036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61996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3239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427603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7156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66573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8344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CF0E936-219D-40ED-A364-527B94BD629E}" type="datetimeFigureOut">
              <a:rPr lang="nl-NL" smtClean="0"/>
              <a:t>8-12-2025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56075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0E936-219D-40ED-A364-527B94BD629E}" type="datetimeFigureOut">
              <a:rPr lang="nl-NL" smtClean="0"/>
              <a:t>8-12-2025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A6978-F0FD-4B95-AD8C-65E700127A26}" type="slidenum">
              <a:rPr lang="nl-NL" smtClean="0"/>
              <a:t>‹nr.›</a:t>
            </a:fld>
            <a:endParaRPr lang="nl-NL"/>
          </a:p>
        </p:txBody>
      </p:sp>
    </p:spTree>
    <p:extLst>
      <p:ext uri="{BB962C8B-B14F-4D97-AF65-F5344CB8AC3E}">
        <p14:creationId xmlns:p14="http://schemas.microsoft.com/office/powerpoint/2010/main" val="3058049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449EC-FC87-2280-C138-38D920F98F4D}"/>
              </a:ext>
            </a:extLst>
          </p:cNvPr>
          <p:cNvSpPr>
            <a:spLocks noGrp="1"/>
          </p:cNvSpPr>
          <p:nvPr>
            <p:ph type="ctrTitle"/>
          </p:nvPr>
        </p:nvSpPr>
        <p:spPr>
          <a:xfrm>
            <a:off x="679704" y="1673352"/>
            <a:ext cx="5849112" cy="3511296"/>
          </a:xfrm>
        </p:spPr>
        <p:txBody>
          <a:bodyPr/>
          <a:lstStyle/>
          <a:p>
            <a:r>
              <a:rPr lang="nl-NL" b="1" i="0" dirty="0"/>
              <a:t>Psycho-Educatie</a:t>
            </a:r>
          </a:p>
        </p:txBody>
      </p:sp>
      <p:sp>
        <p:nvSpPr>
          <p:cNvPr id="3" name="Ondertitel 2">
            <a:extLst>
              <a:ext uri="{FF2B5EF4-FFF2-40B4-BE49-F238E27FC236}">
                <a16:creationId xmlns:a16="http://schemas.microsoft.com/office/drawing/2014/main" id="{5EDF3B81-9FFB-CE40-82EF-C9F42D99CACC}"/>
              </a:ext>
            </a:extLst>
          </p:cNvPr>
          <p:cNvSpPr>
            <a:spLocks noGrp="1"/>
          </p:cNvSpPr>
          <p:nvPr>
            <p:ph type="subTitle" idx="1"/>
          </p:nvPr>
        </p:nvSpPr>
        <p:spPr>
          <a:xfrm>
            <a:off x="8020373" y="1064946"/>
            <a:ext cx="4091551" cy="3508908"/>
          </a:xfrm>
        </p:spPr>
        <p:txBody>
          <a:bodyPr>
            <a:normAutofit/>
          </a:bodyPr>
          <a:lstStyle/>
          <a:p>
            <a:r>
              <a:rPr lang="nl-NL" sz="3200" b="1" cap="none" dirty="0"/>
              <a:t>Mijn minder leuke kant</a:t>
            </a:r>
          </a:p>
          <a:p>
            <a:r>
              <a:rPr lang="nl-NL" sz="2400" cap="none" dirty="0"/>
              <a:t> </a:t>
            </a:r>
          </a:p>
          <a:p>
            <a:endParaRPr lang="nl-NL" sz="2400" cap="none" dirty="0"/>
          </a:p>
        </p:txBody>
      </p:sp>
      <p:pic>
        <p:nvPicPr>
          <p:cNvPr id="4" name="Afbeelding 3" descr="Afbeelding met kleding, mouw, persoon, top&#10;&#10;Door AI gegenereerde inhoud is mogelijk onjuist.">
            <a:extLst>
              <a:ext uri="{FF2B5EF4-FFF2-40B4-BE49-F238E27FC236}">
                <a16:creationId xmlns:a16="http://schemas.microsoft.com/office/drawing/2014/main" id="{B9DA3337-CD73-B488-D8F0-4F74D79ED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700" y="3049854"/>
            <a:ext cx="3048000" cy="3048000"/>
          </a:xfrm>
          <a:prstGeom prst="rect">
            <a:avLst/>
          </a:prstGeom>
        </p:spPr>
      </p:pic>
    </p:spTree>
    <p:extLst>
      <p:ext uri="{BB962C8B-B14F-4D97-AF65-F5344CB8AC3E}">
        <p14:creationId xmlns:p14="http://schemas.microsoft.com/office/powerpoint/2010/main" val="2286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7E3FD-3DB5-FD04-16F6-55A5B0B0C346}"/>
              </a:ext>
            </a:extLst>
          </p:cNvPr>
          <p:cNvSpPr>
            <a:spLocks noGrp="1"/>
          </p:cNvSpPr>
          <p:nvPr>
            <p:ph type="title"/>
          </p:nvPr>
        </p:nvSpPr>
        <p:spPr/>
        <p:txBody>
          <a:bodyPr/>
          <a:lstStyle/>
          <a:p>
            <a:r>
              <a:rPr lang="nl-NL" b="1" i="0" dirty="0"/>
              <a:t>Ik vind iets heel moeilijk. Wat nu?</a:t>
            </a:r>
          </a:p>
        </p:txBody>
      </p:sp>
      <p:sp>
        <p:nvSpPr>
          <p:cNvPr id="3" name="Tijdelijke aanduiding voor inhoud 2">
            <a:extLst>
              <a:ext uri="{FF2B5EF4-FFF2-40B4-BE49-F238E27FC236}">
                <a16:creationId xmlns:a16="http://schemas.microsoft.com/office/drawing/2014/main" id="{A640E2A8-14BB-E0CB-C4F3-8D2A7C124518}"/>
              </a:ext>
            </a:extLst>
          </p:cNvPr>
          <p:cNvSpPr>
            <a:spLocks noGrp="1"/>
          </p:cNvSpPr>
          <p:nvPr>
            <p:ph idx="1"/>
          </p:nvPr>
        </p:nvSpPr>
        <p:spPr>
          <a:xfrm>
            <a:off x="228600" y="1851660"/>
            <a:ext cx="11963400" cy="4823460"/>
          </a:xfrm>
        </p:spPr>
        <p:txBody>
          <a:bodyPr>
            <a:normAutofit fontScale="92500" lnSpcReduction="20000"/>
          </a:bodyPr>
          <a:lstStyle/>
          <a:p>
            <a:pPr marL="0" indent="0">
              <a:buNone/>
            </a:pPr>
            <a:r>
              <a:rPr lang="nl-NL" dirty="0"/>
              <a:t>Als je iets heel moeilijk vindt, of iets minder leuk vindt aan jezelf, </a:t>
            </a:r>
          </a:p>
          <a:p>
            <a:pPr marL="0" indent="0">
              <a:buNone/>
            </a:pPr>
            <a:r>
              <a:rPr lang="nl-NL" dirty="0"/>
              <a:t>dan voelt dat soms best vervelend. </a:t>
            </a:r>
          </a:p>
          <a:p>
            <a:pPr marL="0" indent="0">
              <a:buNone/>
            </a:pPr>
            <a:endParaRPr lang="nl-NL" dirty="0"/>
          </a:p>
          <a:p>
            <a:pPr marL="0" indent="0">
              <a:buNone/>
            </a:pPr>
            <a:r>
              <a:rPr lang="nl-NL" b="1" dirty="0"/>
              <a:t>Wat kun je dan doen? </a:t>
            </a:r>
          </a:p>
          <a:p>
            <a:pPr marL="0" indent="0">
              <a:buNone/>
            </a:pPr>
            <a:endParaRPr lang="nl-NL" b="1" dirty="0"/>
          </a:p>
          <a:p>
            <a:pPr marL="0" indent="0">
              <a:buNone/>
            </a:pPr>
            <a:r>
              <a:rPr lang="nl-NL" dirty="0"/>
              <a:t>1. </a:t>
            </a:r>
            <a:r>
              <a:rPr lang="nl-NL" b="1" dirty="0" err="1"/>
              <a:t>Struggle</a:t>
            </a:r>
            <a:r>
              <a:rPr lang="nl-NL" b="1" dirty="0"/>
              <a:t> / moeilijkheid &gt; ontwikkelpunt</a:t>
            </a:r>
          </a:p>
          <a:p>
            <a:pPr marL="0" indent="0">
              <a:buNone/>
            </a:pPr>
            <a:r>
              <a:rPr lang="nl-NL" sz="1800" dirty="0"/>
              <a:t>Ik ben heel verlegen. Dat vind ik niet leuk. Ik ga oefenen met gesprekken voeren. Ik vraag iemand om me te helpen, zodat we samen kunnen oefenen. </a:t>
            </a:r>
            <a:br>
              <a:rPr lang="nl-NL" sz="1800" dirty="0"/>
            </a:br>
            <a:endParaRPr lang="nl-NL" sz="1800" dirty="0"/>
          </a:p>
          <a:p>
            <a:pPr marL="0" indent="0">
              <a:buNone/>
            </a:pPr>
            <a:r>
              <a:rPr lang="nl-NL" dirty="0"/>
              <a:t>2. </a:t>
            </a:r>
            <a:r>
              <a:rPr lang="nl-NL" b="1" dirty="0"/>
              <a:t>Accepteren &amp; mee om leren gaan </a:t>
            </a:r>
          </a:p>
          <a:p>
            <a:pPr marL="0" indent="0">
              <a:buNone/>
            </a:pPr>
            <a:r>
              <a:rPr lang="nl-NL" sz="1700" dirty="0"/>
              <a:t>Ik vind schrijven echt heel moeilijk. Dat is oké, want iedereen vindt wel iets moeilijk. </a:t>
            </a:r>
            <a:br>
              <a:rPr lang="nl-NL" sz="1700" dirty="0"/>
            </a:br>
            <a:r>
              <a:rPr lang="nl-NL" sz="1700" dirty="0"/>
              <a:t>Als ik moet schrijven kan ik of iemand anders het niet goed lezen. Daar schaam ik me voor.</a:t>
            </a:r>
            <a:br>
              <a:rPr lang="nl-NL" sz="1700" dirty="0"/>
            </a:br>
            <a:r>
              <a:rPr lang="nl-NL" sz="1700" dirty="0"/>
              <a:t>Ik ga mijn werk maken op de computer zodat ik het beter kan lezen. </a:t>
            </a:r>
            <a:endParaRPr lang="nl-NL" sz="1800" dirty="0"/>
          </a:p>
        </p:txBody>
      </p:sp>
    </p:spTree>
    <p:extLst>
      <p:ext uri="{BB962C8B-B14F-4D97-AF65-F5344CB8AC3E}">
        <p14:creationId xmlns:p14="http://schemas.microsoft.com/office/powerpoint/2010/main" val="18304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63405-8C3E-3D87-5D37-B8D1BBB9BFC1}"/>
              </a:ext>
            </a:extLst>
          </p:cNvPr>
          <p:cNvSpPr>
            <a:spLocks noGrp="1"/>
          </p:cNvSpPr>
          <p:nvPr>
            <p:ph type="title"/>
          </p:nvPr>
        </p:nvSpPr>
        <p:spPr/>
        <p:txBody>
          <a:bodyPr/>
          <a:lstStyle/>
          <a:p>
            <a:r>
              <a:rPr lang="nl-NL" b="1" i="0" dirty="0"/>
              <a:t>Werken aan ontwikkelpunten</a:t>
            </a:r>
          </a:p>
        </p:txBody>
      </p:sp>
      <p:sp>
        <p:nvSpPr>
          <p:cNvPr id="3" name="Tijdelijke aanduiding voor inhoud 2">
            <a:extLst>
              <a:ext uri="{FF2B5EF4-FFF2-40B4-BE49-F238E27FC236}">
                <a16:creationId xmlns:a16="http://schemas.microsoft.com/office/drawing/2014/main" id="{D39D1F88-99BE-6449-8F11-9941BBD24A62}"/>
              </a:ext>
            </a:extLst>
          </p:cNvPr>
          <p:cNvSpPr>
            <a:spLocks noGrp="1"/>
          </p:cNvSpPr>
          <p:nvPr>
            <p:ph idx="1"/>
          </p:nvPr>
        </p:nvSpPr>
        <p:spPr>
          <a:xfrm>
            <a:off x="838200" y="2503170"/>
            <a:ext cx="10515600" cy="4354830"/>
          </a:xfrm>
        </p:spPr>
        <p:txBody>
          <a:bodyPr>
            <a:normAutofit/>
          </a:bodyPr>
          <a:lstStyle/>
          <a:p>
            <a:pPr marL="0" indent="0">
              <a:buNone/>
            </a:pPr>
            <a:r>
              <a:rPr lang="nl-NL" dirty="0"/>
              <a:t>Soms </a:t>
            </a:r>
            <a:r>
              <a:rPr lang="nl-NL" b="1" dirty="0"/>
              <a:t>oefen</a:t>
            </a:r>
            <a:r>
              <a:rPr lang="nl-NL" dirty="0"/>
              <a:t> je met iets lastigs en </a:t>
            </a:r>
            <a:r>
              <a:rPr lang="nl-NL" i="1" dirty="0"/>
              <a:t>lukt het je steeds beter</a:t>
            </a:r>
            <a:r>
              <a:rPr lang="nl-NL" dirty="0"/>
              <a:t>.</a:t>
            </a:r>
          </a:p>
          <a:p>
            <a:pPr marL="0" indent="0">
              <a:buNone/>
            </a:pPr>
            <a:endParaRPr lang="nl-NL" dirty="0"/>
          </a:p>
          <a:p>
            <a:pPr marL="0" indent="0">
              <a:buNone/>
            </a:pPr>
            <a:endParaRPr lang="nl-NL" dirty="0"/>
          </a:p>
          <a:p>
            <a:pPr marL="0" indent="0">
              <a:buNone/>
            </a:pPr>
            <a:endParaRPr lang="nl-NL" dirty="0"/>
          </a:p>
          <a:p>
            <a:pPr marL="0" indent="0">
              <a:buNone/>
            </a:pPr>
            <a:r>
              <a:rPr lang="nl-NL" dirty="0"/>
              <a:t>Soms heb je al super veel geoefend, maar blijft het </a:t>
            </a:r>
            <a:r>
              <a:rPr lang="nl-NL" b="1" dirty="0"/>
              <a:t>moeilijk</a:t>
            </a:r>
            <a:r>
              <a:rPr lang="nl-NL" dirty="0"/>
              <a:t> om het te veranderen. </a:t>
            </a:r>
          </a:p>
          <a:p>
            <a:pPr marL="0" indent="0">
              <a:buNone/>
            </a:pPr>
            <a:endParaRPr lang="nl-NL" dirty="0"/>
          </a:p>
          <a:p>
            <a:pPr marL="0" indent="0">
              <a:buNone/>
            </a:pPr>
            <a:r>
              <a:rPr lang="nl-NL" dirty="0"/>
              <a:t>Je kunt dan </a:t>
            </a:r>
            <a:r>
              <a:rPr lang="nl-NL" b="1" dirty="0"/>
              <a:t>leren om er beter mee om te gaan</a:t>
            </a:r>
            <a:r>
              <a:rPr lang="nl-NL" dirty="0"/>
              <a:t>.</a:t>
            </a:r>
          </a:p>
        </p:txBody>
      </p:sp>
      <p:pic>
        <p:nvPicPr>
          <p:cNvPr id="6" name="Afbeelding 5" descr="Afbeelding met schoeisel, tekenfilm, schermopname, kunst&#10;&#10;Door AI gegenereerde inhoud is mogelijk onjuist.">
            <a:extLst>
              <a:ext uri="{FF2B5EF4-FFF2-40B4-BE49-F238E27FC236}">
                <a16:creationId xmlns:a16="http://schemas.microsoft.com/office/drawing/2014/main" id="{F8CBC06F-1C2A-1DC9-7E3C-F290A8E0A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470" y="3429000"/>
            <a:ext cx="2385060" cy="3577591"/>
          </a:xfrm>
          <a:prstGeom prst="rect">
            <a:avLst/>
          </a:prstGeom>
        </p:spPr>
      </p:pic>
      <p:pic>
        <p:nvPicPr>
          <p:cNvPr id="8" name="Afbeelding 7">
            <a:extLst>
              <a:ext uri="{FF2B5EF4-FFF2-40B4-BE49-F238E27FC236}">
                <a16:creationId xmlns:a16="http://schemas.microsoft.com/office/drawing/2014/main" id="{A77BC46F-CB39-22C2-A7AA-82368F009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950" y="1361652"/>
            <a:ext cx="4864100" cy="3242733"/>
          </a:xfrm>
          <a:prstGeom prst="rect">
            <a:avLst/>
          </a:prstGeom>
        </p:spPr>
      </p:pic>
    </p:spTree>
    <p:extLst>
      <p:ext uri="{BB962C8B-B14F-4D97-AF65-F5344CB8AC3E}">
        <p14:creationId xmlns:p14="http://schemas.microsoft.com/office/powerpoint/2010/main" val="28872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43E88-3C71-F028-9F7F-517C323F3B66}"/>
              </a:ext>
            </a:extLst>
          </p:cNvPr>
          <p:cNvSpPr>
            <a:spLocks noGrp="1"/>
          </p:cNvSpPr>
          <p:nvPr>
            <p:ph type="title"/>
          </p:nvPr>
        </p:nvSpPr>
        <p:spPr>
          <a:xfrm>
            <a:off x="1768928" y="2242457"/>
            <a:ext cx="3731849" cy="2373086"/>
          </a:xfrm>
        </p:spPr>
        <p:txBody>
          <a:bodyPr anchor="ctr">
            <a:normAutofit/>
          </a:bodyPr>
          <a:lstStyle/>
          <a:p>
            <a:r>
              <a:rPr lang="nl-NL" b="1" i="0" dirty="0"/>
              <a:t>Vul het werkblad in</a:t>
            </a:r>
          </a:p>
        </p:txBody>
      </p:sp>
      <p:pic>
        <p:nvPicPr>
          <p:cNvPr id="3" name="Afbeelding 2">
            <a:extLst>
              <a:ext uri="{FF2B5EF4-FFF2-40B4-BE49-F238E27FC236}">
                <a16:creationId xmlns:a16="http://schemas.microsoft.com/office/drawing/2014/main" id="{9951BAE7-62F9-7703-B799-3469089139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01" r="12228"/>
          <a:stretch/>
        </p:blipFill>
        <p:spPr bwMode="auto">
          <a:xfrm rot="349401">
            <a:off x="7474184" y="1059902"/>
            <a:ext cx="3673294" cy="45042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998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Gekleurde papieren vliegtuigjes">
            <a:extLst>
              <a:ext uri="{FF2B5EF4-FFF2-40B4-BE49-F238E27FC236}">
                <a16:creationId xmlns:a16="http://schemas.microsoft.com/office/drawing/2014/main" id="{C1FA7D2A-2E67-D4A6-FAA9-EF7037E40463}"/>
              </a:ext>
            </a:extLst>
          </p:cNvPr>
          <p:cNvPicPr>
            <a:picLocks noChangeAspect="1"/>
          </p:cNvPicPr>
          <p:nvPr/>
        </p:nvPicPr>
        <p:blipFill rotWithShape="1">
          <a:blip r:embed="rId3">
            <a:extLst>
              <a:ext uri="{28A0092B-C50C-407E-A947-70E740481C1C}">
                <a14:useLocalDpi xmlns:a14="http://schemas.microsoft.com/office/drawing/2010/main" val="0"/>
              </a:ext>
            </a:extLst>
          </a:blip>
          <a:srcRect t="25073" r="-2" b="4266"/>
          <a:stretch/>
        </p:blipFill>
        <p:spPr>
          <a:xfrm>
            <a:off x="0" y="1959429"/>
            <a:ext cx="10385972" cy="4898571"/>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p:spPr>
      </p:pic>
      <p:sp>
        <p:nvSpPr>
          <p:cNvPr id="9" name="Title 1">
            <a:extLst>
              <a:ext uri="{FF2B5EF4-FFF2-40B4-BE49-F238E27FC236}">
                <a16:creationId xmlns:a16="http://schemas.microsoft.com/office/drawing/2014/main" id="{958AFD70-FD51-9BF4-8378-8DE6A2624707}"/>
              </a:ext>
            </a:extLst>
          </p:cNvPr>
          <p:cNvSpPr>
            <a:spLocks noGrp="1"/>
          </p:cNvSpPr>
          <p:nvPr>
            <p:ph type="title"/>
          </p:nvPr>
        </p:nvSpPr>
        <p:spPr>
          <a:xfrm>
            <a:off x="1089442" y="-1180011"/>
            <a:ext cx="4617720" cy="2578608"/>
          </a:xfrm>
        </p:spPr>
        <p:txBody>
          <a:bodyPr anchor="b">
            <a:normAutofit/>
          </a:bodyPr>
          <a:lstStyle/>
          <a:p>
            <a:r>
              <a:rPr lang="en-US" b="1" i="0" dirty="0" err="1"/>
              <a:t>Opdracht</a:t>
            </a:r>
            <a:endParaRPr lang="en-US" i="0" dirty="0"/>
          </a:p>
        </p:txBody>
      </p:sp>
      <p:sp>
        <p:nvSpPr>
          <p:cNvPr id="11" name="Content Placeholder 2">
            <a:extLst>
              <a:ext uri="{FF2B5EF4-FFF2-40B4-BE49-F238E27FC236}">
                <a16:creationId xmlns:a16="http://schemas.microsoft.com/office/drawing/2014/main" id="{3B655AC7-1BA0-8378-4FB2-383E0990DC82}"/>
              </a:ext>
            </a:extLst>
          </p:cNvPr>
          <p:cNvSpPr>
            <a:spLocks noGrp="1"/>
          </p:cNvSpPr>
          <p:nvPr>
            <p:ph idx="1"/>
          </p:nvPr>
        </p:nvSpPr>
        <p:spPr>
          <a:xfrm>
            <a:off x="5442858" y="1069848"/>
            <a:ext cx="6215742" cy="3054096"/>
          </a:xfrm>
        </p:spPr>
        <p:txBody>
          <a:bodyPr>
            <a:noAutofit/>
          </a:bodyPr>
          <a:lstStyle/>
          <a:p>
            <a:pPr marL="342900" indent="-342900">
              <a:buFont typeface="Arial" panose="020B0604020202020204" pitchFamily="34" charset="0"/>
              <a:buChar char="•"/>
            </a:pPr>
            <a:r>
              <a:rPr lang="nl-NL" sz="2400" dirty="0"/>
              <a:t>Schrijf je naam op een blaadje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Maak er een vliegtuigje van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Als de docent </a:t>
            </a:r>
            <a:r>
              <a:rPr lang="nl-NL" sz="2400" u="sng" dirty="0"/>
              <a:t>GOOI MAAR </a:t>
            </a:r>
            <a:r>
              <a:rPr lang="nl-NL" sz="2400" dirty="0"/>
              <a:t>zegt, </a:t>
            </a:r>
            <a:br>
              <a:rPr lang="nl-NL" sz="2400" dirty="0"/>
            </a:br>
            <a:r>
              <a:rPr lang="nl-NL" sz="2400" dirty="0"/>
              <a:t>gooi je het vliegtuigje door het lokaal.</a:t>
            </a:r>
          </a:p>
          <a:p>
            <a:endParaRPr lang="nl-NL" sz="2400" dirty="0"/>
          </a:p>
        </p:txBody>
      </p:sp>
    </p:spTree>
    <p:extLst>
      <p:ext uri="{BB962C8B-B14F-4D97-AF65-F5344CB8AC3E}">
        <p14:creationId xmlns:p14="http://schemas.microsoft.com/office/powerpoint/2010/main" val="11963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ekleurde papieren vliegtuigjes">
            <a:extLst>
              <a:ext uri="{FF2B5EF4-FFF2-40B4-BE49-F238E27FC236}">
                <a16:creationId xmlns:a16="http://schemas.microsoft.com/office/drawing/2014/main" id="{3BACDF28-D81A-E3F1-F2CF-14C82B970AFC}"/>
              </a:ext>
            </a:extLst>
          </p:cNvPr>
          <p:cNvPicPr>
            <a:picLocks noChangeAspect="1"/>
          </p:cNvPicPr>
          <p:nvPr/>
        </p:nvPicPr>
        <p:blipFill rotWithShape="1">
          <a:blip r:embed="rId3">
            <a:extLst>
              <a:ext uri="{28A0092B-C50C-407E-A947-70E740481C1C}">
                <a14:useLocalDpi xmlns:a14="http://schemas.microsoft.com/office/drawing/2010/main" val="0"/>
              </a:ext>
            </a:extLst>
          </a:blip>
          <a:srcRect t="25073" r="-2" b="4266"/>
          <a:stretch/>
        </p:blipFill>
        <p:spPr>
          <a:xfrm>
            <a:off x="0" y="1959429"/>
            <a:ext cx="10385972" cy="4898571"/>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p:spPr>
      </p:pic>
      <p:sp>
        <p:nvSpPr>
          <p:cNvPr id="11" name="Content Placeholder 2">
            <a:extLst>
              <a:ext uri="{FF2B5EF4-FFF2-40B4-BE49-F238E27FC236}">
                <a16:creationId xmlns:a16="http://schemas.microsoft.com/office/drawing/2014/main" id="{3B655AC7-1BA0-8378-4FB2-383E0990DC82}"/>
              </a:ext>
            </a:extLst>
          </p:cNvPr>
          <p:cNvSpPr>
            <a:spLocks noGrp="1"/>
          </p:cNvSpPr>
          <p:nvPr>
            <p:ph sz="half" idx="2"/>
          </p:nvPr>
        </p:nvSpPr>
        <p:spPr>
          <a:xfrm>
            <a:off x="5649686" y="576942"/>
            <a:ext cx="6459203" cy="4137297"/>
          </a:xfrm>
        </p:spPr>
        <p:txBody>
          <a:bodyPr>
            <a:normAutofit fontScale="70000" lnSpcReduction="20000"/>
          </a:bodyPr>
          <a:lstStyle/>
          <a:p>
            <a:r>
              <a:rPr lang="nl-NL" dirty="0"/>
              <a:t>Pak </a:t>
            </a:r>
            <a:r>
              <a:rPr lang="nl-NL" b="1" dirty="0"/>
              <a:t>1</a:t>
            </a:r>
            <a:r>
              <a:rPr lang="nl-NL" dirty="0"/>
              <a:t> vliegtuigje van de grond</a:t>
            </a:r>
          </a:p>
          <a:p>
            <a:endParaRPr lang="nl-NL" dirty="0"/>
          </a:p>
          <a:p>
            <a:r>
              <a:rPr lang="nl-NL" dirty="0"/>
              <a:t>Vouw het open</a:t>
            </a:r>
          </a:p>
          <a:p>
            <a:endParaRPr lang="nl-NL" dirty="0"/>
          </a:p>
          <a:p>
            <a:r>
              <a:rPr lang="nl-NL" dirty="0"/>
              <a:t>Schrijf een </a:t>
            </a:r>
            <a:r>
              <a:rPr lang="nl-NL" b="1" dirty="0"/>
              <a:t>kwaliteit (iets wat hij/zij goed kan)</a:t>
            </a:r>
            <a:r>
              <a:rPr lang="nl-NL" dirty="0"/>
              <a:t> op voor diegene die op het briefje staat.</a:t>
            </a:r>
          </a:p>
          <a:p>
            <a:endParaRPr lang="nl-NL" dirty="0"/>
          </a:p>
          <a:p>
            <a:r>
              <a:rPr lang="nl-NL" dirty="0"/>
              <a:t>Geef het briefje aan die persoon</a:t>
            </a:r>
          </a:p>
          <a:p>
            <a:endParaRPr lang="nl-NL" dirty="0"/>
          </a:p>
          <a:p>
            <a:r>
              <a:rPr lang="nl-NL" dirty="0"/>
              <a:t>De ander mag het compliment lezen:</a:t>
            </a:r>
            <a:br>
              <a:rPr lang="nl-NL" dirty="0"/>
            </a:br>
            <a:br>
              <a:rPr lang="nl-NL" dirty="0"/>
            </a:br>
            <a:r>
              <a:rPr lang="nl-NL" dirty="0"/>
              <a:t>Denk na: </a:t>
            </a:r>
            <a:r>
              <a:rPr lang="nl-NL" i="1" dirty="0"/>
              <a:t>Herken ik deze kwaliteit bij mezelf?</a:t>
            </a:r>
          </a:p>
        </p:txBody>
      </p:sp>
    </p:spTree>
    <p:extLst>
      <p:ext uri="{BB962C8B-B14F-4D97-AF65-F5344CB8AC3E}">
        <p14:creationId xmlns:p14="http://schemas.microsoft.com/office/powerpoint/2010/main" val="25069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1000"/>
                                        <p:tgtEl>
                                          <p:spTgt spid="11">
                                            <p:txEl>
                                              <p:pRg st="8" end="8"/>
                                            </p:txEl>
                                          </p:spTgt>
                                        </p:tgtEl>
                                      </p:cBhvr>
                                    </p:animEffect>
                                    <p:anim calcmode="lin" valueType="num">
                                      <p:cBhvr>
                                        <p:cTn id="3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281603" y="2159835"/>
            <a:ext cx="6096000" cy="4154984"/>
          </a:xfrm>
          <a:prstGeom prst="rect">
            <a:avLst/>
          </a:prstGeom>
          <a:noFill/>
        </p:spPr>
        <p:txBody>
          <a:bodyPr wrap="square">
            <a:spAutoFit/>
          </a:bodyPr>
          <a:lstStyle/>
          <a:p>
            <a:pPr marL="342900" lvl="0" indent="-342900">
              <a:buFont typeface="Arial" panose="020B0604020202020204" pitchFamily="34" charset="0"/>
              <a:buChar char="•"/>
            </a:pPr>
            <a:r>
              <a:rPr lang="nl-NL" sz="2400" dirty="0"/>
              <a:t>Ik heb nagedacht over wat mijn kwaliteiten zijn</a:t>
            </a:r>
          </a:p>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r>
              <a:rPr lang="nl-NL" sz="2400" dirty="0"/>
              <a:t>Ik heb nagedacht over mijn ontwikkelpunten</a:t>
            </a:r>
          </a:p>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Ik heb nagedacht over goede kwaliteiten van mijn klasgenoot </a:t>
            </a:r>
            <a:endParaRPr lang="en-US" sz="2400" dirty="0"/>
          </a:p>
          <a:p>
            <a:pPr marL="342900" lvl="0" indent="-342900">
              <a:buFont typeface="Arial" panose="020B0604020202020204" pitchFamily="34" charset="0"/>
              <a:buChar char="•"/>
            </a:pPr>
            <a:endParaRPr lang="en-US" sz="2400" dirty="0"/>
          </a:p>
        </p:txBody>
      </p:sp>
      <p:pic>
        <p:nvPicPr>
          <p:cNvPr id="2" name="Afbeelding 1" descr="Duim omhoog Handy">
            <a:extLst>
              <a:ext uri="{FF2B5EF4-FFF2-40B4-BE49-F238E27FC236}">
                <a16:creationId xmlns:a16="http://schemas.microsoft.com/office/drawing/2014/main" id="{4E7E3184-28A5-A5BD-4544-4CDB38E45D05}"/>
              </a:ext>
            </a:extLst>
          </p:cNvPr>
          <p:cNvPicPr>
            <a:picLocks noChangeAspect="1"/>
          </p:cNvPicPr>
          <p:nvPr/>
        </p:nvPicPr>
        <p:blipFill>
          <a:blip r:embed="rId3">
            <a:duotone>
              <a:prstClr val="black"/>
              <a:srgbClr val="92D050">
                <a:tint val="45000"/>
                <a:satMod val="400000"/>
              </a:srgbClr>
            </a:duotone>
          </a:blip>
          <a:srcRect/>
          <a:stretch/>
        </p:blipFill>
        <p:spPr>
          <a:xfrm>
            <a:off x="0" y="2637083"/>
            <a:ext cx="1800000" cy="1800000"/>
          </a:xfrm>
          <a:prstGeom prst="rect">
            <a:avLst/>
          </a:prstGeom>
        </p:spPr>
      </p:pic>
      <p:pic>
        <p:nvPicPr>
          <p:cNvPr id="4" name="Afbeelding 3" descr="Duim omhoog Handy aangepast">
            <a:extLst>
              <a:ext uri="{FF2B5EF4-FFF2-40B4-BE49-F238E27FC236}">
                <a16:creationId xmlns:a16="http://schemas.microsoft.com/office/drawing/2014/main" id="{474892BB-3042-7C8E-2608-369AB70A40CA}"/>
              </a:ext>
            </a:extLst>
          </p:cNvPr>
          <p:cNvPicPr>
            <a:picLocks noChangeAspect="1"/>
          </p:cNvPicPr>
          <p:nvPr/>
        </p:nvPicPr>
        <p:blipFill>
          <a:blip r:embed="rId3">
            <a:duotone>
              <a:prstClr val="black"/>
              <a:srgbClr val="FFC000">
                <a:tint val="45000"/>
                <a:satMod val="400000"/>
              </a:srgbClr>
            </a:duotone>
          </a:blip>
          <a:srcRect/>
          <a:stretch/>
        </p:blipFill>
        <p:spPr>
          <a:xfrm rot="5400000">
            <a:off x="1892092" y="2811174"/>
            <a:ext cx="1800000" cy="1800000"/>
          </a:xfrm>
          <a:prstGeom prst="rect">
            <a:avLst/>
          </a:prstGeom>
        </p:spPr>
      </p:pic>
      <p:pic>
        <p:nvPicPr>
          <p:cNvPr id="6" name="Afbeelding 5" descr="Duim omhoog Handy">
            <a:extLst>
              <a:ext uri="{FF2B5EF4-FFF2-40B4-BE49-F238E27FC236}">
                <a16:creationId xmlns:a16="http://schemas.microsoft.com/office/drawing/2014/main" id="{F92A2EC7-248E-A310-52A0-36367EBD086F}"/>
              </a:ext>
            </a:extLst>
          </p:cNvPr>
          <p:cNvPicPr>
            <a:picLocks noChangeAspect="1"/>
          </p:cNvPicPr>
          <p:nvPr/>
        </p:nvPicPr>
        <p:blipFill>
          <a:blip r:embed="rId3">
            <a:duotone>
              <a:prstClr val="black"/>
              <a:srgbClr val="FF0000">
                <a:tint val="45000"/>
                <a:satMod val="400000"/>
              </a:srgbClr>
            </a:duotone>
          </a:blip>
          <a:srcRect/>
          <a:stretch/>
        </p:blipFill>
        <p:spPr>
          <a:xfrm rot="10800000" flipH="1">
            <a:off x="3618741" y="3038426"/>
            <a:ext cx="1800000" cy="1800000"/>
          </a:xfrm>
          <a:prstGeom prst="rect">
            <a:avLst/>
          </a:prstGeom>
        </p:spPr>
      </p:pic>
    </p:spTree>
    <p:extLst>
      <p:ext uri="{BB962C8B-B14F-4D97-AF65-F5344CB8AC3E}">
        <p14:creationId xmlns:p14="http://schemas.microsoft.com/office/powerpoint/2010/main" val="22781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0E42F-AC9D-4C25-928D-9BB265C03B6C}"/>
              </a:ext>
            </a:extLst>
          </p:cNvPr>
          <p:cNvSpPr>
            <a:spLocks noGrp="1"/>
          </p:cNvSpPr>
          <p:nvPr>
            <p:ph type="title"/>
          </p:nvPr>
        </p:nvSpPr>
        <p:spPr>
          <a:xfrm>
            <a:off x="462158" y="640081"/>
            <a:ext cx="4263830" cy="987552"/>
          </a:xfrm>
        </p:spPr>
        <p:txBody>
          <a:bodyPr anchor="b">
            <a:normAutofit/>
          </a:bodyPr>
          <a:lstStyle/>
          <a:p>
            <a:r>
              <a:rPr lang="nl-NL" sz="3600" b="1" i="0" dirty="0">
                <a:latin typeface="BaseNine" pitchFamily="2" charset="0"/>
              </a:rPr>
              <a:t>Terugblik</a:t>
            </a:r>
          </a:p>
        </p:txBody>
      </p:sp>
      <p:sp>
        <p:nvSpPr>
          <p:cNvPr id="9" name="Content Placeholder 8">
            <a:extLst>
              <a:ext uri="{FF2B5EF4-FFF2-40B4-BE49-F238E27FC236}">
                <a16:creationId xmlns:a16="http://schemas.microsoft.com/office/drawing/2014/main" id="{BD5A89A2-6694-E72C-0A5D-DA407A269BB7}"/>
              </a:ext>
            </a:extLst>
          </p:cNvPr>
          <p:cNvSpPr>
            <a:spLocks noGrp="1"/>
          </p:cNvSpPr>
          <p:nvPr>
            <p:ph type="body" sz="half" idx="2"/>
          </p:nvPr>
        </p:nvSpPr>
        <p:spPr>
          <a:xfrm>
            <a:off x="462158" y="2468880"/>
            <a:ext cx="4670675" cy="3493008"/>
          </a:xfrm>
        </p:spPr>
        <p:txBody>
          <a:bodyPr>
            <a:normAutofit fontScale="77500" lnSpcReduction="20000"/>
          </a:bodyPr>
          <a:lstStyle/>
          <a:p>
            <a:r>
              <a:rPr lang="nl-NL" sz="2800" b="1" dirty="0"/>
              <a:t>Een poster over wat jij leuk vindt en waar je goed in bent. </a:t>
            </a:r>
          </a:p>
          <a:p>
            <a:endParaRPr lang="nl-NL" sz="2800" dirty="0"/>
          </a:p>
          <a:p>
            <a:r>
              <a:rPr lang="nl-NL" sz="2800" dirty="0"/>
              <a:t>Bijvoorbeeld: </a:t>
            </a:r>
          </a:p>
          <a:p>
            <a:pPr>
              <a:buFont typeface="Wingdings" charset="2"/>
              <a:buChar char="§"/>
            </a:pPr>
            <a:r>
              <a:rPr lang="nl-NL" sz="2800" i="1" dirty="0"/>
              <a:t>Ik ben aardig </a:t>
            </a:r>
          </a:p>
          <a:p>
            <a:pPr>
              <a:buFont typeface="Wingdings" charset="2"/>
              <a:buChar char="§"/>
            </a:pPr>
            <a:r>
              <a:rPr lang="nl-NL" sz="2800" i="1" dirty="0"/>
              <a:t>Ik ben behulpzaam</a:t>
            </a:r>
          </a:p>
          <a:p>
            <a:pPr>
              <a:buFont typeface="Wingdings" charset="2"/>
              <a:buChar char="§"/>
            </a:pPr>
            <a:endParaRPr lang="nl-NL" sz="2800" i="1" dirty="0"/>
          </a:p>
          <a:p>
            <a:pPr>
              <a:buFont typeface="Wingdings" charset="2"/>
              <a:buChar char="§"/>
            </a:pPr>
            <a:r>
              <a:rPr lang="nl-NL" sz="2800" i="1" dirty="0"/>
              <a:t>Ik hou van voetbal </a:t>
            </a:r>
          </a:p>
          <a:p>
            <a:pPr>
              <a:buFont typeface="Wingdings" charset="2"/>
              <a:buChar char="§"/>
            </a:pPr>
            <a:r>
              <a:rPr lang="nl-NL" sz="2800" i="1" dirty="0"/>
              <a:t>Ik hou van mijn vrienden</a:t>
            </a:r>
          </a:p>
        </p:txBody>
      </p:sp>
      <p:pic>
        <p:nvPicPr>
          <p:cNvPr id="3" name="Graphic 2" descr="Man silhouet">
            <a:extLst>
              <a:ext uri="{FF2B5EF4-FFF2-40B4-BE49-F238E27FC236}">
                <a16:creationId xmlns:a16="http://schemas.microsoft.com/office/drawing/2014/main" id="{D51BA110-4E1A-B037-3811-A3B3C23D3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pic>
        <p:nvPicPr>
          <p:cNvPr id="5" name="Graphic 4" descr="Bril met effen opvulling">
            <a:extLst>
              <a:ext uri="{FF2B5EF4-FFF2-40B4-BE49-F238E27FC236}">
                <a16:creationId xmlns:a16="http://schemas.microsoft.com/office/drawing/2014/main" id="{78B5D34F-8E83-CDBA-73C9-BCE5D3AEC1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6" name="Vrije vorm: vorm 5">
            <a:extLst>
              <a:ext uri="{FF2B5EF4-FFF2-40B4-BE49-F238E27FC236}">
                <a16:creationId xmlns:a16="http://schemas.microsoft.com/office/drawing/2014/main" id="{D20E3272-7EE3-6B3A-80E6-0DE7E201DB6F}"/>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7" name="Graphic 6" descr="Lelijk trui silhouet">
            <a:extLst>
              <a:ext uri="{FF2B5EF4-FFF2-40B4-BE49-F238E27FC236}">
                <a16:creationId xmlns:a16="http://schemas.microsoft.com/office/drawing/2014/main" id="{46C0CD87-D531-3428-10FF-36B295105E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8" name="Graphic 7" descr="Boodschappentas met effen opvulling">
            <a:extLst>
              <a:ext uri="{FF2B5EF4-FFF2-40B4-BE49-F238E27FC236}">
                <a16:creationId xmlns:a16="http://schemas.microsoft.com/office/drawing/2014/main" id="{EF64CE9A-B872-C4F1-F487-D212830F36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10" name="Graphic 9" descr="Polaroidfoto's silhouet">
            <a:extLst>
              <a:ext uri="{FF2B5EF4-FFF2-40B4-BE49-F238E27FC236}">
                <a16:creationId xmlns:a16="http://schemas.microsoft.com/office/drawing/2014/main" id="{37F0A699-C2FE-75D8-23F6-CFE3D3FA68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11" name="Graphic 10" descr="Computer silhouet">
            <a:extLst>
              <a:ext uri="{FF2B5EF4-FFF2-40B4-BE49-F238E27FC236}">
                <a16:creationId xmlns:a16="http://schemas.microsoft.com/office/drawing/2014/main" id="{FB8F93A4-009D-B943-779E-04B48FF72E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12" name="Graphic 11" descr="Voetbal met effen opvulling">
            <a:extLst>
              <a:ext uri="{FF2B5EF4-FFF2-40B4-BE49-F238E27FC236}">
                <a16:creationId xmlns:a16="http://schemas.microsoft.com/office/drawing/2014/main" id="{AAB9C3C6-B627-210D-2365-3A107AE976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13" name="Graphic 12" descr="Verfpenseel silhouet">
            <a:extLst>
              <a:ext uri="{FF2B5EF4-FFF2-40B4-BE49-F238E27FC236}">
                <a16:creationId xmlns:a16="http://schemas.microsoft.com/office/drawing/2014/main" id="{E42728F1-F20E-45DD-5342-E432190A17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14" name="Graphic 13" descr="Palette silhouet">
            <a:extLst>
              <a:ext uri="{FF2B5EF4-FFF2-40B4-BE49-F238E27FC236}">
                <a16:creationId xmlns:a16="http://schemas.microsoft.com/office/drawing/2014/main" id="{4F9A9D17-6B06-0C27-59D9-F37C9D407F0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41718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1000"/>
                                        <p:tgtEl>
                                          <p:spTgt spid="9">
                                            <p:txEl>
                                              <p:pRg st="6" end="6"/>
                                            </p:txEl>
                                          </p:spTgt>
                                        </p:tgtEl>
                                      </p:cBhvr>
                                    </p:animEffect>
                                    <p:anim calcmode="lin" valueType="num">
                                      <p:cBhvr>
                                        <p:cTn id="3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1000"/>
                                        <p:tgtEl>
                                          <p:spTgt spid="9">
                                            <p:txEl>
                                              <p:pRg st="7" end="7"/>
                                            </p:txEl>
                                          </p:spTgt>
                                        </p:tgtEl>
                                      </p:cBhvr>
                                    </p:animEffect>
                                    <p:anim calcmode="lin" valueType="num">
                                      <p:cBhvr>
                                        <p:cTn id="3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persoon, hemel, buitenshuis&#10;&#10;Door AI gegenereerde inhoud is mogelijk onjuist.">
            <a:extLst>
              <a:ext uri="{FF2B5EF4-FFF2-40B4-BE49-F238E27FC236}">
                <a16:creationId xmlns:a16="http://schemas.microsoft.com/office/drawing/2014/main" id="{9654579F-5C9F-2673-0F5B-2F21AE60D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
            <a:ext cx="12233189" cy="8155459"/>
          </a:xfrm>
          <a:prstGeom prst="rect">
            <a:avLst/>
          </a:prstGeom>
        </p:spPr>
      </p:pic>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8520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213023" y="1160039"/>
            <a:ext cx="6096000" cy="2513380"/>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R="0" lvl="0" algn="l" defTabSz="914400" rtl="0" eaLnBrk="1" fontAlgn="auto" latinLnBrk="0" hangingPunct="1">
              <a:lnSpc>
                <a:spcPct val="114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R="0" lvl="0" algn="l" defTabSz="914400" rtl="0" eaLnBrk="1" fontAlgn="auto" latinLnBrk="0" hangingPunct="1">
              <a:lnSpc>
                <a:spcPct val="114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wat ik </a:t>
            </a:r>
            <a:r>
              <a:rPr kumimoji="0" lang="nl-NL" sz="2300" b="1" i="0" u="none" strike="noStrike" kern="1200" cap="none" spc="0" normalizeH="0" baseline="0" noProof="0" dirty="0">
                <a:ln>
                  <a:noFill/>
                </a:ln>
                <a:solidFill>
                  <a:prstClr val="black"/>
                </a:solidFill>
                <a:effectLst/>
                <a:uLnTx/>
                <a:uFillTx/>
                <a:latin typeface="Mangal Pro"/>
                <a:ea typeface="+mn-ea"/>
                <a:cs typeface="+mn-cs"/>
              </a:rPr>
              <a:t>minder leuk </a:t>
            </a:r>
            <a:r>
              <a:rPr kumimoji="0" lang="nl-NL" sz="2300" i="0" u="none" strike="noStrike" kern="1200" cap="none" spc="0" normalizeH="0" baseline="0" noProof="0" dirty="0">
                <a:ln>
                  <a:noFill/>
                </a:ln>
                <a:solidFill>
                  <a:prstClr val="black"/>
                </a:solidFill>
                <a:effectLst/>
                <a:uLnTx/>
                <a:uFillTx/>
                <a:latin typeface="Mangal Pro"/>
                <a:ea typeface="+mn-ea"/>
                <a:cs typeface="+mn-cs"/>
              </a:rPr>
              <a:t>of</a:t>
            </a:r>
            <a:r>
              <a:rPr kumimoji="0" lang="nl-NL" sz="2300" b="1" i="0" u="none" strike="noStrike" kern="1200" cap="none" spc="0" normalizeH="0" baseline="0" noProof="0" dirty="0">
                <a:ln>
                  <a:noFill/>
                </a:ln>
                <a:solidFill>
                  <a:prstClr val="black"/>
                </a:solidFill>
                <a:effectLst/>
                <a:uLnTx/>
                <a:uFillTx/>
                <a:latin typeface="Mangal Pro"/>
                <a:ea typeface="+mn-ea"/>
                <a:cs typeface="+mn-cs"/>
              </a:rPr>
              <a:t> stom </a:t>
            </a:r>
            <a:r>
              <a:rPr kumimoji="0" lang="nl-NL" sz="2300" b="0" i="0" u="none" strike="noStrike" kern="1200" cap="none" spc="0" normalizeH="0" baseline="0" noProof="0" dirty="0">
                <a:ln>
                  <a:noFill/>
                </a:ln>
                <a:solidFill>
                  <a:prstClr val="black"/>
                </a:solidFill>
                <a:effectLst/>
                <a:uLnTx/>
                <a:uFillTx/>
                <a:latin typeface="Mangal Pro"/>
                <a:ea typeface="+mn-ea"/>
                <a:cs typeface="+mn-cs"/>
              </a:rPr>
              <a:t>vind aan mezelf.</a:t>
            </a:r>
            <a:r>
              <a:rPr kumimoji="0" lang="nl-NL" sz="2300" b="0" i="0" u="none" strike="noStrike" kern="1200" cap="none" spc="0" normalizeH="0" noProof="0" dirty="0">
                <a:ln>
                  <a:noFill/>
                </a:ln>
                <a:solidFill>
                  <a:prstClr val="black"/>
                </a:solidFill>
                <a:effectLst/>
                <a:uLnTx/>
                <a:uFillTx/>
                <a:latin typeface="Mangal Pro"/>
                <a:ea typeface="+mn-ea"/>
                <a:cs typeface="+mn-cs"/>
              </a:rPr>
              <a:t> </a:t>
            </a:r>
            <a:br>
              <a:rPr kumimoji="0" lang="nl-NL" sz="2300" b="0" i="0" u="none" strike="noStrike" kern="1200" cap="none" spc="0" normalizeH="0" noProof="0" dirty="0">
                <a:ln>
                  <a:noFill/>
                </a:ln>
                <a:solidFill>
                  <a:prstClr val="black"/>
                </a:solidFill>
                <a:effectLst/>
                <a:uLnTx/>
                <a:uFillTx/>
                <a:latin typeface="Mangal Pro"/>
                <a:ea typeface="+mn-ea"/>
                <a:cs typeface="+mn-cs"/>
              </a:rPr>
            </a:b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27157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8AFD70-FD51-9BF4-8378-8DE6A2624707}"/>
              </a:ext>
            </a:extLst>
          </p:cNvPr>
          <p:cNvSpPr>
            <a:spLocks noGrp="1"/>
          </p:cNvSpPr>
          <p:nvPr>
            <p:ph type="title"/>
          </p:nvPr>
        </p:nvSpPr>
        <p:spPr>
          <a:xfrm>
            <a:off x="178782" y="259606"/>
            <a:ext cx="10515600" cy="1325563"/>
          </a:xfrm>
        </p:spPr>
        <p:txBody>
          <a:bodyPr anchor="ctr">
            <a:normAutofit/>
          </a:bodyPr>
          <a:lstStyle/>
          <a:p>
            <a:r>
              <a:rPr lang="en-US" sz="3600" b="1" i="0" dirty="0" err="1"/>
              <a:t>Opdracht</a:t>
            </a:r>
            <a:r>
              <a:rPr lang="en-US" sz="3600" b="1" i="0" dirty="0"/>
              <a:t>: </a:t>
            </a:r>
            <a:r>
              <a:rPr lang="en-US" sz="1800" i="0" dirty="0"/>
              <a:t>Kies </a:t>
            </a:r>
            <a:r>
              <a:rPr lang="en-US" sz="1800" i="0" dirty="0" err="1"/>
              <a:t>iemand</a:t>
            </a:r>
            <a:r>
              <a:rPr lang="en-US" sz="1800" i="0" dirty="0"/>
              <a:t> </a:t>
            </a:r>
            <a:r>
              <a:rPr lang="en-US" sz="1800" i="0" dirty="0" err="1"/>
              <a:t>uit</a:t>
            </a:r>
            <a:r>
              <a:rPr lang="en-US" sz="1800" i="0" dirty="0"/>
              <a:t> je </a:t>
            </a:r>
            <a:r>
              <a:rPr lang="en-US" sz="1800" i="0" dirty="0" err="1"/>
              <a:t>familie</a:t>
            </a:r>
            <a:r>
              <a:rPr lang="en-US" sz="1800" i="0" dirty="0"/>
              <a:t>.</a:t>
            </a:r>
            <a:endParaRPr lang="en-US" sz="3600" i="0" dirty="0"/>
          </a:p>
        </p:txBody>
      </p:sp>
      <p:sp>
        <p:nvSpPr>
          <p:cNvPr id="11" name="Content Placeholder 2">
            <a:extLst>
              <a:ext uri="{FF2B5EF4-FFF2-40B4-BE49-F238E27FC236}">
                <a16:creationId xmlns:a16="http://schemas.microsoft.com/office/drawing/2014/main" id="{3B655AC7-1BA0-8378-4FB2-383E0990DC82}"/>
              </a:ext>
            </a:extLst>
          </p:cNvPr>
          <p:cNvSpPr>
            <a:spLocks noGrp="1"/>
          </p:cNvSpPr>
          <p:nvPr>
            <p:ph sz="half" idx="2"/>
          </p:nvPr>
        </p:nvSpPr>
        <p:spPr>
          <a:xfrm>
            <a:off x="6755419" y="1172429"/>
            <a:ext cx="5146641" cy="5425965"/>
          </a:xfrm>
        </p:spPr>
        <p:txBody>
          <a:bodyPr>
            <a:normAutofit/>
          </a:bodyPr>
          <a:lstStyle/>
          <a:p>
            <a:endParaRPr lang="nl-NL" sz="2400" dirty="0"/>
          </a:p>
          <a:p>
            <a:endParaRPr lang="nl-NL" sz="2400" dirty="0"/>
          </a:p>
          <a:p>
            <a:r>
              <a:rPr lang="nl-NL" sz="2400" dirty="0"/>
              <a:t>Wat vind je leuk aan die persoon? </a:t>
            </a:r>
          </a:p>
          <a:p>
            <a:endParaRPr lang="nl-NL" sz="2400" dirty="0"/>
          </a:p>
          <a:p>
            <a:r>
              <a:rPr lang="nl-NL" sz="2400" dirty="0"/>
              <a:t>Welke </a:t>
            </a:r>
            <a:r>
              <a:rPr lang="nl-NL" sz="2400" b="1" u="sng" dirty="0"/>
              <a:t>kwaliteiten</a:t>
            </a:r>
            <a:r>
              <a:rPr lang="nl-NL" sz="2400" dirty="0"/>
              <a:t> heeft deze persoon? </a:t>
            </a:r>
          </a:p>
          <a:p>
            <a:pPr lvl="1"/>
            <a:r>
              <a:rPr lang="nl-NL" sz="2000" i="1" dirty="0"/>
              <a:t>aardig</a:t>
            </a:r>
          </a:p>
          <a:p>
            <a:pPr lvl="1"/>
            <a:r>
              <a:rPr lang="nl-NL" sz="2000" i="1" dirty="0"/>
              <a:t>behulpzaam </a:t>
            </a:r>
          </a:p>
          <a:p>
            <a:pPr lvl="1"/>
            <a:r>
              <a:rPr lang="nl-NL" sz="2000" i="1" dirty="0" err="1"/>
              <a:t>dreatief</a:t>
            </a:r>
            <a:endParaRPr lang="nl-NL" sz="2000" i="1" dirty="0"/>
          </a:p>
          <a:p>
            <a:pPr lvl="1"/>
            <a:r>
              <a:rPr lang="nl-NL" sz="2000" i="1" dirty="0"/>
              <a:t>grappig</a:t>
            </a:r>
          </a:p>
          <a:p>
            <a:pPr marL="457200" lvl="1" indent="0">
              <a:buNone/>
            </a:pPr>
            <a:endParaRPr lang="nl-NL" sz="2400" dirty="0"/>
          </a:p>
        </p:txBody>
      </p:sp>
      <p:pic>
        <p:nvPicPr>
          <p:cNvPr id="3" name="Afbeelding 2" descr="Afbeelding met kleding, persoon, Menselijk gezicht, glimlach&#10;&#10;Door AI gegenereerde inhoud is mogelijk onjuist.">
            <a:extLst>
              <a:ext uri="{FF2B5EF4-FFF2-40B4-BE49-F238E27FC236}">
                <a16:creationId xmlns:a16="http://schemas.microsoft.com/office/drawing/2014/main" id="{1F22027A-FAF5-255C-8FE2-EDCBDBA07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59" y="1812132"/>
            <a:ext cx="4914900" cy="4914900"/>
          </a:xfrm>
          <a:prstGeom prst="rect">
            <a:avLst/>
          </a:prstGeom>
        </p:spPr>
      </p:pic>
    </p:spTree>
    <p:extLst>
      <p:ext uri="{BB962C8B-B14F-4D97-AF65-F5344CB8AC3E}">
        <p14:creationId xmlns:p14="http://schemas.microsoft.com/office/powerpoint/2010/main" val="42626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fade">
                                      <p:cBhvr>
                                        <p:cTn id="14" dur="1000"/>
                                        <p:tgtEl>
                                          <p:spTgt spid="11">
                                            <p:txEl>
                                              <p:pRg st="4" end="4"/>
                                            </p:txEl>
                                          </p:spTgt>
                                        </p:tgtEl>
                                      </p:cBhvr>
                                    </p:animEffect>
                                    <p:anim calcmode="lin" valueType="num">
                                      <p:cBhvr>
                                        <p:cTn id="1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1000"/>
                                        <p:tgtEl>
                                          <p:spTgt spid="11">
                                            <p:txEl>
                                              <p:pRg st="5" end="5"/>
                                            </p:txEl>
                                          </p:spTgt>
                                        </p:tgtEl>
                                      </p:cBhvr>
                                    </p:animEffect>
                                    <p:anim calcmode="lin" valueType="num">
                                      <p:cBhvr>
                                        <p:cTn id="20"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1000"/>
                                        <p:tgtEl>
                                          <p:spTgt spid="11">
                                            <p:txEl>
                                              <p:pRg st="6" end="6"/>
                                            </p:txEl>
                                          </p:spTgt>
                                        </p:tgtEl>
                                      </p:cBhvr>
                                    </p:animEffect>
                                    <p:anim calcmode="lin" valueType="num">
                                      <p:cBhvr>
                                        <p:cTn id="2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1000"/>
                                        <p:tgtEl>
                                          <p:spTgt spid="11">
                                            <p:txEl>
                                              <p:pRg st="7" end="7"/>
                                            </p:txEl>
                                          </p:spTgt>
                                        </p:tgtEl>
                                      </p:cBhvr>
                                    </p:animEffect>
                                    <p:anim calcmode="lin" valueType="num">
                                      <p:cBhvr>
                                        <p:cTn id="3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fade">
                                      <p:cBhvr>
                                        <p:cTn id="34" dur="1000"/>
                                        <p:tgtEl>
                                          <p:spTgt spid="11">
                                            <p:txEl>
                                              <p:pRg st="8" end="8"/>
                                            </p:txEl>
                                          </p:spTgt>
                                        </p:tgtEl>
                                      </p:cBhvr>
                                    </p:animEffect>
                                    <p:anim calcmode="lin" valueType="num">
                                      <p:cBhvr>
                                        <p:cTn id="3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B655AC7-1BA0-8378-4FB2-383E0990DC82}"/>
              </a:ext>
            </a:extLst>
          </p:cNvPr>
          <p:cNvSpPr>
            <a:spLocks noGrp="1"/>
          </p:cNvSpPr>
          <p:nvPr>
            <p:ph sz="half" idx="2"/>
          </p:nvPr>
        </p:nvSpPr>
        <p:spPr>
          <a:xfrm>
            <a:off x="6542315" y="1502228"/>
            <a:ext cx="5359746" cy="5205023"/>
          </a:xfrm>
        </p:spPr>
        <p:txBody>
          <a:bodyPr>
            <a:normAutofit/>
          </a:bodyPr>
          <a:lstStyle/>
          <a:p>
            <a:pPr>
              <a:lnSpc>
                <a:spcPct val="110000"/>
              </a:lnSpc>
            </a:pPr>
            <a:endParaRPr lang="nl-NL" sz="2400" dirty="0"/>
          </a:p>
          <a:p>
            <a:pPr>
              <a:lnSpc>
                <a:spcPct val="110000"/>
              </a:lnSpc>
            </a:pPr>
            <a:r>
              <a:rPr lang="nl-NL" sz="2400" dirty="0"/>
              <a:t>Welke </a:t>
            </a:r>
            <a:r>
              <a:rPr lang="nl-NL" sz="2400" b="1" u="sng" dirty="0"/>
              <a:t>minder goede kanten</a:t>
            </a:r>
            <a:r>
              <a:rPr lang="nl-NL" sz="2400" dirty="0"/>
              <a:t> heeft deze persoon volgens jou? </a:t>
            </a:r>
          </a:p>
          <a:p>
            <a:pPr lvl="1">
              <a:lnSpc>
                <a:spcPct val="110000"/>
              </a:lnSpc>
            </a:pPr>
            <a:r>
              <a:rPr lang="nl-NL" sz="2000" i="1" dirty="0"/>
              <a:t>kan niet zingen…</a:t>
            </a:r>
          </a:p>
          <a:p>
            <a:pPr lvl="1">
              <a:lnSpc>
                <a:spcPct val="110000"/>
              </a:lnSpc>
            </a:pPr>
            <a:r>
              <a:rPr lang="nl-NL" sz="2000" i="1" dirty="0"/>
              <a:t>komt altijd te laat…</a:t>
            </a:r>
          </a:p>
          <a:p>
            <a:pPr lvl="1">
              <a:lnSpc>
                <a:spcPct val="110000"/>
              </a:lnSpc>
            </a:pPr>
            <a:r>
              <a:rPr lang="nl-NL" sz="2000" i="1" dirty="0"/>
              <a:t>Is snel boos….</a:t>
            </a:r>
          </a:p>
          <a:p>
            <a:pPr lvl="1">
              <a:lnSpc>
                <a:spcPct val="110000"/>
              </a:lnSpc>
            </a:pPr>
            <a:endParaRPr lang="nl-NL" sz="2000" i="1" dirty="0"/>
          </a:p>
          <a:p>
            <a:pPr>
              <a:lnSpc>
                <a:spcPct val="110000"/>
              </a:lnSpc>
            </a:pPr>
            <a:endParaRPr lang="nl-NL" sz="2400" dirty="0"/>
          </a:p>
          <a:p>
            <a:pPr marL="0" indent="0">
              <a:lnSpc>
                <a:spcPct val="110000"/>
              </a:lnSpc>
              <a:buNone/>
            </a:pPr>
            <a:endParaRPr lang="en-US" sz="1800" dirty="0"/>
          </a:p>
        </p:txBody>
      </p:sp>
      <p:sp>
        <p:nvSpPr>
          <p:cNvPr id="5" name="Title 1">
            <a:extLst>
              <a:ext uri="{FF2B5EF4-FFF2-40B4-BE49-F238E27FC236}">
                <a16:creationId xmlns:a16="http://schemas.microsoft.com/office/drawing/2014/main" id="{7D0AC528-102B-3443-D95C-72D9C1FBC7A5}"/>
              </a:ext>
            </a:extLst>
          </p:cNvPr>
          <p:cNvSpPr txBox="1">
            <a:spLocks/>
          </p:cNvSpPr>
          <p:nvPr/>
        </p:nvSpPr>
        <p:spPr>
          <a:xfrm>
            <a:off x="178782" y="2596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sz="3600" i="0"/>
              <a:t>Opdracht</a:t>
            </a:r>
            <a:r>
              <a:rPr lang="en-US" sz="3600" b="1" i="0"/>
              <a:t>: </a:t>
            </a:r>
            <a:r>
              <a:rPr lang="en-US" sz="1800" i="0"/>
              <a:t>Kies iemand uit je familie.</a:t>
            </a:r>
            <a:endParaRPr lang="en-US" sz="3600" i="0" dirty="0"/>
          </a:p>
        </p:txBody>
      </p:sp>
      <p:pic>
        <p:nvPicPr>
          <p:cNvPr id="6" name="Afbeelding 5" descr="Afbeelding met kleding, persoon, Menselijk gezicht, glimlach&#10;&#10;Door AI gegenereerde inhoud is mogelijk onjuist.">
            <a:extLst>
              <a:ext uri="{FF2B5EF4-FFF2-40B4-BE49-F238E27FC236}">
                <a16:creationId xmlns:a16="http://schemas.microsoft.com/office/drawing/2014/main" id="{F84D5C7C-0113-3A2D-B9CD-A2C3EB446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59" y="1812132"/>
            <a:ext cx="4914900" cy="4914900"/>
          </a:xfrm>
          <a:prstGeom prst="rect">
            <a:avLst/>
          </a:prstGeom>
        </p:spPr>
      </p:pic>
    </p:spTree>
    <p:extLst>
      <p:ext uri="{BB962C8B-B14F-4D97-AF65-F5344CB8AC3E}">
        <p14:creationId xmlns:p14="http://schemas.microsoft.com/office/powerpoint/2010/main" val="41975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anim calcmode="lin" valueType="num">
                                      <p:cBhvr>
                                        <p:cTn id="1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anim calcmode="lin" valueType="num">
                                      <p:cBhvr>
                                        <p:cTn id="2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21AD9-DD08-4DE0-8014-CFA3102942E2}"/>
              </a:ext>
            </a:extLst>
          </p:cNvPr>
          <p:cNvSpPr>
            <a:spLocks noGrp="1"/>
          </p:cNvSpPr>
          <p:nvPr>
            <p:ph type="title"/>
          </p:nvPr>
        </p:nvSpPr>
        <p:spPr>
          <a:xfrm>
            <a:off x="838200" y="365125"/>
            <a:ext cx="11150600" cy="1325563"/>
          </a:xfrm>
        </p:spPr>
        <p:txBody>
          <a:bodyPr>
            <a:normAutofit/>
          </a:bodyPr>
          <a:lstStyle/>
          <a:p>
            <a:r>
              <a:rPr lang="nl-NL" sz="3600" b="1" i="0" dirty="0"/>
              <a:t>Wie vindt zichzelf </a:t>
            </a:r>
            <a:r>
              <a:rPr lang="nl-NL" sz="3600" b="1" i="0" u="sng" dirty="0"/>
              <a:t>altijd helemaal </a:t>
            </a:r>
            <a:r>
              <a:rPr lang="nl-NL" sz="3600" b="1" i="0" dirty="0"/>
              <a:t>perfect?</a:t>
            </a:r>
          </a:p>
        </p:txBody>
      </p:sp>
      <p:sp>
        <p:nvSpPr>
          <p:cNvPr id="3" name="Tijdelijke aanduiding voor inhoud 2">
            <a:extLst>
              <a:ext uri="{FF2B5EF4-FFF2-40B4-BE49-F238E27FC236}">
                <a16:creationId xmlns:a16="http://schemas.microsoft.com/office/drawing/2014/main" id="{E70BC726-39FA-CB78-9E85-E551B6DEEF50}"/>
              </a:ext>
            </a:extLst>
          </p:cNvPr>
          <p:cNvSpPr>
            <a:spLocks noGrp="1"/>
          </p:cNvSpPr>
          <p:nvPr>
            <p:ph idx="1"/>
          </p:nvPr>
        </p:nvSpPr>
        <p:spPr>
          <a:xfrm>
            <a:off x="838200" y="2570204"/>
            <a:ext cx="10515600" cy="3601995"/>
          </a:xfrm>
        </p:spPr>
        <p:txBody>
          <a:bodyPr/>
          <a:lstStyle/>
          <a:p>
            <a:endParaRPr lang="nl-NL" dirty="0"/>
          </a:p>
          <a:p>
            <a:endParaRPr lang="nl-NL" dirty="0"/>
          </a:p>
        </p:txBody>
      </p:sp>
      <p:pic>
        <p:nvPicPr>
          <p:cNvPr id="5" name="Afbeelding 4">
            <a:extLst>
              <a:ext uri="{FF2B5EF4-FFF2-40B4-BE49-F238E27FC236}">
                <a16:creationId xmlns:a16="http://schemas.microsoft.com/office/drawing/2014/main" id="{D3886646-1C2D-31F6-863F-39644381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8" y="1690688"/>
            <a:ext cx="10334624" cy="5167312"/>
          </a:xfrm>
          <a:prstGeom prst="rect">
            <a:avLst/>
          </a:prstGeom>
        </p:spPr>
      </p:pic>
    </p:spTree>
    <p:extLst>
      <p:ext uri="{BB962C8B-B14F-4D97-AF65-F5344CB8AC3E}">
        <p14:creationId xmlns:p14="http://schemas.microsoft.com/office/powerpoint/2010/main" val="239542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45DC-52BA-844D-41C8-F460F70F0F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299A78-66BE-4D54-4059-E96E14CAD8FA}"/>
              </a:ext>
            </a:extLst>
          </p:cNvPr>
          <p:cNvSpPr>
            <a:spLocks noGrp="1"/>
          </p:cNvSpPr>
          <p:nvPr>
            <p:ph type="title"/>
          </p:nvPr>
        </p:nvSpPr>
        <p:spPr>
          <a:xfrm>
            <a:off x="838200" y="365125"/>
            <a:ext cx="11150600" cy="1325563"/>
          </a:xfrm>
        </p:spPr>
        <p:txBody>
          <a:bodyPr>
            <a:normAutofit/>
          </a:bodyPr>
          <a:lstStyle/>
          <a:p>
            <a:r>
              <a:rPr lang="nl-NL" sz="3600" b="1" i="0" dirty="0"/>
              <a:t>Superpower           VS           Super </a:t>
            </a:r>
            <a:r>
              <a:rPr lang="nl-NL" sz="3600" b="1" i="0" dirty="0" err="1"/>
              <a:t>struggle</a:t>
            </a:r>
            <a:endParaRPr lang="nl-NL" sz="3600" b="1" i="0" dirty="0"/>
          </a:p>
        </p:txBody>
      </p:sp>
      <p:sp>
        <p:nvSpPr>
          <p:cNvPr id="3" name="Tijdelijke aanduiding voor inhoud 2">
            <a:extLst>
              <a:ext uri="{FF2B5EF4-FFF2-40B4-BE49-F238E27FC236}">
                <a16:creationId xmlns:a16="http://schemas.microsoft.com/office/drawing/2014/main" id="{062C624E-BF1C-B7B9-E26E-E7B1EA26D33F}"/>
              </a:ext>
            </a:extLst>
          </p:cNvPr>
          <p:cNvSpPr>
            <a:spLocks noGrp="1"/>
          </p:cNvSpPr>
          <p:nvPr>
            <p:ph idx="1"/>
          </p:nvPr>
        </p:nvSpPr>
        <p:spPr>
          <a:xfrm>
            <a:off x="838200" y="2570204"/>
            <a:ext cx="10515600" cy="3601995"/>
          </a:xfrm>
        </p:spPr>
        <p:txBody>
          <a:bodyPr/>
          <a:lstStyle/>
          <a:p>
            <a:endParaRPr lang="nl-NL" dirty="0"/>
          </a:p>
          <a:p>
            <a:endParaRPr lang="nl-NL" dirty="0"/>
          </a:p>
        </p:txBody>
      </p:sp>
      <p:pic>
        <p:nvPicPr>
          <p:cNvPr id="6" name="Afbeelding 5" descr="Afbeelding met kleding, mouw, persoon, top&#10;&#10;Door AI gegenereerde inhoud is mogelijk onjuist.">
            <a:extLst>
              <a:ext uri="{FF2B5EF4-FFF2-40B4-BE49-F238E27FC236}">
                <a16:creationId xmlns:a16="http://schemas.microsoft.com/office/drawing/2014/main" id="{BF08EDA4-118E-1084-4C46-F55012F5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00" y="1879600"/>
            <a:ext cx="4978400" cy="4978400"/>
          </a:xfrm>
          <a:prstGeom prst="rect">
            <a:avLst/>
          </a:prstGeom>
        </p:spPr>
      </p:pic>
    </p:spTree>
    <p:extLst>
      <p:ext uri="{BB962C8B-B14F-4D97-AF65-F5344CB8AC3E}">
        <p14:creationId xmlns:p14="http://schemas.microsoft.com/office/powerpoint/2010/main" val="300374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74BFD-9233-4D6F-9BCC-3D4353425602}"/>
              </a:ext>
            </a:extLst>
          </p:cNvPr>
          <p:cNvSpPr>
            <a:spLocks noGrp="1"/>
          </p:cNvSpPr>
          <p:nvPr>
            <p:ph type="title"/>
          </p:nvPr>
        </p:nvSpPr>
        <p:spPr>
          <a:xfrm>
            <a:off x="514673" y="338929"/>
            <a:ext cx="10902970" cy="902682"/>
          </a:xfrm>
        </p:spPr>
        <p:txBody>
          <a:bodyPr>
            <a:normAutofit/>
          </a:bodyPr>
          <a:lstStyle/>
          <a:p>
            <a:r>
              <a:rPr lang="nl-NL" sz="3600" b="1" i="0" dirty="0"/>
              <a:t>Kwaliteit of </a:t>
            </a:r>
            <a:r>
              <a:rPr lang="nl-NL" sz="3600" b="1" i="0" dirty="0" err="1"/>
              <a:t>struggle</a:t>
            </a:r>
            <a:r>
              <a:rPr lang="nl-NL" sz="3600" b="1" i="0" dirty="0"/>
              <a:t>?</a:t>
            </a:r>
          </a:p>
        </p:txBody>
      </p:sp>
      <p:sp>
        <p:nvSpPr>
          <p:cNvPr id="3" name="Tijdelijke aanduiding voor inhoud 2">
            <a:extLst>
              <a:ext uri="{FF2B5EF4-FFF2-40B4-BE49-F238E27FC236}">
                <a16:creationId xmlns:a16="http://schemas.microsoft.com/office/drawing/2014/main" id="{05123382-37C8-4BC3-A53D-06A2FA213590}"/>
              </a:ext>
            </a:extLst>
          </p:cNvPr>
          <p:cNvSpPr>
            <a:spLocks noGrp="1"/>
          </p:cNvSpPr>
          <p:nvPr>
            <p:ph idx="1"/>
          </p:nvPr>
        </p:nvSpPr>
        <p:spPr>
          <a:xfrm>
            <a:off x="293602" y="1859729"/>
            <a:ext cx="5503545" cy="3992880"/>
          </a:xfrm>
        </p:spPr>
        <p:txBody>
          <a:bodyPr>
            <a:normAutofit/>
          </a:bodyPr>
          <a:lstStyle/>
          <a:p>
            <a:pPr marL="0" indent="0">
              <a:lnSpc>
                <a:spcPct val="134000"/>
              </a:lnSpc>
              <a:buNone/>
            </a:pPr>
            <a:r>
              <a:rPr lang="nl-NL" dirty="0"/>
              <a:t>Iedereen heeft </a:t>
            </a:r>
            <a:r>
              <a:rPr lang="nl-NL" b="1" dirty="0"/>
              <a:t>dingen waar je blij </a:t>
            </a:r>
            <a:r>
              <a:rPr lang="nl-NL" dirty="0"/>
              <a:t>mee bent</a:t>
            </a:r>
            <a:r>
              <a:rPr lang="nl-NL" b="1" dirty="0"/>
              <a:t> </a:t>
            </a:r>
            <a:r>
              <a:rPr lang="nl-NL" sz="2000" b="1" dirty="0"/>
              <a:t>(kwaliteiten)</a:t>
            </a:r>
          </a:p>
          <a:p>
            <a:pPr marL="0" indent="0">
              <a:lnSpc>
                <a:spcPct val="134000"/>
              </a:lnSpc>
              <a:buNone/>
            </a:pPr>
            <a:r>
              <a:rPr lang="nl-NL" sz="1800" i="1" dirty="0"/>
              <a:t>Dingen waar je goed in bent. </a:t>
            </a:r>
          </a:p>
          <a:p>
            <a:pPr marL="0" indent="0">
              <a:lnSpc>
                <a:spcPct val="134000"/>
              </a:lnSpc>
              <a:buNone/>
            </a:pPr>
            <a:r>
              <a:rPr lang="nl-NL" sz="1800" i="1" dirty="0"/>
              <a:t>Dingen waar je trots op bent. </a:t>
            </a:r>
          </a:p>
        </p:txBody>
      </p:sp>
      <p:sp>
        <p:nvSpPr>
          <p:cNvPr id="10" name="Tekstvak 9">
            <a:extLst>
              <a:ext uri="{FF2B5EF4-FFF2-40B4-BE49-F238E27FC236}">
                <a16:creationId xmlns:a16="http://schemas.microsoft.com/office/drawing/2014/main" id="{ACEC6D65-C2DE-8145-CF0E-CC12D94B21E3}"/>
              </a:ext>
            </a:extLst>
          </p:cNvPr>
          <p:cNvSpPr txBox="1"/>
          <p:nvPr/>
        </p:nvSpPr>
        <p:spPr>
          <a:xfrm>
            <a:off x="6015706" y="1498243"/>
            <a:ext cx="5882692" cy="4062651"/>
          </a:xfrm>
          <a:prstGeom prst="rect">
            <a:avLst/>
          </a:prstGeom>
          <a:noFill/>
        </p:spPr>
        <p:txBody>
          <a:bodyPr wrap="square">
            <a:spAutoFit/>
          </a:bodyPr>
          <a:lstStyle/>
          <a:p>
            <a:endParaRPr lang="nl-NL" dirty="0"/>
          </a:p>
          <a:p>
            <a:pPr>
              <a:lnSpc>
                <a:spcPct val="150000"/>
              </a:lnSpc>
            </a:pPr>
            <a:r>
              <a:rPr lang="nl-NL" sz="2800" dirty="0"/>
              <a:t>Iedereen heeft ook dingen waar je misschien </a:t>
            </a:r>
            <a:r>
              <a:rPr lang="nl-NL" sz="2800" b="1" dirty="0"/>
              <a:t>minder blij </a:t>
            </a:r>
            <a:r>
              <a:rPr lang="nl-NL" sz="2800" dirty="0"/>
              <a:t>mee bent.</a:t>
            </a:r>
          </a:p>
          <a:p>
            <a:pPr>
              <a:lnSpc>
                <a:spcPct val="150000"/>
              </a:lnSpc>
            </a:pPr>
            <a:r>
              <a:rPr lang="nl-NL" i="1" dirty="0"/>
              <a:t>Dingen die je minder leuk vind aan jezelf.</a:t>
            </a:r>
          </a:p>
          <a:p>
            <a:pPr>
              <a:lnSpc>
                <a:spcPct val="150000"/>
              </a:lnSpc>
            </a:pPr>
            <a:r>
              <a:rPr lang="nl-NL" i="1" dirty="0"/>
              <a:t>Dingen die je misschien lastig of stom vindt . </a:t>
            </a:r>
          </a:p>
          <a:p>
            <a:pPr>
              <a:lnSpc>
                <a:spcPct val="150000"/>
              </a:lnSpc>
            </a:pPr>
            <a:endParaRPr lang="nl-NL" sz="2000" i="1" dirty="0"/>
          </a:p>
          <a:p>
            <a:pPr>
              <a:lnSpc>
                <a:spcPct val="150000"/>
              </a:lnSpc>
            </a:pPr>
            <a:endParaRPr lang="nl-NL" sz="2000" i="1" dirty="0"/>
          </a:p>
        </p:txBody>
      </p:sp>
      <p:sp>
        <p:nvSpPr>
          <p:cNvPr id="4" name="Tekstvak 3">
            <a:extLst>
              <a:ext uri="{FF2B5EF4-FFF2-40B4-BE49-F238E27FC236}">
                <a16:creationId xmlns:a16="http://schemas.microsoft.com/office/drawing/2014/main" id="{A66015FD-D251-FFC2-6829-883BDCEA646A}"/>
              </a:ext>
            </a:extLst>
          </p:cNvPr>
          <p:cNvSpPr txBox="1"/>
          <p:nvPr/>
        </p:nvSpPr>
        <p:spPr>
          <a:xfrm>
            <a:off x="3265488" y="5355861"/>
            <a:ext cx="4838697" cy="923330"/>
          </a:xfrm>
          <a:prstGeom prst="rect">
            <a:avLst/>
          </a:prstGeom>
          <a:noFill/>
        </p:spPr>
        <p:txBody>
          <a:bodyPr wrap="none" rtlCol="0">
            <a:spAutoFit/>
          </a:bodyPr>
          <a:lstStyle/>
          <a:p>
            <a:pPr algn="ctr"/>
            <a:r>
              <a:rPr lang="nl-NL" sz="1800" dirty="0"/>
              <a:t>Het is normaal om ‘</a:t>
            </a:r>
            <a:r>
              <a:rPr lang="nl-NL" sz="1800" dirty="0" err="1"/>
              <a:t>struggles</a:t>
            </a:r>
            <a:r>
              <a:rPr lang="nl-NL" sz="1800" dirty="0"/>
              <a:t>’ te hebben. </a:t>
            </a:r>
          </a:p>
          <a:p>
            <a:pPr algn="ctr"/>
            <a:r>
              <a:rPr lang="nl-NL" sz="1800" dirty="0"/>
              <a:t>Iedereen heeft ze!</a:t>
            </a:r>
          </a:p>
          <a:p>
            <a:pPr algn="ctr"/>
            <a:endParaRPr lang="nl-NL" dirty="0"/>
          </a:p>
        </p:txBody>
      </p:sp>
    </p:spTree>
    <p:extLst>
      <p:ext uri="{BB962C8B-B14F-4D97-AF65-F5344CB8AC3E}">
        <p14:creationId xmlns:p14="http://schemas.microsoft.com/office/powerpoint/2010/main" val="19894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1000"/>
                                        <p:tgtEl>
                                          <p:spTgt spid="10">
                                            <p:txEl>
                                              <p:pRg st="3" end="3"/>
                                            </p:txEl>
                                          </p:spTgt>
                                        </p:tgtEl>
                                      </p:cBhvr>
                                    </p:animEffect>
                                    <p:anim calcmode="lin" valueType="num">
                                      <p:cBhvr>
                                        <p:cTn id="4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par>
                                <p:cTn id="52" presetID="1" presetClass="exit" presetSubtype="0" fill="hold" nodeType="withEffect">
                                  <p:stCondLst>
                                    <p:cond delay="0"/>
                                  </p:stCondLst>
                                  <p:childTnLst>
                                    <p:set>
                                      <p:cBhvr>
                                        <p:cTn id="53" dur="1" fill="hold">
                                          <p:stCondLst>
                                            <p:cond delay="0"/>
                                          </p:stCondLst>
                                        </p:cTn>
                                        <p:tgtEl>
                                          <p:spTgt spid="10">
                                            <p:txEl>
                                              <p:pRg st="2" end="2"/>
                                            </p:txEl>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
                                            <p:txEl>
                                              <p:pRg st="3" end="3"/>
                                            </p:txEl>
                                          </p:spTgt>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
                                            <p:txEl>
                                              <p:pRg st="1" end="1"/>
                                            </p:txEl>
                                          </p:spTgt>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
                                            <p:txEl>
                                              <p:pRg st="2" end="2"/>
                                            </p:txEl>
                                          </p:spTgt>
                                        </p:tgtEl>
                                        <p:attrNameLst>
                                          <p:attrName>style.visibility</p:attrName>
                                        </p:attrNameLst>
                                      </p:cBhvr>
                                      <p:to>
                                        <p:strVal val="hidden"/>
                                      </p:to>
                                    </p:set>
                                  </p:childTnLst>
                                </p:cTn>
                              </p:par>
                            </p:childTnLst>
                          </p:cTn>
                        </p:par>
                        <p:par>
                          <p:cTn id="60" fill="hold">
                            <p:stCondLst>
                              <p:cond delay="1000"/>
                            </p:stCondLst>
                            <p:childTnLst>
                              <p:par>
                                <p:cTn id="61" presetID="6" presetClass="emph" presetSubtype="0" fill="hold" grpId="1" nodeType="afterEffect">
                                  <p:stCondLst>
                                    <p:cond delay="0"/>
                                  </p:stCondLst>
                                  <p:childTnLst>
                                    <p:animScale>
                                      <p:cBhvr>
                                        <p:cTn id="6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C6298-A9E7-DCC9-F1F7-DD7236C5BA59}"/>
              </a:ext>
            </a:extLst>
          </p:cNvPr>
          <p:cNvSpPr>
            <a:spLocks noGrp="1"/>
          </p:cNvSpPr>
          <p:nvPr>
            <p:ph type="title"/>
          </p:nvPr>
        </p:nvSpPr>
        <p:spPr>
          <a:xfrm>
            <a:off x="822960" y="365125"/>
            <a:ext cx="10530840" cy="1325563"/>
          </a:xfrm>
        </p:spPr>
        <p:txBody>
          <a:bodyPr/>
          <a:lstStyle/>
          <a:p>
            <a:r>
              <a:rPr lang="nl-NL" b="1" i="0" dirty="0" err="1"/>
              <a:t>Struggles</a:t>
            </a:r>
            <a:r>
              <a:rPr lang="nl-NL" b="1" i="0" dirty="0"/>
              <a:t> &gt; moeilijkheden</a:t>
            </a:r>
          </a:p>
        </p:txBody>
      </p:sp>
      <p:sp>
        <p:nvSpPr>
          <p:cNvPr id="3" name="Tijdelijke aanduiding voor inhoud 2">
            <a:extLst>
              <a:ext uri="{FF2B5EF4-FFF2-40B4-BE49-F238E27FC236}">
                <a16:creationId xmlns:a16="http://schemas.microsoft.com/office/drawing/2014/main" id="{20DF7157-A800-696A-435F-9402181331FC}"/>
              </a:ext>
            </a:extLst>
          </p:cNvPr>
          <p:cNvSpPr>
            <a:spLocks noGrp="1"/>
          </p:cNvSpPr>
          <p:nvPr>
            <p:ph idx="1"/>
          </p:nvPr>
        </p:nvSpPr>
        <p:spPr>
          <a:xfrm>
            <a:off x="205740" y="1850708"/>
            <a:ext cx="7744460" cy="4481512"/>
          </a:xfrm>
        </p:spPr>
        <p:txBody>
          <a:bodyPr>
            <a:normAutofit/>
          </a:bodyPr>
          <a:lstStyle/>
          <a:p>
            <a:r>
              <a:rPr lang="nl-NL" b="1" dirty="0"/>
              <a:t>Het goede nieuws: </a:t>
            </a:r>
            <a:r>
              <a:rPr lang="nl-NL" dirty="0"/>
              <a:t>je kunt beter worden in de dingen waar je mee </a:t>
            </a:r>
            <a:r>
              <a:rPr lang="nl-NL" dirty="0" err="1"/>
              <a:t>struggeled</a:t>
            </a:r>
            <a:r>
              <a:rPr lang="nl-NL" dirty="0"/>
              <a:t>.</a:t>
            </a:r>
          </a:p>
          <a:p>
            <a:pPr marL="0" indent="0">
              <a:buNone/>
            </a:pPr>
            <a:endParaRPr lang="nl-NL" dirty="0"/>
          </a:p>
          <a:p>
            <a:r>
              <a:rPr lang="nl-NL" dirty="0"/>
              <a:t>Je moeilijkheden kun je ook als een</a:t>
            </a:r>
            <a:r>
              <a:rPr lang="nl-NL" b="1" dirty="0"/>
              <a:t> ontwikkelpunt </a:t>
            </a:r>
            <a:r>
              <a:rPr lang="nl-NL" dirty="0"/>
              <a:t>zien</a:t>
            </a:r>
            <a:r>
              <a:rPr lang="nl-NL" b="1" dirty="0"/>
              <a:t>.</a:t>
            </a:r>
            <a:br>
              <a:rPr lang="nl-NL" b="1" dirty="0"/>
            </a:br>
            <a:endParaRPr lang="nl-NL" b="1" dirty="0"/>
          </a:p>
          <a:p>
            <a:endParaRPr lang="nl-NL" sz="2000" b="1" dirty="0"/>
          </a:p>
          <a:p>
            <a:pPr marL="0" indent="0">
              <a:buNone/>
            </a:pPr>
            <a:r>
              <a:rPr lang="nl-NL" sz="2000" b="1" dirty="0"/>
              <a:t>een ontwikkelpunt = </a:t>
            </a:r>
            <a:r>
              <a:rPr lang="nl-NL" sz="2000" i="1" dirty="0"/>
              <a:t>iets waar je graag beter in wil worden.</a:t>
            </a:r>
          </a:p>
          <a:p>
            <a:pPr marL="0" indent="0">
              <a:buNone/>
            </a:pPr>
            <a:endParaRPr lang="nl-NL" i="1" dirty="0"/>
          </a:p>
        </p:txBody>
      </p:sp>
      <p:pic>
        <p:nvPicPr>
          <p:cNvPr id="7" name="Afbeelding 6" descr="Afbeelding met schoeisel, tekenfilm, schermopname, kunst&#10;&#10;Door AI gegenereerde inhoud is mogelijk onjuist.">
            <a:extLst>
              <a:ext uri="{FF2B5EF4-FFF2-40B4-BE49-F238E27FC236}">
                <a16:creationId xmlns:a16="http://schemas.microsoft.com/office/drawing/2014/main" id="{4917D5A1-0268-C877-74A2-DF340152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854" y="1480802"/>
            <a:ext cx="3305406" cy="4958110"/>
          </a:xfrm>
          <a:prstGeom prst="rect">
            <a:avLst/>
          </a:prstGeom>
        </p:spPr>
      </p:pic>
    </p:spTree>
    <p:extLst>
      <p:ext uri="{BB962C8B-B14F-4D97-AF65-F5344CB8AC3E}">
        <p14:creationId xmlns:p14="http://schemas.microsoft.com/office/powerpoint/2010/main" val="16996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2e1cb8adb2cd687c52b7dd50904c1341">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2e31cb40e8d4ae7baa0e35fb3dd6a1f7"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AD00C8-F9A7-496B-9D7B-E386F64290B9}">
  <ds:schemaRefs>
    <ds:schemaRef ds:uri="http://schemas.microsoft.com/sharepoint/v3/contenttype/forms"/>
  </ds:schemaRefs>
</ds:datastoreItem>
</file>

<file path=customXml/itemProps2.xml><?xml version="1.0" encoding="utf-8"?>
<ds:datastoreItem xmlns:ds="http://schemas.openxmlformats.org/officeDocument/2006/customXml" ds:itemID="{52513BA8-DF25-4BF5-B554-71E4FBFBAF94}">
  <ds:schemaRef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698eef58-bb61-42e2-b548-e1d1f250d219"/>
    <ds:schemaRef ds:uri="fcc10157-42f8-46e8-83f5-1d9ac4b0055d"/>
  </ds:schemaRefs>
</ds:datastoreItem>
</file>

<file path=customXml/itemProps3.xml><?xml version="1.0" encoding="utf-8"?>
<ds:datastoreItem xmlns:ds="http://schemas.openxmlformats.org/officeDocument/2006/customXml" ds:itemID="{67533678-5A62-4744-8B87-3018B8148F76}"/>
</file>

<file path=docProps/app.xml><?xml version="1.0" encoding="utf-8"?>
<Properties xmlns="http://schemas.openxmlformats.org/officeDocument/2006/extended-properties" xmlns:vt="http://schemas.openxmlformats.org/officeDocument/2006/docPropsVTypes">
  <Template>Thema PE TOS VSO</Template>
  <TotalTime>2814</TotalTime>
  <Words>1326</Words>
  <Application>Microsoft Office PowerPoint</Application>
  <PresentationFormat>Breedbeeld</PresentationFormat>
  <Paragraphs>165</Paragraphs>
  <Slides>15</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Aptos Display</vt:lpstr>
      <vt:lpstr>Arial</vt:lpstr>
      <vt:lpstr>BaseNine</vt:lpstr>
      <vt:lpstr>Calibri</vt:lpstr>
      <vt:lpstr>Century Gothic</vt:lpstr>
      <vt:lpstr>Mangal Pro</vt:lpstr>
      <vt:lpstr>Times New Roman</vt:lpstr>
      <vt:lpstr>Wingdings</vt:lpstr>
      <vt:lpstr>Thema PE TOS VSO</vt:lpstr>
      <vt:lpstr>Psycho-Educatie</vt:lpstr>
      <vt:lpstr>Terugblik</vt:lpstr>
      <vt:lpstr>PowerPoint-presentatie</vt:lpstr>
      <vt:lpstr>Opdracht: Kies iemand uit je familie.</vt:lpstr>
      <vt:lpstr>PowerPoint-presentatie</vt:lpstr>
      <vt:lpstr>Wie vindt zichzelf altijd helemaal perfect?</vt:lpstr>
      <vt:lpstr>Superpower           VS           Super struggle</vt:lpstr>
      <vt:lpstr>Kwaliteit of struggle?</vt:lpstr>
      <vt:lpstr>Struggles &gt; moeilijkheden</vt:lpstr>
      <vt:lpstr>Ik vind iets heel moeilijk. Wat nu?</vt:lpstr>
      <vt:lpstr>Werken aan ontwikkelpunten</vt:lpstr>
      <vt:lpstr>Vul het werkblad in</vt:lpstr>
      <vt:lpstr>Opdracht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 Educatie</dc:title>
  <dc:creator>Tineke Post</dc:creator>
  <cp:lastModifiedBy>Tineke Post- Ilbrink</cp:lastModifiedBy>
  <cp:revision>33</cp:revision>
  <dcterms:created xsi:type="dcterms:W3CDTF">2023-09-12T18:37:28Z</dcterms:created>
  <dcterms:modified xsi:type="dcterms:W3CDTF">2025-12-08T11:16:16Z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