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336" r:id="rId5"/>
    <p:sldId id="348" r:id="rId6"/>
    <p:sldId id="338" r:id="rId7"/>
    <p:sldId id="339" r:id="rId8"/>
    <p:sldId id="349" r:id="rId9"/>
    <p:sldId id="350" r:id="rId10"/>
    <p:sldId id="355" r:id="rId11"/>
    <p:sldId id="353" r:id="rId12"/>
    <p:sldId id="35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NXyBsnTXYTLCpB68LNfdg==" hashData="R8CpcXcYxZWuxa2SXo2TFKrWqrRap1zgAVNTELl6h/EVS3vNVcPuq/MV/wL3nCetd69jYny09ImKR7HyjsmBI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5104" autoAdjust="0"/>
  </p:normalViewPr>
  <p:slideViewPr>
    <p:cSldViewPr snapToGrid="0">
      <p:cViewPr varScale="1">
        <p:scale>
          <a:sx n="31" d="100"/>
          <a:sy n="31" d="100"/>
        </p:scale>
        <p:origin x="19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Ilbrink, Tineke" userId="acaedabe-b12f-42d1-8517-780bc8ea15c4" providerId="ADAL" clId="{8B8453F0-61D0-4094-8353-625E38958CE8}"/>
    <pc:docChg chg="modSld">
      <pc:chgData name="Post-Ilbrink, Tineke" userId="acaedabe-b12f-42d1-8517-780bc8ea15c4" providerId="ADAL" clId="{8B8453F0-61D0-4094-8353-625E38958CE8}" dt="2025-03-09T20:33:13.663" v="29" actId="20577"/>
      <pc:docMkLst>
        <pc:docMk/>
      </pc:docMkLst>
      <pc:sldChg chg="modAnim modNotesTx">
        <pc:chgData name="Post-Ilbrink, Tineke" userId="acaedabe-b12f-42d1-8517-780bc8ea15c4" providerId="ADAL" clId="{8B8453F0-61D0-4094-8353-625E38958CE8}" dt="2025-03-09T20:33:13.663" v="29" actId="20577"/>
        <pc:sldMkLst>
          <pc:docMk/>
          <pc:sldMk cId="801206405" sldId="3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7376D-B026-490E-A774-AC0F2E56134F}" type="datetimeFigureOut">
              <a:rPr lang="nl-NL" smtClean="0"/>
              <a:t>9-3-2025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97308-2162-4228-BB34-27EAB5BCA491}" type="slidenum">
              <a:rPr lang="nl-NL" smtClean="0"/>
              <a:t>‹nr.›</a:t>
            </a:fld>
            <a:endParaRPr lang="nl-NL"/>
          </a:p>
        </p:txBody>
      </p:sp>
    </p:spTree>
    <p:extLst>
      <p:ext uri="{BB962C8B-B14F-4D97-AF65-F5344CB8AC3E}">
        <p14:creationId xmlns:p14="http://schemas.microsoft.com/office/powerpoint/2010/main" val="261105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BELANGRIJKE INFORMATIE VOORAF! </a:t>
            </a:r>
          </a:p>
          <a:p>
            <a:r>
              <a:rPr lang="nl-NL" sz="1000" b="0" i="1" dirty="0">
                <a:latin typeface="Aptos Display" panose="020B0004020202020204" pitchFamily="34" charset="0"/>
              </a:rPr>
              <a:t>Dit thema vraagt metacognitie. De leerlingen moeten kunnen nadenken over hun eigen gedachten en emoties/gevoelens. Dit vraagt abstract denkvermogen. Voor sommige leerlingen en klassen is dit een vaardigheid die ze nog niet sterk genoeg hebben ontwikkeld. Bekijk de lessen dus goed voordat je deze aanbiedt en schat in of jouw klas dit thema (deze lessen) aankan of niet. We adviseren dat de docent en logopedist deze keuze samen maken.</a:t>
            </a:r>
          </a:p>
          <a:p>
            <a:endParaRPr lang="nl-NL" sz="1000" b="1" dirty="0">
              <a:latin typeface="Aptos Display" panose="020B0004020202020204" pitchFamily="34" charset="0"/>
            </a:endParaRPr>
          </a:p>
          <a:p>
            <a:r>
              <a:rPr lang="nl-NL" sz="1000" b="1" dirty="0">
                <a:latin typeface="Aptos Display" panose="020B0004020202020204" pitchFamily="34" charset="0"/>
              </a:rPr>
              <a:t>Benodigde materialen: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kern="100" dirty="0">
                <a:effectLst/>
                <a:latin typeface="Aptos Display" panose="020B0004020202020204" pitchFamily="34" charset="0"/>
                <a:ea typeface="Calibri"/>
                <a:cs typeface="Times New Roman" panose="02020603050405020304" pitchFamily="18" charset="0"/>
              </a:rPr>
              <a:t>foto's sociale situaties - (uitgeprint; 1 setje per groepjes van 2 tot 4 leerlingen)</a:t>
            </a:r>
            <a:endParaRPr lang="nl-NL" sz="1000" dirty="0">
              <a:effectLst/>
              <a:latin typeface="Aptos Display" panose="020B0004020202020204" pitchFamily="34" charset="0"/>
              <a:ea typeface="Calibri"/>
              <a:cs typeface="Times New Roman" panose="02020603050405020304" pitchFamily="18" charset="0"/>
            </a:endParaRPr>
          </a:p>
          <a:p>
            <a:pPr marL="457200" lvl="1" indent="0">
              <a:buFont typeface="Arial" panose="020B0604020202020204" pitchFamily="34" charset="0"/>
              <a:buNone/>
            </a:pP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r>
              <a:rPr lang="nl-NL" sz="1000" b="1" dirty="0">
                <a:latin typeface="Aptos Display" panose="020B0004020202020204" pitchFamily="34" charset="0"/>
              </a:rPr>
              <a:t>Voorbereiding:</a:t>
            </a:r>
          </a:p>
          <a:p>
            <a:pPr marL="171450" indent="-171450">
              <a:buFont typeface="Wingdings" panose="05000000000000000000" pitchFamily="2" charset="2"/>
              <a:buChar char="ü"/>
            </a:pPr>
            <a:r>
              <a:rPr lang="nl-NL" sz="1000" dirty="0">
                <a:latin typeface="Aptos Display" panose="020B0004020202020204" pitchFamily="34" charset="0"/>
              </a:rPr>
              <a:t>Lees de notities bij deze les goed door.</a:t>
            </a:r>
          </a:p>
          <a:p>
            <a:pPr marL="171450" indent="-171450">
              <a:buFont typeface="Wingdings" panose="05000000000000000000" pitchFamily="2" charset="2"/>
              <a:buChar char="ü"/>
            </a:pP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endParaRPr lang="nl-NL" sz="1000" dirty="0">
              <a:latin typeface="Aptos Display" panose="020B0004020202020204" pitchFamily="34" charset="0"/>
            </a:endParaRPr>
          </a:p>
          <a:p>
            <a:r>
              <a:rPr lang="nl-NL" sz="1000" b="1" dirty="0">
                <a:latin typeface="Aptos Display" panose="020B0004020202020204" pitchFamily="34" charset="0"/>
              </a:rPr>
              <a:t>Achtergrondinformatie voor de docent:</a:t>
            </a:r>
            <a:endParaRPr lang="nl-NL" sz="1000" dirty="0">
              <a:latin typeface="Aptos Display" panose="020B0004020202020204" pitchFamily="34" charset="0"/>
            </a:endParaRPr>
          </a:p>
          <a:p>
            <a:r>
              <a:rPr lang="nl-NL" sz="1000" dirty="0">
                <a:latin typeface="Aptos Display" panose="020B0004020202020204" pitchFamily="34" charset="0"/>
              </a:rPr>
              <a:t>In dit thema behandelen we Theory of Mind (</a:t>
            </a:r>
            <a:r>
              <a:rPr lang="nl-NL" sz="1000" dirty="0" err="1">
                <a:latin typeface="Aptos Display" panose="020B0004020202020204" pitchFamily="34" charset="0"/>
              </a:rPr>
              <a:t>ToM</a:t>
            </a:r>
            <a:r>
              <a:rPr lang="nl-NL" sz="1000" dirty="0">
                <a:latin typeface="Aptos Display" panose="020B0004020202020204" pitchFamily="34" charset="0"/>
              </a:rPr>
              <a:t>). Uit onderzoek (en uit de praktijk) weten we dat leerlingen met TOS vaak een zwakkere </a:t>
            </a:r>
            <a:r>
              <a:rPr lang="nl-NL" sz="1000" dirty="0" err="1">
                <a:latin typeface="Aptos Display" panose="020B0004020202020204" pitchFamily="34" charset="0"/>
              </a:rPr>
              <a:t>ToM</a:t>
            </a:r>
            <a:r>
              <a:rPr lang="nl-NL" sz="1000" dirty="0">
                <a:latin typeface="Aptos Display" panose="020B0004020202020204" pitchFamily="34" charset="0"/>
              </a:rPr>
              <a:t> hebben. </a:t>
            </a:r>
            <a:r>
              <a:rPr lang="nl-NL" sz="1000" dirty="0" err="1">
                <a:latin typeface="Aptos Display" panose="020B0004020202020204" pitchFamily="34" charset="0"/>
              </a:rPr>
              <a:t>ToM</a:t>
            </a:r>
            <a:r>
              <a:rPr lang="nl-NL" sz="1000" dirty="0">
                <a:latin typeface="Aptos Display" panose="020B0004020202020204" pitchFamily="34" charset="0"/>
              </a:rPr>
              <a:t> houdt in het kunnen herkennen en begrijpen van je eigen gedachten en emoties/gevoelens en die van anderen. Hier hoort ook bij dat je gedrag kan aanpassen door rekening te houden met je eigen gedachten, emoties en gevoelens en met die van de ander. </a:t>
            </a:r>
          </a:p>
          <a:p>
            <a:r>
              <a:rPr lang="nl-NL" sz="1000" dirty="0">
                <a:latin typeface="Aptos Display" panose="020B0004020202020204" pitchFamily="34" charset="0"/>
              </a:rPr>
              <a:t>Het herkennen en begrijpen van wat er in jezelf omgaat noemen we </a:t>
            </a:r>
            <a:r>
              <a:rPr lang="nl-NL" sz="1000" b="1" dirty="0" err="1">
                <a:latin typeface="Aptos Display" panose="020B0004020202020204" pitchFamily="34" charset="0"/>
              </a:rPr>
              <a:t>intrapersoonlijke</a:t>
            </a:r>
            <a:r>
              <a:rPr lang="nl-NL" sz="1000" b="1" dirty="0">
                <a:latin typeface="Aptos Display" panose="020B0004020202020204" pitchFamily="34" charset="0"/>
              </a:rPr>
              <a:t> </a:t>
            </a:r>
            <a:r>
              <a:rPr lang="nl-NL" sz="1000" b="1" dirty="0" err="1">
                <a:latin typeface="Aptos Display" panose="020B0004020202020204" pitchFamily="34" charset="0"/>
              </a:rPr>
              <a:t>ToM</a:t>
            </a:r>
            <a:endParaRPr lang="nl-NL" sz="1000" b="0" dirty="0">
              <a:latin typeface="Aptos Display" panose="020B0004020202020204" pitchFamily="34" charset="0"/>
            </a:endParaRPr>
          </a:p>
          <a:p>
            <a:r>
              <a:rPr lang="nl-NL" sz="1000" b="0" dirty="0">
                <a:latin typeface="Aptos Display" panose="020B0004020202020204" pitchFamily="34" charset="0"/>
              </a:rPr>
              <a:t>Het herkennen en begrijpen van wat er in anderen omgaat noemen we </a:t>
            </a:r>
            <a:r>
              <a:rPr lang="nl-NL" sz="1000" b="1" dirty="0">
                <a:latin typeface="Aptos Display" panose="020B0004020202020204" pitchFamily="34" charset="0"/>
              </a:rPr>
              <a:t>interpersoonlijke </a:t>
            </a:r>
            <a:r>
              <a:rPr lang="nl-NL" sz="1000" b="1" dirty="0" err="1">
                <a:latin typeface="Aptos Display" panose="020B0004020202020204" pitchFamily="34" charset="0"/>
              </a:rPr>
              <a:t>ToM</a:t>
            </a:r>
            <a:endParaRPr lang="nl-NL" sz="1000" b="1" dirty="0">
              <a:latin typeface="Aptos Display" panose="020B0004020202020204" pitchFamily="34" charset="0"/>
            </a:endParaRPr>
          </a:p>
          <a:p>
            <a:endParaRPr lang="nl-NL" sz="1000" b="0" dirty="0">
              <a:latin typeface="Aptos Display" panose="020B0004020202020204" pitchFamily="34" charset="0"/>
            </a:endParaRPr>
          </a:p>
          <a:p>
            <a:r>
              <a:rPr lang="nl-NL" sz="1000" b="0" dirty="0">
                <a:latin typeface="Aptos Display" panose="020B0004020202020204" pitchFamily="34" charset="0"/>
              </a:rPr>
              <a:t>Om de inhoud van de lessen herkenbaar te houden voor onze leerlingen, gebruiken we de term Theory of Mind (</a:t>
            </a:r>
            <a:r>
              <a:rPr lang="nl-NL" sz="1000" b="0" dirty="0" err="1">
                <a:latin typeface="Aptos Display" panose="020B0004020202020204" pitchFamily="34" charset="0"/>
              </a:rPr>
              <a:t>ToM</a:t>
            </a:r>
            <a:r>
              <a:rPr lang="nl-NL" sz="1000" b="0" dirty="0">
                <a:latin typeface="Aptos Display" panose="020B0004020202020204" pitchFamily="34" charset="0"/>
              </a:rPr>
              <a:t>) niet. We hebben gekozen voor </a:t>
            </a:r>
            <a:r>
              <a:rPr lang="nl-NL" sz="1000" b="1" dirty="0">
                <a:latin typeface="Aptos Display" panose="020B0004020202020204" pitchFamily="34" charset="0"/>
              </a:rPr>
              <a:t>“Ik en de ander” </a:t>
            </a:r>
            <a:r>
              <a:rPr lang="nl-NL" sz="1000" b="0" dirty="0">
                <a:latin typeface="Aptos Display" panose="020B0004020202020204" pitchFamily="34" charset="0"/>
              </a:rPr>
              <a:t>als naam voor dit thema. </a:t>
            </a:r>
          </a:p>
          <a:p>
            <a:r>
              <a:rPr lang="nl-NL" sz="1000" b="0" dirty="0">
                <a:latin typeface="Aptos Display" panose="020B0004020202020204" pitchFamily="34" charset="0"/>
              </a:rPr>
              <a:t>Het is helpend als je voorafgaand aan deze lessen over </a:t>
            </a:r>
            <a:r>
              <a:rPr lang="nl-NL" sz="1000" b="0" dirty="0" err="1">
                <a:latin typeface="Aptos Display" panose="020B0004020202020204" pitchFamily="34" charset="0"/>
              </a:rPr>
              <a:t>ToM</a:t>
            </a:r>
            <a:r>
              <a:rPr lang="nl-NL" sz="1000" b="0" dirty="0">
                <a:latin typeface="Aptos Display" panose="020B0004020202020204" pitchFamily="34" charset="0"/>
              </a:rPr>
              <a:t> het thema Emoties (leerjaar 1) en de lessen Omgaan met je emoties uit het Thema Executieve Functies (leerjaar 2) hebt aangeboden. </a:t>
            </a:r>
            <a:endParaRPr lang="nl-NL" sz="1000" dirty="0">
              <a:latin typeface="Aptos Display" panose="020B0004020202020204" pitchFamily="34" charset="0"/>
            </a:endParaRPr>
          </a:p>
          <a:p>
            <a:endParaRPr lang="nl-NL" sz="1000" b="1" dirty="0">
              <a:latin typeface="Aptos Display" panose="020B0004020202020204" pitchFamily="34" charset="0"/>
            </a:endParaRPr>
          </a:p>
          <a:p>
            <a:r>
              <a:rPr lang="nl-NL" sz="1000" b="1" dirty="0">
                <a:latin typeface="Aptos Display" panose="020B0004020202020204" pitchFamily="34" charset="0"/>
              </a:rPr>
              <a:t>De verschillende aspecten van </a:t>
            </a:r>
            <a:r>
              <a:rPr lang="nl-NL" sz="1000" b="1" dirty="0" err="1">
                <a:latin typeface="Aptos Display" panose="020B0004020202020204" pitchFamily="34" charset="0"/>
              </a:rPr>
              <a:t>ToM</a:t>
            </a:r>
            <a:r>
              <a:rPr lang="nl-NL" sz="1000" b="1" dirty="0">
                <a:latin typeface="Aptos Display" panose="020B0004020202020204" pitchFamily="34" charset="0"/>
              </a:rPr>
              <a:t> die in deze lessen aan bod komen zijn:</a:t>
            </a:r>
          </a:p>
          <a:p>
            <a:pPr marL="171450" indent="-171450">
              <a:buFontTx/>
              <a:buChar char="-"/>
            </a:pPr>
            <a:r>
              <a:rPr lang="nl-NL" sz="1000" dirty="0">
                <a:latin typeface="Aptos Display" panose="020B0004020202020204" pitchFamily="34" charset="0"/>
              </a:rPr>
              <a:t>Je eigen emoties kunnen herkennen en begrijpen (</a:t>
            </a:r>
            <a:r>
              <a:rPr lang="nl-NL" sz="1000" dirty="0" err="1">
                <a:latin typeface="Aptos Display" panose="020B0004020202020204" pitchFamily="34" charset="0"/>
              </a:rPr>
              <a:t>intrapersoonlijke</a:t>
            </a:r>
            <a:r>
              <a:rPr lang="nl-NL" sz="1000" dirty="0">
                <a:latin typeface="Aptos Display" panose="020B0004020202020204" pitchFamily="34" charset="0"/>
              </a:rPr>
              <a:t> </a:t>
            </a:r>
            <a:r>
              <a:rPr lang="nl-NL" sz="1000" dirty="0" err="1">
                <a:latin typeface="Aptos Display" panose="020B0004020202020204" pitchFamily="34" charset="0"/>
              </a:rPr>
              <a:t>ToM</a:t>
            </a:r>
            <a:r>
              <a:rPr lang="nl-NL" sz="1000" dirty="0">
                <a:latin typeface="Aptos Display" panose="020B0004020202020204" pitchFamily="34" charset="0"/>
              </a:rPr>
              <a:t>)</a:t>
            </a:r>
          </a:p>
          <a:p>
            <a:pPr marL="171450" indent="-171450">
              <a:buFontTx/>
              <a:buChar char="-"/>
            </a:pPr>
            <a:r>
              <a:rPr lang="nl-NL" sz="1000" dirty="0">
                <a:latin typeface="Aptos Display" panose="020B0004020202020204" pitchFamily="34" charset="0"/>
              </a:rPr>
              <a:t>Beseffen dat een ander andere emoties/gevoelens en gedachten kan hebben (interpersoonlijke </a:t>
            </a:r>
            <a:r>
              <a:rPr lang="nl-NL" sz="1000" dirty="0" err="1">
                <a:latin typeface="Aptos Display" panose="020B0004020202020204" pitchFamily="34" charset="0"/>
              </a:rPr>
              <a:t>ToM</a:t>
            </a:r>
            <a:r>
              <a:rPr lang="nl-NL" sz="1000" dirty="0">
                <a:latin typeface="Aptos Display" panose="020B0004020202020204" pitchFamily="34" charset="0"/>
              </a:rPr>
              <a:t>)</a:t>
            </a:r>
          </a:p>
          <a:p>
            <a:pPr marL="171450" indent="-171450">
              <a:buFontTx/>
              <a:buChar char="-"/>
            </a:pPr>
            <a:r>
              <a:rPr lang="nl-NL" sz="1000" dirty="0">
                <a:latin typeface="Aptos Display" panose="020B0004020202020204" pitchFamily="34" charset="0"/>
              </a:rPr>
              <a:t>Handige keuzes kunnen maken die passen bij jouw emoties en die van een ander (</a:t>
            </a:r>
            <a:r>
              <a:rPr lang="nl-NL" sz="1000" dirty="0" err="1">
                <a:latin typeface="Aptos Display" panose="020B0004020202020204" pitchFamily="34" charset="0"/>
              </a:rPr>
              <a:t>inta</a:t>
            </a:r>
            <a:r>
              <a:rPr lang="nl-NL" sz="1000" dirty="0">
                <a:latin typeface="Aptos Display" panose="020B0004020202020204" pitchFamily="34" charset="0"/>
              </a:rPr>
              <a:t>- en interpersoonlijke </a:t>
            </a:r>
            <a:r>
              <a:rPr lang="nl-NL" sz="1000" dirty="0" err="1">
                <a:latin typeface="Aptos Display" panose="020B0004020202020204" pitchFamily="34" charset="0"/>
              </a:rPr>
              <a:t>ToM</a:t>
            </a:r>
            <a:r>
              <a:rPr lang="nl-NL" sz="1000" dirty="0">
                <a:latin typeface="Aptos Display" panose="020B0004020202020204" pitchFamily="34" charset="0"/>
              </a:rPr>
              <a:t>)</a:t>
            </a:r>
          </a:p>
          <a:p>
            <a:pPr marL="171450" indent="-171450">
              <a:buFontTx/>
              <a:buChar char="-"/>
            </a:pPr>
            <a:endParaRPr lang="nl-NL" sz="1000" dirty="0">
              <a:latin typeface="Aptos Display" panose="020B0004020202020204" pitchFamily="34" charset="0"/>
            </a:endParaRPr>
          </a:p>
          <a:p>
            <a:pPr algn="l"/>
            <a:r>
              <a:rPr lang="nl-NL" sz="1000" b="1" i="0" dirty="0">
                <a:solidFill>
                  <a:srgbClr val="000000"/>
                </a:solidFill>
                <a:effectLst/>
                <a:latin typeface="Aptos Display" panose="020B0004020202020204" pitchFamily="34" charset="0"/>
              </a:rPr>
              <a:t>Les 3: Verschillende perspectieven – Iedereen ziet de wereld anders</a:t>
            </a:r>
          </a:p>
          <a:p>
            <a:pPr algn="l"/>
            <a:r>
              <a:rPr lang="nl-NL" sz="1000" b="0" i="0" dirty="0">
                <a:solidFill>
                  <a:srgbClr val="000000"/>
                </a:solidFill>
                <a:effectLst/>
                <a:latin typeface="Aptos Display" panose="020B0004020202020204" pitchFamily="34" charset="0"/>
              </a:rPr>
              <a:t>We helpen de leerlingen begrijpen dat iedereen dingen/situaties anders ziet en dat verschillende meningen/interpretaties naast elkaar kunnen bestaan.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0" dirty="0">
                <a:solidFill>
                  <a:srgbClr val="000000"/>
                </a:solidFill>
                <a:effectLst/>
                <a:latin typeface="Aptos Display" panose="020B0004020202020204" pitchFamily="34" charset="0"/>
              </a:rPr>
              <a:t>We laten ze ervaren dat iedereen de wereld op een andere manier kan zien.</a:t>
            </a:r>
          </a:p>
          <a:p>
            <a:endParaRPr lang="nl-NL" sz="1000" b="1" dirty="0">
              <a:latin typeface="Aptos Display" panose="020B0004020202020204" pitchFamily="34" charset="0"/>
            </a:endParaRPr>
          </a:p>
          <a:p>
            <a:r>
              <a:rPr lang="nl-NL" sz="1000" b="1" dirty="0">
                <a:latin typeface="Aptos Display" panose="020B0004020202020204" pitchFamily="34" charset="0"/>
              </a:rPr>
              <a:t>Belangrijke aspecten van deze les:</a:t>
            </a:r>
          </a:p>
          <a:p>
            <a:pPr algn="l"/>
            <a:r>
              <a:rPr lang="nl-NL" sz="1000" b="1" i="0" dirty="0">
                <a:solidFill>
                  <a:srgbClr val="000000"/>
                </a:solidFill>
                <a:effectLst/>
                <a:latin typeface="Aptos Display" panose="020B0004020202020204" pitchFamily="34" charset="0"/>
              </a:rPr>
              <a:t>Denken over denken: </a:t>
            </a:r>
            <a:r>
              <a:rPr lang="nl-NL" sz="1000" b="0" i="0" dirty="0">
                <a:solidFill>
                  <a:srgbClr val="000000"/>
                </a:solidFill>
                <a:effectLst/>
                <a:latin typeface="Aptos Display" panose="020B0004020202020204" pitchFamily="34" charset="0"/>
              </a:rPr>
              <a:t>Hoe kunnen mensen dezelfde situatie verschillend beleven?</a:t>
            </a:r>
          </a:p>
          <a:p>
            <a:pPr algn="l"/>
            <a:r>
              <a:rPr lang="nl-NL" sz="1000" b="1" i="0" dirty="0">
                <a:solidFill>
                  <a:srgbClr val="000000"/>
                </a:solidFill>
                <a:effectLst/>
                <a:latin typeface="Aptos Display" panose="020B0004020202020204" pitchFamily="34" charset="0"/>
              </a:rPr>
              <a:t>Humor en perspectief: </a:t>
            </a:r>
            <a:r>
              <a:rPr lang="nl-NL" sz="1000" b="0" i="0" dirty="0">
                <a:solidFill>
                  <a:srgbClr val="000000"/>
                </a:solidFill>
                <a:effectLst/>
                <a:latin typeface="Aptos Display" panose="020B0004020202020204" pitchFamily="34" charset="0"/>
              </a:rPr>
              <a:t>Waarom vindt de één iets grappig en de ander niet?</a:t>
            </a:r>
          </a:p>
          <a:p>
            <a:pPr algn="l"/>
            <a:r>
              <a:rPr lang="nl-NL" sz="1000" b="1" i="0" dirty="0">
                <a:solidFill>
                  <a:srgbClr val="000000"/>
                </a:solidFill>
                <a:effectLst/>
                <a:latin typeface="Aptos Display" panose="020B0004020202020204" pitchFamily="34" charset="0"/>
              </a:rPr>
              <a:t>Perspectieven:</a:t>
            </a:r>
            <a:r>
              <a:rPr lang="nl-NL" sz="1000" b="0" i="0" dirty="0">
                <a:solidFill>
                  <a:srgbClr val="000000"/>
                </a:solidFill>
                <a:effectLst/>
                <a:latin typeface="Aptos Display" panose="020B0004020202020204" pitchFamily="34" charset="0"/>
              </a:rPr>
              <a:t> verschillende foto’s bekijken en met elkaar in gesprek gaan over verschillende perspectieven. </a:t>
            </a:r>
          </a:p>
          <a:p>
            <a:pPr marL="0" indent="0">
              <a:buFontTx/>
              <a:buNone/>
            </a:pPr>
            <a:endParaRPr lang="nl-NL" sz="1000" dirty="0">
              <a:latin typeface="Aptos Display" panose="020B0004020202020204" pitchFamily="34" charset="0"/>
            </a:endParaRPr>
          </a:p>
          <a:p>
            <a:pPr marL="0" indent="0">
              <a:buFontTx/>
              <a:buNone/>
            </a:pPr>
            <a:endParaRPr lang="nl-NL" sz="1000" dirty="0">
              <a:latin typeface="Aptos Display" panose="020B0004020202020204" pitchFamily="34" charset="0"/>
            </a:endParaRPr>
          </a:p>
          <a:p>
            <a:r>
              <a:rPr lang="nl-NL" sz="1000" b="1" dirty="0">
                <a:latin typeface="Aptos Display" panose="020B0004020202020204" pitchFamily="34" charset="0"/>
              </a:rPr>
              <a:t>Disclaimer:</a:t>
            </a:r>
          </a:p>
          <a:p>
            <a:r>
              <a:rPr lang="nl-NL" sz="1000" dirty="0">
                <a:latin typeface="Aptos Display" panose="020B0004020202020204" pitchFamily="34" charset="0"/>
              </a:rPr>
              <a:t>In dit programma richten we ons op de </a:t>
            </a:r>
            <a:r>
              <a:rPr lang="nl-NL" sz="1000" dirty="0" err="1">
                <a:latin typeface="Aptos Display" panose="020B0004020202020204" pitchFamily="34" charset="0"/>
              </a:rPr>
              <a:t>ToM</a:t>
            </a:r>
            <a:r>
              <a:rPr lang="nl-NL" sz="1000" dirty="0">
                <a:latin typeface="Aptos Display" panose="020B0004020202020204" pitchFamily="34" charset="0"/>
              </a:rPr>
              <a:t> die gaat over het herkennen en begrijpen van de eigen emoties/gevoelens en de emoties/gevoelens van anderen. De gedachten van jezelf en de ander komen maar kort aan bod. Hoewel er nog meer manieren zijn om naar </a:t>
            </a:r>
            <a:r>
              <a:rPr lang="nl-NL" sz="1000" dirty="0" err="1">
                <a:latin typeface="Aptos Display" panose="020B0004020202020204" pitchFamily="34" charset="0"/>
              </a:rPr>
              <a:t>ToM</a:t>
            </a:r>
            <a:r>
              <a:rPr lang="nl-NL" sz="1000" dirty="0">
                <a:latin typeface="Aptos Display" panose="020B0004020202020204" pitchFamily="34" charset="0"/>
              </a:rPr>
              <a:t> te kijken, beperken we ons in dit thema tot deze twee aspecten. Zo houden we het lesaanbod realistisch voor de leerlingen en de docent en logopedist. Wil je toch nog meer doen met de vaardigheid rondom de gedachten van leerlingen, dan kun je de lessen Helpende gedachten van </a:t>
            </a:r>
            <a:r>
              <a:rPr lang="nl-NL" sz="1000" dirty="0" err="1">
                <a:latin typeface="Aptos Display" panose="020B0004020202020204" pitchFamily="34" charset="0"/>
              </a:rPr>
              <a:t>PeTOS</a:t>
            </a:r>
            <a:r>
              <a:rPr lang="nl-NL" sz="1000" dirty="0">
                <a:latin typeface="Aptos Display" panose="020B0004020202020204" pitchFamily="34" charset="0"/>
              </a:rPr>
              <a:t> vso aanbieden. Ook kun je putten uit het lesaanbod van Spraakwaterval.</a:t>
            </a:r>
          </a:p>
          <a:p>
            <a:pPr>
              <a:lnSpc>
                <a:spcPct val="107000"/>
              </a:lnSpc>
              <a:spcAft>
                <a:spcPts val="800"/>
              </a:spcAft>
            </a:pPr>
            <a:endParaRPr lang="nl-NL" sz="1000" b="1" kern="100" dirty="0">
              <a:effectLst/>
              <a:latin typeface="Aptos Display"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000" kern="100" dirty="0" err="1">
                <a:effectLst/>
                <a:latin typeface="Aptos Display" panose="020B0004020202020204" pitchFamily="34" charset="0"/>
                <a:ea typeface="Aptos" panose="020B0004020202020204" pitchFamily="34" charset="0"/>
                <a:cs typeface="Times New Roman" panose="02020603050405020304" pitchFamily="18" charset="0"/>
              </a:rPr>
              <a:t>ToM</a:t>
            </a:r>
            <a:r>
              <a:rPr lang="nl-NL" sz="1000" kern="100" dirty="0">
                <a:effectLst/>
                <a:latin typeface="Aptos Display" panose="020B0004020202020204" pitchFamily="34" charset="0"/>
                <a:ea typeface="Aptos" panose="020B0004020202020204" pitchFamily="34" charset="0"/>
                <a:cs typeface="Times New Roman" panose="02020603050405020304" pitchFamily="18" charset="0"/>
              </a:rPr>
              <a:t> is niet aan te leren middels een lesmethode. Deze lessen zijn daarom vooral bedoeld als bewustwording voor de leerlingen, niet als training. Voor het trainen of behandelen van </a:t>
            </a:r>
            <a:r>
              <a:rPr lang="nl-NL" sz="1000" kern="100" dirty="0" err="1">
                <a:effectLst/>
                <a:latin typeface="Aptos Display" panose="020B0004020202020204" pitchFamily="34" charset="0"/>
                <a:ea typeface="Aptos" panose="020B0004020202020204" pitchFamily="34" charset="0"/>
                <a:cs typeface="Times New Roman" panose="02020603050405020304" pitchFamily="18" charset="0"/>
              </a:rPr>
              <a:t>ToM</a:t>
            </a:r>
            <a:r>
              <a:rPr lang="nl-NL" sz="1000" kern="100" dirty="0">
                <a:effectLst/>
                <a:latin typeface="Aptos Display" panose="020B0004020202020204" pitchFamily="34" charset="0"/>
                <a:ea typeface="Aptos" panose="020B0004020202020204" pitchFamily="34" charset="0"/>
                <a:cs typeface="Times New Roman" panose="02020603050405020304" pitchFamily="18" charset="0"/>
              </a:rPr>
              <a:t> raden we je aan om te verwijzen naar mensen met een therapeutische achtergrond. Denk bijvoorbeeld aan de collega’s van Kentalis Zorg. </a:t>
            </a:r>
          </a:p>
          <a:p>
            <a:pPr marL="171450" indent="-171450">
              <a:buFont typeface="Wingdings" panose="05000000000000000000" pitchFamily="2" charset="2"/>
              <a:buChar char="ü"/>
            </a:pP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Kijk met de klas even terug op de vorige les. </a:t>
            </a:r>
          </a:p>
          <a:p>
            <a:r>
              <a:rPr lang="nl-NL" sz="1000" dirty="0">
                <a:latin typeface="Aptos Display" panose="020B0004020202020204" pitchFamily="34" charset="0"/>
              </a:rPr>
              <a:t>Wat is er blijven hangen?</a:t>
            </a:r>
          </a:p>
          <a:p>
            <a:endParaRPr lang="nl-NL" sz="1000" dirty="0">
              <a:latin typeface="Aptos Display" panose="020B0004020202020204" pitchFamily="34" charset="0"/>
            </a:endParaRPr>
          </a:p>
          <a:p>
            <a:r>
              <a:rPr lang="nl-NL" sz="1000" dirty="0">
                <a:latin typeface="Aptos Display" panose="020B0004020202020204" pitchFamily="34" charset="0"/>
              </a:rPr>
              <a:t>In de vorige les hadden we het over het herkennen van emoties in situaties.</a:t>
            </a:r>
          </a:p>
          <a:p>
            <a:r>
              <a:rPr lang="nl-NL" sz="1000" dirty="0">
                <a:latin typeface="Aptos Display" panose="020B0004020202020204" pitchFamily="34" charset="0"/>
              </a:rPr>
              <a:t>In de vorige les hadden we het ook over de signalen van emoties en gevoelens. Daarmee bedoelen we wat je kunt zien aan het gezicht en aan de lichaamshouding van de ander. </a:t>
            </a:r>
          </a:p>
          <a:p>
            <a:r>
              <a:rPr lang="nl-NL" sz="1000" dirty="0">
                <a:latin typeface="Aptos Display" panose="020B0004020202020204" pitchFamily="34" charset="0"/>
              </a:rPr>
              <a:t>We hebben geleerd dat we vragen kunnen stellen om te checken hoe de ander zich voelt.</a:t>
            </a:r>
          </a:p>
          <a:p>
            <a:r>
              <a:rPr lang="nl-NL" sz="1000" dirty="0">
                <a:latin typeface="Aptos Display" panose="020B0004020202020204" pitchFamily="34" charset="0"/>
              </a:rPr>
              <a:t>Ook hebben we geleerd dat we vragen kunnen stellen om rekening te houden met de ander.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092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908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000" b="1" u="sng" dirty="0">
                <a:latin typeface="Aptos Display" panose="020B0004020202020204" pitchFamily="34" charset="0"/>
                <a:ea typeface="Calibri"/>
                <a:cs typeface="Calibri"/>
              </a:rPr>
              <a:t>Informatie voor de leerlingen</a:t>
            </a:r>
          </a:p>
          <a:p>
            <a:pPr algn="l"/>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dirty="0">
                <a:latin typeface="Aptos Display" panose="020B0004020202020204" pitchFamily="34" charset="0"/>
              </a:rPr>
              <a:t>Als we met verschillende mensen naar dezelfde situatie kijken, zien en horen we dan hetzelfde?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dirty="0">
                <a:latin typeface="Aptos Display" panose="020B0004020202020204" pitchFamily="34" charset="0"/>
              </a:rPr>
              <a:t>&gt; Wie denkt dat we hetzelfde zien en horen? Ga staan met je handen op je hoofd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dirty="0">
                <a:latin typeface="Aptos Display" panose="020B0004020202020204" pitchFamily="34" charset="0"/>
              </a:rPr>
              <a:t>&gt; Wie denkt dat we niet hetzelfde zien en horen? Ga staan met je armen in de lucht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b="1" dirty="0">
                <a:latin typeface="Aptos Display" panose="020B0004020202020204" pitchFamily="34" charset="0"/>
              </a:rPr>
              <a:t>Antwoord:</a:t>
            </a:r>
            <a:r>
              <a:rPr lang="nl-NL" sz="1000" dirty="0">
                <a:latin typeface="Aptos Display" panose="020B0004020202020204" pitchFamily="34" charset="0"/>
              </a:rPr>
              <a:t> we zien en horen niet allemaal hetzelfde. Dat komt omdat we op verschillende dingen letten.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dirty="0">
                <a:latin typeface="Aptos Display" panose="020B0004020202020204" pitchFamily="34" charset="0"/>
              </a:rPr>
              <a:t>Als we met verschillende mensen naar dezelfde situatie kijken, denken en voelen we dan altijd hetzelfde?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dirty="0">
                <a:latin typeface="Aptos Display" panose="020B0004020202020204" pitchFamily="34" charset="0"/>
              </a:rPr>
              <a:t>&gt; Wie denkt dat we hetzelfde voelen als we naar dezelfde situatie kijken? Ga op je tafel zitten.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dirty="0">
                <a:latin typeface="Aptos Display" panose="020B0004020202020204" pitchFamily="34" charset="0"/>
              </a:rPr>
              <a:t>&gt; Wie denkt dat we niet hetzelfde voelen als we naar dezelfde situatie kijken? Ga met je buik over je tafel liggen.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b="1" dirty="0">
                <a:latin typeface="Aptos Display" panose="020B0004020202020204" pitchFamily="34" charset="0"/>
              </a:rPr>
              <a:t>Antwoord:</a:t>
            </a:r>
            <a:r>
              <a:rPr lang="nl-NL" sz="1000" dirty="0">
                <a:latin typeface="Aptos Display" panose="020B0004020202020204" pitchFamily="34" charset="0"/>
              </a:rPr>
              <a:t> we denken en voelen niet allemaal hetzelfde. Dat komt omdat iedereen een eigen binnenwereld met gevoelens en emoties heeft.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dirty="0">
                <a:latin typeface="Aptos Display" panose="020B0004020202020204" pitchFamily="34" charset="0"/>
              </a:rPr>
              <a:t>Hoe w</a:t>
            </a:r>
            <a:r>
              <a:rPr lang="nl-NL" sz="1000" noProof="0" dirty="0">
                <a:latin typeface="Aptos Display" panose="020B0004020202020204" pitchFamily="34" charset="0"/>
              </a:rPr>
              <a:t>eten we zeker of we (de gedachten en emoties) van een ander begrijpen?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noProof="0" dirty="0">
                <a:latin typeface="Aptos Display" panose="020B0004020202020204" pitchFamily="34" charset="0"/>
              </a:rPr>
              <a:t>Open vraag. Laat de leerlingen mogelijkheden noemen.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i="1" noProof="0" dirty="0">
                <a:latin typeface="Aptos Display" panose="020B0004020202020204" pitchFamily="34" charset="0"/>
              </a:rPr>
              <a:t>(vraag de ander: wat zie jij? wat vind jij? wat voel jij?)</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nl-NL" sz="1000" noProof="0" dirty="0">
              <a:latin typeface="Aptos Display" panose="020B0004020202020204" pitchFamily="34" charset="0"/>
            </a:endParaRPr>
          </a:p>
          <a:p>
            <a:pPr algn="l"/>
            <a:endParaRPr lang="nl-NL" sz="1000" b="0" u="none" dirty="0">
              <a:latin typeface="Aptos Display" panose="020B0004020202020204" pitchFamily="34" charset="0"/>
              <a:ea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146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000" b="1" u="sng" dirty="0">
                <a:latin typeface="Aptos Display" panose="020B0004020202020204" pitchFamily="34" charset="0"/>
                <a:ea typeface="Calibri"/>
                <a:cs typeface="Calibri"/>
              </a:rPr>
              <a:t>Klassikaal oefenen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nl-NL" sz="1000" noProof="0" dirty="0">
              <a:latin typeface="Aptos Display" panose="020B00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b="0" u="none" noProof="0" dirty="0">
                <a:latin typeface="Aptos Display" panose="020B0004020202020204" pitchFamily="34" charset="0"/>
                <a:cs typeface="Calibri"/>
              </a:rPr>
              <a:t>Laat de klas in stilte naar deze foto kijken. Geef de klas minimaal 1 minuut</a:t>
            </a:r>
            <a:endParaRPr lang="nl-NL" sz="1000" noProof="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660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000" b="1" u="sng" dirty="0">
                <a:latin typeface="Aptos Display" panose="020B0004020202020204" pitchFamily="34" charset="0"/>
                <a:ea typeface="Calibri"/>
                <a:cs typeface="Calibri"/>
              </a:rPr>
              <a:t>Klassikaal oefenen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nl-NL" sz="1000" noProof="0" dirty="0">
              <a:latin typeface="Aptos Display" panose="020B00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noProof="0" dirty="0">
                <a:latin typeface="Aptos Display" panose="020B0004020202020204" pitchFamily="34" charset="0"/>
              </a:rPr>
              <a:t>Bespreek met de klas:</a:t>
            </a:r>
          </a:p>
          <a:p>
            <a:pPr algn="l"/>
            <a:r>
              <a:rPr lang="nl-NL" sz="1000" b="0" i="0" dirty="0">
                <a:solidFill>
                  <a:srgbClr val="000000"/>
                </a:solidFill>
                <a:effectLst/>
                <a:latin typeface="Aptos Display" panose="020B0004020202020204" pitchFamily="34" charset="0"/>
              </a:rPr>
              <a:t>Wat zag jij als eerste op de foto?</a:t>
            </a:r>
          </a:p>
          <a:p>
            <a:pPr algn="l"/>
            <a:endParaRPr lang="nl-NL" sz="1000" b="0" i="0" dirty="0">
              <a:solidFill>
                <a:srgbClr val="000000"/>
              </a:solidFill>
              <a:effectLst/>
              <a:latin typeface="Aptos Display" panose="020B0004020202020204" pitchFamily="34" charset="0"/>
            </a:endParaRPr>
          </a:p>
          <a:p>
            <a:pPr algn="l"/>
            <a:r>
              <a:rPr lang="nl-NL" sz="1000" b="0" i="0" dirty="0">
                <a:solidFill>
                  <a:srgbClr val="000000"/>
                </a:solidFill>
                <a:effectLst/>
                <a:latin typeface="Aptos Display" panose="020B0004020202020204" pitchFamily="34" charset="0"/>
              </a:rPr>
              <a:t>Heeft iemand anders iets gezien wat jij niet had gezien?</a:t>
            </a:r>
          </a:p>
          <a:p>
            <a:pPr algn="l"/>
            <a:endParaRPr lang="nl-NL" sz="1000" b="0" i="0" u="none" dirty="0">
              <a:solidFill>
                <a:srgbClr val="000000"/>
              </a:solidFill>
              <a:effectLst/>
              <a:latin typeface="Aptos Display" panose="020B0004020202020204" pitchFamily="34" charset="0"/>
              <a:ea typeface="Calibri"/>
              <a:cs typeface="Calibri"/>
            </a:endParaRPr>
          </a:p>
          <a:p>
            <a:pPr algn="l"/>
            <a:r>
              <a:rPr lang="nl-NL" sz="1000" b="0" i="0" u="none" dirty="0">
                <a:solidFill>
                  <a:srgbClr val="000000"/>
                </a:solidFill>
                <a:effectLst/>
                <a:latin typeface="Aptos Display" panose="020B0004020202020204" pitchFamily="34" charset="0"/>
                <a:ea typeface="Calibri"/>
                <a:cs typeface="Calibri"/>
              </a:rPr>
              <a:t>Hoe kan het dat mensen andere dingen zien in dezelfde foto?</a:t>
            </a:r>
            <a:endParaRPr lang="nl-NL" sz="1000" b="0" u="none" dirty="0">
              <a:latin typeface="Aptos Display" panose="020B0004020202020204" pitchFamily="34" charset="0"/>
              <a:ea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420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LET OP. </a:t>
            </a:r>
            <a:r>
              <a:rPr lang="nl-NL" sz="1000" b="0" dirty="0">
                <a:latin typeface="Aptos Display" panose="020B0004020202020204" pitchFamily="34" charset="0"/>
              </a:rPr>
              <a:t>Als de les minder snel gaat met jouw klas, kun je vanaf dit punt afbreken. De lesinhoud vanaf deze dia kan je in een volgende les aanbieden. </a:t>
            </a:r>
          </a:p>
          <a:p>
            <a:pPr algn="l"/>
            <a:r>
              <a:rPr lang="nl-NL" sz="1000" b="1" u="sng" dirty="0">
                <a:latin typeface="Aptos Display" panose="020B0004020202020204" pitchFamily="34" charset="0"/>
                <a:ea typeface="Calibri"/>
                <a:cs typeface="Calibri"/>
              </a:rPr>
              <a:t>________________________________________________________________</a:t>
            </a:r>
          </a:p>
          <a:p>
            <a:pPr algn="l"/>
            <a:endParaRPr lang="nl-NL" sz="1000" b="1" u="sng" dirty="0">
              <a:latin typeface="Aptos Display" panose="020B0004020202020204" pitchFamily="34" charset="0"/>
              <a:ea typeface="Calibri"/>
              <a:cs typeface="Calibri"/>
            </a:endParaRPr>
          </a:p>
          <a:p>
            <a:pPr algn="l"/>
            <a:r>
              <a:rPr lang="nl-NL" sz="1000" b="1" u="sng" dirty="0">
                <a:latin typeface="Aptos Display" panose="020B0004020202020204" pitchFamily="34" charset="0"/>
                <a:ea typeface="Calibri"/>
                <a:cs typeface="Calibri"/>
              </a:rPr>
              <a:t>Oefenen in groepjes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nl-NL" sz="1000" noProof="0" dirty="0">
              <a:latin typeface="Aptos Display" panose="020B00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noProof="0" dirty="0">
                <a:latin typeface="Aptos Display" panose="020B0004020202020204" pitchFamily="34" charset="0"/>
              </a:rPr>
              <a:t>Verdeel de klas in groepjes.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noProof="0" dirty="0">
                <a:latin typeface="Aptos Display" panose="020B0004020202020204" pitchFamily="34" charset="0"/>
              </a:rPr>
              <a:t>Deel de foto’s met sociale situaties uit. (1 setje per groepje.)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1000" noProof="0" dirty="0">
                <a:latin typeface="Aptos Display" panose="020B0004020202020204" pitchFamily="34" charset="0"/>
              </a:rPr>
              <a:t>Deel ook de vragen bij de foto’s uit (zelfde printblad). </a:t>
            </a:r>
            <a:br>
              <a:rPr lang="nl-NL" sz="1000" b="0" u="none" noProof="0" dirty="0">
                <a:latin typeface="Aptos Display" panose="020B0004020202020204" pitchFamily="34" charset="0"/>
                <a:ea typeface="Calibri"/>
                <a:cs typeface="Calibri"/>
              </a:rPr>
            </a:br>
            <a:r>
              <a:rPr lang="nl-NL" sz="1000" b="0" u="none" noProof="0" dirty="0">
                <a:latin typeface="Aptos Display" panose="020B0004020202020204" pitchFamily="34" charset="0"/>
                <a:ea typeface="Calibri"/>
                <a:cs typeface="Calibri"/>
              </a:rPr>
              <a:t>Laat de leerlingen de foto’s bekijken en met elkaar in gesprek gaan over de vragen. </a:t>
            </a:r>
            <a:endParaRPr lang="nl-NL" sz="1000" b="0" u="none" dirty="0">
              <a:latin typeface="Aptos Display" panose="020B0004020202020204" pitchFamily="34" charset="0"/>
              <a:ea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7961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000" b="1" u="sng" dirty="0">
                <a:latin typeface="Aptos Display" panose="020B0004020202020204" pitchFamily="34" charset="0"/>
                <a:ea typeface="Calibri"/>
                <a:cs typeface="Calibri"/>
              </a:rPr>
              <a:t>Klassikaal terugblikken en nabespreken</a:t>
            </a:r>
            <a:endParaRPr lang="nl-NL" sz="1000" b="0" u="none" dirty="0">
              <a:latin typeface="Aptos Display" panose="020B0004020202020204" pitchFamily="34" charset="0"/>
              <a:ea typeface="Calibri"/>
              <a:cs typeface="Calibri"/>
            </a:endParaRPr>
          </a:p>
          <a:p>
            <a:pPr marL="0" indent="0" algn="l">
              <a:buNone/>
            </a:pPr>
            <a:endParaRPr lang="nl-NL" sz="1000" b="0" u="none" dirty="0">
              <a:latin typeface="Aptos Display" panose="020B0004020202020204" pitchFamily="34" charset="0"/>
              <a:ea typeface="Calibri"/>
              <a:cs typeface="Calibri"/>
            </a:endParaRPr>
          </a:p>
          <a:p>
            <a:pPr marL="0" indent="0" algn="l">
              <a:buNone/>
            </a:pPr>
            <a:r>
              <a:rPr lang="nl-NL" sz="1000" b="1" u="none" dirty="0">
                <a:latin typeface="Aptos Display" panose="020B0004020202020204" pitchFamily="34" charset="0"/>
                <a:ea typeface="Calibri"/>
                <a:cs typeface="Calibri"/>
              </a:rPr>
              <a:t>Bespreek de opdracht na: </a:t>
            </a:r>
            <a:br>
              <a:rPr lang="nl-NL" sz="1000" b="1" u="none" dirty="0">
                <a:latin typeface="Aptos Display" panose="020B0004020202020204" pitchFamily="34" charset="0"/>
                <a:ea typeface="Calibri"/>
                <a:cs typeface="Calibri"/>
              </a:rPr>
            </a:br>
            <a:r>
              <a:rPr lang="nl-NL" sz="1000" b="1" u="none" dirty="0">
                <a:latin typeface="Aptos Display" panose="020B0004020202020204" pitchFamily="34" charset="0"/>
                <a:ea typeface="Calibri"/>
                <a:cs typeface="Calibri"/>
              </a:rPr>
              <a:t>- </a:t>
            </a:r>
            <a:r>
              <a:rPr lang="nl-NL" sz="1000" b="0" u="none" dirty="0">
                <a:latin typeface="Aptos Display" panose="020B0004020202020204" pitchFamily="34" charset="0"/>
                <a:ea typeface="Calibri"/>
                <a:cs typeface="Calibri"/>
              </a:rPr>
              <a:t>Zag iedereen hetzelfde?</a:t>
            </a:r>
            <a:endParaRPr lang="nl-NL" sz="1000" b="1" u="sng" dirty="0">
              <a:latin typeface="Aptos Display" panose="020B0004020202020204" pitchFamily="34" charset="0"/>
              <a:ea typeface="Calibri"/>
              <a:cs typeface="Calibri"/>
            </a:endParaRPr>
          </a:p>
          <a:p>
            <a:pPr marL="0" indent="0" algn="l">
              <a:buNone/>
            </a:pPr>
            <a:r>
              <a:rPr lang="nl-NL" sz="1000" b="0" u="none" dirty="0">
                <a:latin typeface="Aptos Display" panose="020B0004020202020204" pitchFamily="34" charset="0"/>
                <a:ea typeface="Calibri"/>
                <a:cs typeface="Calibri"/>
              </a:rPr>
              <a:t>- Wat viel jullie op bij het bespreken van de foto’s? </a:t>
            </a:r>
          </a:p>
          <a:p>
            <a:pPr marL="0" indent="0" algn="l">
              <a:buNone/>
            </a:pPr>
            <a:r>
              <a:rPr lang="nl-NL" sz="1000" b="0" u="none" dirty="0">
                <a:latin typeface="Aptos Display" panose="020B0004020202020204" pitchFamily="34" charset="0"/>
                <a:ea typeface="Calibri"/>
                <a:cs typeface="Calibri"/>
              </a:rPr>
              <a:t>- Hoe kan het dat mensen anderen dingen zien in dezelfde foto?</a:t>
            </a:r>
          </a:p>
          <a:p>
            <a:pPr marL="628650" lvl="1" indent="-171450" algn="l">
              <a:buFont typeface="Arial" panose="020B0604020202020204" pitchFamily="34" charset="0"/>
              <a:buChar char="•"/>
            </a:pPr>
            <a:r>
              <a:rPr lang="nl-NL" sz="1000" b="0" i="1" u="none" dirty="0">
                <a:latin typeface="Aptos Display" panose="020B0004020202020204" pitchFamily="34" charset="0"/>
                <a:ea typeface="Calibri"/>
                <a:cs typeface="Calibri"/>
              </a:rPr>
              <a:t>Dat kan komen omdat we allemaal andere dingen hebben meegemaakt.</a:t>
            </a:r>
          </a:p>
          <a:p>
            <a:pPr marL="628650" lvl="1" indent="-171450">
              <a:buFont typeface="Arial" panose="020B0604020202020204" pitchFamily="34" charset="0"/>
              <a:buChar char="•"/>
            </a:pPr>
            <a:r>
              <a:rPr lang="nl-NL" sz="1000" b="0" i="1" u="none" dirty="0">
                <a:latin typeface="Aptos Display" panose="020B0004020202020204" pitchFamily="34" charset="0"/>
                <a:ea typeface="Calibri"/>
                <a:cs typeface="Calibri"/>
              </a:rPr>
              <a:t>Je </a:t>
            </a:r>
            <a:r>
              <a:rPr lang="nl-NL" sz="1000" i="1" dirty="0">
                <a:latin typeface="Aptos Display" panose="020B0004020202020204" pitchFamily="34" charset="0"/>
                <a:ea typeface="Calibri"/>
                <a:cs typeface="Calibri"/>
              </a:rPr>
              <a:t>als eerste </a:t>
            </a:r>
            <a:r>
              <a:rPr lang="nl-NL" sz="1000" b="0" i="1" u="none" dirty="0">
                <a:latin typeface="Aptos Display" panose="020B0004020202020204" pitchFamily="34" charset="0"/>
                <a:ea typeface="Calibri"/>
                <a:cs typeface="Calibri"/>
              </a:rPr>
              <a:t>let op wat jij herkent uit jouw eigen leven.</a:t>
            </a:r>
          </a:p>
          <a:p>
            <a:pPr marL="628650" lvl="1" indent="-171450" algn="l">
              <a:buFont typeface="Arial" panose="020B0604020202020204" pitchFamily="34" charset="0"/>
              <a:buChar char="•"/>
            </a:pPr>
            <a:r>
              <a:rPr lang="nl-NL" sz="1000" b="0" i="1" u="none" dirty="0">
                <a:latin typeface="Aptos Display" panose="020B0004020202020204" pitchFamily="34" charset="0"/>
                <a:ea typeface="Calibri"/>
                <a:cs typeface="Calibri"/>
              </a:rPr>
              <a:t>Je let op wat jij het belangrijkst vindt. Iedereen vindt andere dingen belangrijk. </a:t>
            </a:r>
          </a:p>
          <a:p>
            <a:pPr marL="628650" lvl="1" indent="-171450" algn="l">
              <a:buFont typeface="Arial" panose="020B0604020202020204" pitchFamily="34" charset="0"/>
              <a:buChar char="•"/>
            </a:pPr>
            <a:r>
              <a:rPr lang="nl-NL" sz="1000" b="0" i="1" u="none" dirty="0">
                <a:latin typeface="Aptos Display" panose="020B0004020202020204" pitchFamily="34" charset="0"/>
                <a:ea typeface="Calibri"/>
                <a:cs typeface="Calibri"/>
              </a:rPr>
              <a:t>Als er meerdere dingen gebeuren in een situatie kun je op verschillende dingen letten. Jij kan er dan op de ene manier naar een situatie kijken – en de ander kijkt er op een andere manier naar.</a:t>
            </a:r>
          </a:p>
          <a:p>
            <a:pPr marL="628650" lvl="1" indent="-171450" algn="l">
              <a:buFont typeface="Arial" panose="020B0604020202020204" pitchFamily="34" charset="0"/>
              <a:buChar char="•"/>
            </a:pPr>
            <a:endParaRPr lang="nl-NL" sz="1000" b="0" u="none" dirty="0">
              <a:latin typeface="Aptos Display" panose="020B0004020202020204" pitchFamily="34" charset="0"/>
              <a:ea typeface="Calibri"/>
              <a:cs typeface="Calibri"/>
            </a:endParaRPr>
          </a:p>
          <a:p>
            <a:pPr marL="0" lvl="0" indent="0" algn="l">
              <a:buFont typeface="Arial" panose="020B0604020202020204" pitchFamily="34" charset="0"/>
              <a:buNone/>
            </a:pPr>
            <a:r>
              <a:rPr lang="nl-NL" sz="1000" b="0" u="none" dirty="0">
                <a:latin typeface="Aptos Display" panose="020B0004020202020204" pitchFamily="34" charset="0"/>
                <a:ea typeface="Calibri"/>
                <a:cs typeface="Calibri"/>
              </a:rPr>
              <a:t>- Wat betekent dit voor situaties in het echte leven?</a:t>
            </a:r>
          </a:p>
          <a:p>
            <a:pPr marL="0" lvl="0" indent="0" algn="l">
              <a:buFont typeface="Arial" panose="020B0604020202020204" pitchFamily="34" charset="0"/>
              <a:buNone/>
            </a:pPr>
            <a:r>
              <a:rPr lang="nl-NL" sz="1000" b="0" u="none" dirty="0">
                <a:latin typeface="Aptos Display" panose="020B0004020202020204" pitchFamily="34" charset="0"/>
                <a:ea typeface="Calibri"/>
                <a:cs typeface="Calibri"/>
              </a:rPr>
              <a:t>- Hoe kunnen misverstanden ontstaan als mensen iets anders denken of voelen over dezelfde situatie?</a:t>
            </a:r>
          </a:p>
          <a:p>
            <a:pPr marL="628650" lvl="1" indent="-171450" algn="l">
              <a:buFont typeface="Arial" panose="020B0604020202020204" pitchFamily="34" charset="0"/>
              <a:buChar char="•"/>
            </a:pPr>
            <a:r>
              <a:rPr lang="nl-NL" sz="1000" b="0" i="1" u="none" dirty="0">
                <a:latin typeface="Aptos Display" panose="020B0004020202020204" pitchFamily="34" charset="0"/>
                <a:ea typeface="Calibri"/>
                <a:cs typeface="Calibri"/>
              </a:rPr>
              <a:t>Als we denken dat de ander precies hetzelfde denkt of voelt, begrijpen we elkaar niet goed. </a:t>
            </a:r>
          </a:p>
          <a:p>
            <a:pPr marL="628650" lvl="1" indent="-171450" algn="l">
              <a:buFont typeface="Arial" panose="020B0604020202020204" pitchFamily="34" charset="0"/>
              <a:buChar char="•"/>
            </a:pPr>
            <a:r>
              <a:rPr lang="nl-NL" sz="1000" b="0" i="1" u="none" dirty="0">
                <a:latin typeface="Aptos Display" panose="020B0004020202020204" pitchFamily="34" charset="0"/>
                <a:ea typeface="Calibri"/>
                <a:cs typeface="Calibri"/>
              </a:rPr>
              <a:t>Het kan zijn dat het voelt alsof de ander jou expres niet begrijpt. Ook al is dat niet zo. </a:t>
            </a:r>
          </a:p>
          <a:p>
            <a:pPr marL="628650" lvl="1" indent="-171450" algn="l">
              <a:buFont typeface="Arial" panose="020B0604020202020204" pitchFamily="34" charset="0"/>
              <a:buChar char="•"/>
            </a:pPr>
            <a:r>
              <a:rPr lang="nl-NL" sz="1000" b="0" i="1" u="none" dirty="0">
                <a:latin typeface="Aptos Display" panose="020B0004020202020204" pitchFamily="34" charset="0"/>
                <a:ea typeface="Calibri"/>
                <a:cs typeface="Calibri"/>
              </a:rPr>
              <a:t>Er zijn altijd verschillende meningen. Iedereen heeft een eigen mening. Als we alleen naar onze eigen mening luisteren, kunnen er ruzies ontstaan.</a:t>
            </a:r>
          </a:p>
          <a:p>
            <a:pPr marL="628650" lvl="1" indent="-171450" algn="l">
              <a:buFont typeface="Arial" panose="020B0604020202020204" pitchFamily="34" charset="0"/>
              <a:buChar char="•"/>
            </a:pPr>
            <a:r>
              <a:rPr lang="nl-NL" sz="1000" b="0" i="1" u="none" dirty="0">
                <a:latin typeface="Aptos Display" panose="020B0004020202020204" pitchFamily="34" charset="0"/>
                <a:ea typeface="Calibri"/>
                <a:cs typeface="Calibri"/>
              </a:rPr>
              <a:t>Daarom is het belangrijk om te weten dat iedereen anders naar een situatie kan kijken, en dat iedereen iets anders kan denken en voelen.</a:t>
            </a:r>
          </a:p>
          <a:p>
            <a:pPr marL="0" lvl="0" indent="0" algn="l">
              <a:buFont typeface="Arial" panose="020B0604020202020204" pitchFamily="34" charset="0"/>
              <a:buNone/>
            </a:pPr>
            <a:endParaRPr lang="nl-NL" sz="1000" b="0" u="none" dirty="0">
              <a:latin typeface="Aptos Display" panose="020B0004020202020204" pitchFamily="34" charset="0"/>
              <a:ea typeface="Calibri"/>
              <a:cs typeface="Calibri"/>
            </a:endParaRPr>
          </a:p>
          <a:p>
            <a:pPr marL="0" lvl="0" indent="0" algn="l">
              <a:buFont typeface="Arial" panose="020B0604020202020204" pitchFamily="34" charset="0"/>
              <a:buNone/>
            </a:pPr>
            <a:r>
              <a:rPr lang="nl-NL" sz="1000" b="0" u="none" dirty="0">
                <a:latin typeface="Aptos Display" panose="020B0004020202020204" pitchFamily="34" charset="0"/>
                <a:ea typeface="Calibri"/>
                <a:cs typeface="Calibri"/>
              </a:rPr>
              <a:t>- Hoe kun je rekening houden met anderen?</a:t>
            </a:r>
          </a:p>
          <a:p>
            <a:pPr marL="628650" lvl="1" indent="-171450" algn="l">
              <a:buFont typeface="Arial" panose="020B0604020202020204" pitchFamily="34" charset="0"/>
              <a:buChar char="•"/>
            </a:pPr>
            <a:r>
              <a:rPr lang="nl-NL" sz="1000" b="0" i="1" u="none" dirty="0">
                <a:latin typeface="Aptos Display" panose="020B0004020202020204" pitchFamily="34" charset="0"/>
                <a:ea typeface="Calibri"/>
                <a:cs typeface="Calibri"/>
              </a:rPr>
              <a:t>Je kunt bijvoorbeeld vragen naar de mening, gedachten en emoties/gevoelens van een ander.</a:t>
            </a:r>
          </a:p>
          <a:p>
            <a:pPr marL="628650" lvl="1" indent="-171450" algn="l">
              <a:buFont typeface="Arial" panose="020B0604020202020204" pitchFamily="34" charset="0"/>
              <a:buChar char="•"/>
            </a:pPr>
            <a:r>
              <a:rPr lang="nl-NL" sz="1000" b="0" i="1" u="none" dirty="0">
                <a:latin typeface="Aptos Display" panose="020B0004020202020204" pitchFamily="34" charset="0"/>
                <a:ea typeface="Calibri"/>
                <a:cs typeface="Calibri"/>
              </a:rPr>
              <a:t>Je kunt goed naar de ander luisteren door alleen op die persoon te letten.</a:t>
            </a:r>
          </a:p>
          <a:p>
            <a:pPr marL="628650" lvl="1" indent="-171450" algn="l">
              <a:buFont typeface="Arial" panose="020B0604020202020204" pitchFamily="34" charset="0"/>
              <a:buChar char="•"/>
            </a:pPr>
            <a:r>
              <a:rPr lang="nl-NL" sz="1000" b="0" i="1" u="none" dirty="0">
                <a:latin typeface="Aptos Display" panose="020B0004020202020204" pitchFamily="34" charset="0"/>
                <a:ea typeface="Calibri"/>
                <a:cs typeface="Calibri"/>
              </a:rPr>
              <a:t>Je kunt herhalen wat de andere persoon heeft gezegd en je kunt checken of je de andere persoon goed begrijpt. Zo weet dat je goed hebt geluisterd en dat je de ander begrijpt.</a:t>
            </a:r>
          </a:p>
          <a:p>
            <a:pPr marL="628650" lvl="1" indent="-171450" algn="l">
              <a:buFont typeface="Arial" panose="020B0604020202020204" pitchFamily="34" charset="0"/>
              <a:buChar char="•"/>
            </a:pPr>
            <a:r>
              <a:rPr lang="nl-NL" sz="1000" b="0" i="1" u="none" dirty="0">
                <a:latin typeface="Aptos Display" panose="020B0004020202020204" pitchFamily="34" charset="0"/>
                <a:ea typeface="Calibri"/>
                <a:cs typeface="Calibri"/>
              </a:rPr>
              <a:t>Door te herhalen en te checken kun je de ander laten merken dat je goed luistert.</a:t>
            </a:r>
          </a:p>
          <a:p>
            <a:pPr marL="628650" lvl="1" indent="-171450" algn="l">
              <a:buFont typeface="Arial" panose="020B0604020202020204" pitchFamily="34" charset="0"/>
              <a:buChar char="•"/>
            </a:pPr>
            <a:endParaRPr lang="nl-NL" sz="1000" b="0" u="none" dirty="0">
              <a:latin typeface="Aptos Display" panose="020B0004020202020204" pitchFamily="34" charset="0"/>
              <a:ea typeface="Calibri"/>
              <a:cs typeface="Calibri"/>
            </a:endParaRPr>
          </a:p>
          <a:p>
            <a:pPr marL="0" lvl="0" indent="0" algn="l">
              <a:buFontTx/>
              <a:buNone/>
            </a:pPr>
            <a:r>
              <a:rPr lang="nl-NL" sz="1000" b="1" u="none" dirty="0">
                <a:latin typeface="Aptos Display" panose="020B0004020202020204" pitchFamily="34" charset="0"/>
                <a:ea typeface="Calibri"/>
                <a:cs typeface="Calibri"/>
              </a:rPr>
              <a:t>Als er een ruzie is door verschillende meningen, bedenk dan het volgende:</a:t>
            </a:r>
          </a:p>
          <a:p>
            <a:pPr marL="171450" lvl="0" indent="-171450" algn="l">
              <a:buFontTx/>
              <a:buChar char="-"/>
            </a:pPr>
            <a:r>
              <a:rPr lang="nl-NL" sz="1000" b="0" u="none" dirty="0">
                <a:latin typeface="Aptos Display" panose="020B0004020202020204" pitchFamily="34" charset="0"/>
                <a:ea typeface="Calibri"/>
                <a:cs typeface="Calibri"/>
              </a:rPr>
              <a:t>Iedereen kan een andere mening hebben</a:t>
            </a:r>
          </a:p>
          <a:p>
            <a:pPr marL="171450" lvl="0" indent="-171450" algn="l">
              <a:buFontTx/>
              <a:buChar char="-"/>
            </a:pPr>
            <a:r>
              <a:rPr lang="nl-NL" sz="1000" b="0" u="none" dirty="0">
                <a:latin typeface="Aptos Display" panose="020B0004020202020204" pitchFamily="34" charset="0"/>
                <a:ea typeface="Calibri"/>
                <a:cs typeface="Calibri"/>
              </a:rPr>
              <a:t>Iedereen mag een andere mening hebben</a:t>
            </a:r>
          </a:p>
          <a:p>
            <a:pPr marL="171450" lvl="0" indent="-171450" algn="l">
              <a:buFontTx/>
              <a:buChar char="-"/>
            </a:pPr>
            <a:r>
              <a:rPr lang="nl-NL" sz="1000" b="0" u="none" dirty="0">
                <a:latin typeface="Aptos Display" panose="020B0004020202020204" pitchFamily="34" charset="0"/>
                <a:ea typeface="Calibri"/>
                <a:cs typeface="Calibri"/>
              </a:rPr>
              <a:t>Misschien begrijpen we de andere persoon niet goed. </a:t>
            </a:r>
          </a:p>
          <a:p>
            <a:pPr marL="171450" lvl="0" indent="-171450" algn="l">
              <a:buFontTx/>
              <a:buChar char="-"/>
            </a:pPr>
            <a:r>
              <a:rPr lang="nl-NL" sz="1000" b="0" u="none" dirty="0">
                <a:latin typeface="Aptos Display" panose="020B0004020202020204" pitchFamily="34" charset="0"/>
                <a:ea typeface="Calibri"/>
                <a:cs typeface="Calibri"/>
              </a:rPr>
              <a:t>Hebben we de ander al vragen gesteld om te checken wat hij bedoelt?</a:t>
            </a:r>
          </a:p>
          <a:p>
            <a:pPr marL="171450" lvl="0" indent="-171450" algn="l">
              <a:buFontTx/>
              <a:buChar char="-"/>
            </a:pPr>
            <a:r>
              <a:rPr lang="nl-NL" sz="1000" b="0" u="none" dirty="0">
                <a:latin typeface="Aptos Display" panose="020B0004020202020204" pitchFamily="34" charset="0"/>
                <a:ea typeface="Calibri"/>
                <a:cs typeface="Calibri"/>
              </a:rPr>
              <a:t>Het is belangrijk dat wet weten: iedereen kijkt op een andere manier naar een situatie. En iedereen voelt iets anders.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6952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58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65071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018042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28701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618144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353150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31368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666125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385432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265678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1088005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43915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167088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777668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4160085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7237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86343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0424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415132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83738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88171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23235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86542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19847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9-3-2025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3549370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9E58-98A4-98E6-FF76-570B04D5DB81}"/>
              </a:ext>
            </a:extLst>
          </p:cNvPr>
          <p:cNvSpPr>
            <a:spLocks noGrp="1"/>
          </p:cNvSpPr>
          <p:nvPr>
            <p:ph type="ctrTitle"/>
          </p:nvPr>
        </p:nvSpPr>
        <p:spPr>
          <a:xfrm>
            <a:off x="669216" y="1578703"/>
            <a:ext cx="5917563" cy="3511296"/>
          </a:xfrm>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8BE607BF-7B9A-A063-DEF2-1C3C9757DA71}"/>
              </a:ext>
            </a:extLst>
          </p:cNvPr>
          <p:cNvSpPr>
            <a:spLocks noGrp="1"/>
          </p:cNvSpPr>
          <p:nvPr>
            <p:ph type="subTitle" idx="1"/>
          </p:nvPr>
        </p:nvSpPr>
        <p:spPr>
          <a:xfrm>
            <a:off x="1262497" y="3287704"/>
            <a:ext cx="4233673" cy="3508908"/>
          </a:xfrm>
        </p:spPr>
        <p:txBody>
          <a:bodyPr/>
          <a:lstStyle/>
          <a:p>
            <a:pPr algn="ctr"/>
            <a:r>
              <a:rPr lang="nl-NL" cap="none" dirty="0">
                <a:solidFill>
                  <a:schemeClr val="bg1"/>
                </a:solidFill>
              </a:rPr>
              <a:t>Ik en de ander</a:t>
            </a:r>
          </a:p>
          <a:p>
            <a:pPr algn="ctr"/>
            <a:endParaRPr lang="nl-NL" sz="2000" cap="none" dirty="0">
              <a:solidFill>
                <a:schemeClr val="bg1"/>
              </a:solidFill>
            </a:endParaRPr>
          </a:p>
          <a:p>
            <a:pPr algn="ctr"/>
            <a:r>
              <a:rPr lang="nl-NL" sz="2000" cap="none" dirty="0">
                <a:solidFill>
                  <a:schemeClr val="bg1"/>
                </a:solidFill>
              </a:rPr>
              <a:t>Les 3</a:t>
            </a:r>
            <a:endParaRPr lang="nl-NL" sz="2000" cap="none" dirty="0"/>
          </a:p>
        </p:txBody>
      </p:sp>
      <p:sp>
        <p:nvSpPr>
          <p:cNvPr id="6" name="Tijdelijke aanduiding voor inhoud 4">
            <a:extLst>
              <a:ext uri="{FF2B5EF4-FFF2-40B4-BE49-F238E27FC236}">
                <a16:creationId xmlns:a16="http://schemas.microsoft.com/office/drawing/2014/main" id="{46403FD5-8B8D-9BB3-0921-6C164C5396E0}"/>
              </a:ext>
            </a:extLst>
          </p:cNvPr>
          <p:cNvSpPr txBox="1">
            <a:spLocks/>
          </p:cNvSpPr>
          <p:nvPr/>
        </p:nvSpPr>
        <p:spPr>
          <a:xfrm>
            <a:off x="8087038" y="5042158"/>
            <a:ext cx="3644238" cy="558469"/>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angal Pro"/>
            </a:endParaRPr>
          </a:p>
        </p:txBody>
      </p:sp>
      <p:pic>
        <p:nvPicPr>
          <p:cNvPr id="1028" name="Picture 4" descr="Thumbnail Image Een illustratie van leerlingen (tieners) op een schoolplein. Een groepje van 3 leerlingen staat wat verderop op het schoolplein en lacht. Een meisje staat een stuk verderop in haar eentje en kijkt onzeker. Het meisje is onzeker omdat ze niet weet waar de andere leerlingen het over hebben. Misschien gaat het wel over haar? (maar de leerlingen in het groepje hebben gewoon lol, ze lachen haar niet uit). De leerlingen dragen schooltassen.">
            <a:extLst>
              <a:ext uri="{FF2B5EF4-FFF2-40B4-BE49-F238E27FC236}">
                <a16:creationId xmlns:a16="http://schemas.microsoft.com/office/drawing/2014/main" id="{B11F5D5B-7C7E-AF8E-6D35-F07F1DF51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647" y="1578703"/>
            <a:ext cx="3925019" cy="3925019"/>
          </a:xfrm>
          <a:prstGeom prst="flowChartAlternateProcess">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20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993376" y="508431"/>
            <a:ext cx="2125179" cy="2105277"/>
          </a:xfrm>
        </p:spPr>
        <p:txBody>
          <a:bodyPr/>
          <a:lstStyle/>
          <a:p>
            <a:r>
              <a:rPr lang="nl-NL" sz="3000" dirty="0"/>
              <a:t>Terugblik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4098" name="Picture 2" descr="Thumbnail Image Een illustratie van een jongere die door een verrekijker kijkt. De jongere is binnen in een schoolgebouw. De kleding van de jongere is minder formeel. De tekenstijl is meer richting een realistische stijl, maar je moet nog wel kunnen zien dat het een tekening is.">
            <a:extLst>
              <a:ext uri="{FF2B5EF4-FFF2-40B4-BE49-F238E27FC236}">
                <a16:creationId xmlns:a16="http://schemas.microsoft.com/office/drawing/2014/main" id="{617CB764-ED08-FEB4-0B83-433E5A31F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302" y="1393074"/>
            <a:ext cx="4071851" cy="4071851"/>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74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dirty="0"/>
              <a:t>Lesdoelen</a:t>
            </a:r>
          </a:p>
        </p:txBody>
      </p:sp>
      <p:sp>
        <p:nvSpPr>
          <p:cNvPr id="7" name="Tekstvak 6">
            <a:extLst>
              <a:ext uri="{FF2B5EF4-FFF2-40B4-BE49-F238E27FC236}">
                <a16:creationId xmlns:a16="http://schemas.microsoft.com/office/drawing/2014/main" id="{328FF7A0-0354-4E32-4DE7-BAF4C8939DB7}"/>
              </a:ext>
            </a:extLst>
          </p:cNvPr>
          <p:cNvSpPr txBox="1"/>
          <p:nvPr/>
        </p:nvSpPr>
        <p:spPr>
          <a:xfrm>
            <a:off x="1118266" y="2541793"/>
            <a:ext cx="10235534" cy="1938992"/>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defRPr/>
            </a:pPr>
            <a:r>
              <a:rPr lang="nl-NL" sz="2400" dirty="0">
                <a:solidFill>
                  <a:prstClr val="black"/>
                </a:solidFill>
              </a:rPr>
              <a:t>Ik leer dat anderen soms anders naar situaties kijken dan ik.</a:t>
            </a:r>
          </a:p>
          <a:p>
            <a:pPr marL="342900" indent="-342900">
              <a:buFont typeface="Wingdings" panose="05000000000000000000" pitchFamily="2" charset="2"/>
              <a:buChar char="Ø"/>
              <a:defRPr/>
            </a:pPr>
            <a:endParaRPr lang="nl-NL" sz="2400" dirty="0">
              <a:solidFill>
                <a:prstClr val="black"/>
              </a:solidFill>
            </a:endParaRPr>
          </a:p>
          <a:p>
            <a:pPr marL="342900" indent="-342900">
              <a:buFont typeface="Wingdings" panose="05000000000000000000" pitchFamily="2" charset="2"/>
              <a:buChar char="Ø"/>
              <a:defRPr/>
            </a:pPr>
            <a:endParaRPr lang="nl-NL" sz="2400" dirty="0">
              <a:solidFill>
                <a:prstClr val="black"/>
              </a:solidFill>
            </a:endParaRPr>
          </a:p>
          <a:p>
            <a:pPr marL="342900" indent="-342900">
              <a:buFont typeface="Wingdings" panose="05000000000000000000" pitchFamily="2" charset="2"/>
              <a:buChar char="Ø"/>
              <a:defRPr/>
            </a:pPr>
            <a:r>
              <a:rPr lang="nl-NL" sz="2400" dirty="0">
                <a:solidFill>
                  <a:prstClr val="black"/>
                </a:solidFill>
              </a:rPr>
              <a:t>Ik leer waarom ik altijd moet vragen of ik de gedachten en gevoelens van een ander goed begrijp.</a:t>
            </a:r>
            <a:endParaRPr kumimoji="0" lang="nl-NL" sz="2400" b="0" i="0" u="none" strike="noStrike" kern="1200" cap="none" spc="0" normalizeH="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130419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ijdelijke aanduiding voor afbeelding 18">
            <a:extLst>
              <a:ext uri="{FF2B5EF4-FFF2-40B4-BE49-F238E27FC236}">
                <a16:creationId xmlns:a16="http://schemas.microsoft.com/office/drawing/2014/main" id="{15D1C194-1C51-254C-AA98-5427E97ECDAD}"/>
              </a:ext>
            </a:extLst>
          </p:cNvPr>
          <p:cNvPicPr>
            <a:picLocks noGrp="1" noChangeAspect="1"/>
          </p:cNvPicPr>
          <p:nvPr>
            <p:ph type="pic" sz="quarter" idx="15"/>
          </p:nvPr>
        </p:nvPicPr>
        <p:blipFill>
          <a:blip r:embed="rId3"/>
          <a:srcRect t="7015" b="7015"/>
          <a:stretch/>
        </p:blipFill>
        <p:spPr>
          <a:xfrm>
            <a:off x="-244549" y="55431"/>
            <a:ext cx="4297901" cy="3141308"/>
          </a:xfrm>
        </p:spPr>
      </p:pic>
      <p:sp>
        <p:nvSpPr>
          <p:cNvPr id="4" name="Titel 3">
            <a:extLst>
              <a:ext uri="{FF2B5EF4-FFF2-40B4-BE49-F238E27FC236}">
                <a16:creationId xmlns:a16="http://schemas.microsoft.com/office/drawing/2014/main" id="{383C77CA-365D-330D-C431-5E11AE558FEF}"/>
              </a:ext>
            </a:extLst>
          </p:cNvPr>
          <p:cNvSpPr>
            <a:spLocks noGrp="1"/>
          </p:cNvSpPr>
          <p:nvPr>
            <p:ph type="title"/>
          </p:nvPr>
        </p:nvSpPr>
        <p:spPr>
          <a:xfrm>
            <a:off x="678110" y="678426"/>
            <a:ext cx="3141722" cy="1858297"/>
          </a:xfrm>
        </p:spPr>
        <p:txBody>
          <a:bodyPr>
            <a:normAutofit/>
          </a:bodyPr>
          <a:lstStyle/>
          <a:p>
            <a:pPr algn="ctr"/>
            <a:r>
              <a:rPr lang="nl-NL" sz="3200" i="0" dirty="0">
                <a:solidFill>
                  <a:schemeClr val="bg1"/>
                </a:solidFill>
              </a:rPr>
              <a:t>Jezelf verplaatsen</a:t>
            </a:r>
          </a:p>
        </p:txBody>
      </p:sp>
      <p:sp>
        <p:nvSpPr>
          <p:cNvPr id="8" name="Tijdelijke aanduiding voor inhoud 2">
            <a:extLst>
              <a:ext uri="{FF2B5EF4-FFF2-40B4-BE49-F238E27FC236}">
                <a16:creationId xmlns:a16="http://schemas.microsoft.com/office/drawing/2014/main" id="{C0B14438-A71E-41DD-A3C7-B815F9CBD3DF}"/>
              </a:ext>
            </a:extLst>
          </p:cNvPr>
          <p:cNvSpPr txBox="1">
            <a:spLocks/>
          </p:cNvSpPr>
          <p:nvPr/>
        </p:nvSpPr>
        <p:spPr>
          <a:xfrm>
            <a:off x="1386348" y="4124564"/>
            <a:ext cx="10604091" cy="2172327"/>
          </a:xfrm>
          <a:prstGeom prst="rect">
            <a:avLst/>
          </a:prstGeom>
        </p:spPr>
        <p:txBody>
          <a:bodyPr vert="horz" lIns="91440" tIns="45720" rIns="91440" bIns="45720" rtlCol="0" anchor="ctr">
            <a:normAutofit fontScale="92500" lnSpcReduction="10000"/>
          </a:bodyPr>
          <a:lstStyle>
            <a:lvl1pPr marL="228600" indent="-228600" algn="ctr"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defRPr/>
            </a:pPr>
            <a:r>
              <a:rPr lang="nl-NL" sz="2400" dirty="0">
                <a:solidFill>
                  <a:prstClr val="black"/>
                </a:solidFill>
              </a:rPr>
              <a:t>Als we samen met andere mensen naar een situatie kijken, </a:t>
            </a:r>
            <a:br>
              <a:rPr lang="nl-NL" sz="2400" dirty="0">
                <a:solidFill>
                  <a:prstClr val="black"/>
                </a:solidFill>
              </a:rPr>
            </a:br>
            <a:r>
              <a:rPr lang="nl-NL" sz="2400" dirty="0">
                <a:solidFill>
                  <a:prstClr val="black"/>
                </a:solidFill>
              </a:rPr>
              <a:t>zien en horen we dan altijd precies hetzelfde?</a:t>
            </a:r>
          </a:p>
          <a:p>
            <a:pPr marL="0" lvl="0" indent="0" algn="l">
              <a:defRPr/>
            </a:pPr>
            <a:r>
              <a:rPr lang="nl-NL" sz="2400" dirty="0">
                <a:solidFill>
                  <a:prstClr val="black"/>
                </a:solidFill>
              </a:rPr>
              <a:t>Als we samen met andere mensen naar een situatie kijken, </a:t>
            </a:r>
            <a:br>
              <a:rPr lang="nl-NL" sz="2400" dirty="0">
                <a:solidFill>
                  <a:prstClr val="black"/>
                </a:solidFill>
              </a:rPr>
            </a:br>
            <a:r>
              <a:rPr lang="nl-NL" sz="2400" dirty="0">
                <a:solidFill>
                  <a:prstClr val="black"/>
                </a:solidFill>
              </a:rPr>
              <a:t>denken en voelen we dan altijd hetzelfde?</a:t>
            </a:r>
          </a:p>
          <a:p>
            <a:pPr marL="0" lvl="0" indent="0" algn="l">
              <a:defRPr/>
            </a:pPr>
            <a:r>
              <a:rPr lang="nl-NL" sz="2400" dirty="0">
                <a:solidFill>
                  <a:prstClr val="black"/>
                </a:solidFill>
              </a:rPr>
              <a:t>Hoe weten we zeker of we de gedachten en gevoelens van een ander begrijpen?</a:t>
            </a:r>
            <a:endParaRPr kumimoji="0" lang="nl-NL" sz="2800" i="0" u="none" strike="noStrike" kern="1200" cap="none" spc="0" normalizeH="0" baseline="0" noProof="0" dirty="0">
              <a:ln>
                <a:noFill/>
              </a:ln>
              <a:solidFill>
                <a:prstClr val="black"/>
              </a:solidFill>
              <a:effectLst/>
              <a:uLnTx/>
              <a:uFillTx/>
              <a:latin typeface="Mangal Pro"/>
            </a:endParaRPr>
          </a:p>
        </p:txBody>
      </p:sp>
      <p:pic>
        <p:nvPicPr>
          <p:cNvPr id="9218" name="Picture 2" descr="Thumbnail Image A photorealistic image of two teenagers of color in a classic school gym. One teenager is struggling with the exercise of jumping over a gym apparatus. The other teenager is standing at a distance and looks thoughtful.">
            <a:extLst>
              <a:ext uri="{FF2B5EF4-FFF2-40B4-BE49-F238E27FC236}">
                <a16:creationId xmlns:a16="http://schemas.microsoft.com/office/drawing/2014/main" id="{60CA3848-00E6-A9ED-D8E2-73063A74D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810" y="72105"/>
            <a:ext cx="3632582" cy="363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8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7" presetID="1" presetClass="exit" presetSubtype="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1000"/>
                                        <p:tgtEl>
                                          <p:spTgt spid="8">
                                            <p:txEl>
                                              <p:pRg st="2" end="2"/>
                                            </p:txEl>
                                          </p:spTgt>
                                        </p:tgtEl>
                                      </p:cBhvr>
                                    </p:animEffect>
                                    <p:anim calcmode="lin" valueType="num">
                                      <p:cBhvr>
                                        <p:cTn id="2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6" presetID="1" presetClass="exit" presetSubtype="0" fill="hold"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83C77CA-365D-330D-C431-5E11AE558FEF}"/>
              </a:ext>
            </a:extLst>
          </p:cNvPr>
          <p:cNvSpPr>
            <a:spLocks noGrp="1"/>
          </p:cNvSpPr>
          <p:nvPr>
            <p:ph type="title"/>
          </p:nvPr>
        </p:nvSpPr>
        <p:spPr>
          <a:xfrm>
            <a:off x="838200" y="137579"/>
            <a:ext cx="10515600" cy="1325563"/>
          </a:xfrm>
        </p:spPr>
        <p:txBody>
          <a:bodyPr anchor="ctr">
            <a:normAutofit/>
          </a:bodyPr>
          <a:lstStyle/>
          <a:p>
            <a:r>
              <a:rPr lang="nl-NL" i="0" dirty="0"/>
              <a:t>Opdracht: jezelf verplaatsen</a:t>
            </a:r>
          </a:p>
        </p:txBody>
      </p:sp>
      <p:pic>
        <p:nvPicPr>
          <p:cNvPr id="3" name="Afbeelding 2" descr="Afbeelding met persoon, Menselijk gezicht, kleding, overdekt&#10;&#10;Automatisch gegenereerde beschrijving">
            <a:extLst>
              <a:ext uri="{FF2B5EF4-FFF2-40B4-BE49-F238E27FC236}">
                <a16:creationId xmlns:a16="http://schemas.microsoft.com/office/drawing/2014/main" id="{A39AAD54-5E7A-856B-947A-4CDAF5054D75}"/>
              </a:ext>
            </a:extLst>
          </p:cNvPr>
          <p:cNvPicPr>
            <a:picLocks noChangeAspect="1"/>
          </p:cNvPicPr>
          <p:nvPr/>
        </p:nvPicPr>
        <p:blipFill>
          <a:blip r:embed="rId3">
            <a:extLst>
              <a:ext uri="{28A0092B-C50C-407E-A947-70E740481C1C}">
                <a14:useLocalDpi xmlns:a14="http://schemas.microsoft.com/office/drawing/2010/main" val="0"/>
              </a:ext>
            </a:extLst>
          </a:blip>
          <a:srcRect l="12297" r="11747"/>
          <a:stretch/>
        </p:blipFill>
        <p:spPr>
          <a:xfrm>
            <a:off x="3380374" y="1299061"/>
            <a:ext cx="6434141" cy="5421360"/>
          </a:xfrm>
          <a:prstGeom prst="rect">
            <a:avLst/>
          </a:prstGeom>
          <a:noFill/>
        </p:spPr>
      </p:pic>
      <p:sp>
        <p:nvSpPr>
          <p:cNvPr id="6" name="Tijdelijke aanduiding voor inhoud 5">
            <a:extLst>
              <a:ext uri="{FF2B5EF4-FFF2-40B4-BE49-F238E27FC236}">
                <a16:creationId xmlns:a16="http://schemas.microsoft.com/office/drawing/2014/main" id="{48B54517-D0B9-8E48-7BAC-AE52302000D7}"/>
              </a:ext>
            </a:extLst>
          </p:cNvPr>
          <p:cNvSpPr>
            <a:spLocks noGrp="1"/>
          </p:cNvSpPr>
          <p:nvPr>
            <p:ph sz="half" idx="2"/>
          </p:nvPr>
        </p:nvSpPr>
        <p:spPr>
          <a:xfrm>
            <a:off x="495702" y="3782195"/>
            <a:ext cx="2690774" cy="862375"/>
          </a:xfrm>
        </p:spPr>
        <p:txBody>
          <a:bodyPr>
            <a:noAutofit/>
          </a:bodyPr>
          <a:lstStyle/>
          <a:p>
            <a:pPr marL="0" indent="0" algn="l">
              <a:buNone/>
            </a:pPr>
            <a:r>
              <a:rPr lang="nl-NL" sz="2000" b="0" i="0" dirty="0">
                <a:solidFill>
                  <a:srgbClr val="000000"/>
                </a:solidFill>
                <a:effectLst/>
              </a:rPr>
              <a:t>Bekijk de foto</a:t>
            </a:r>
          </a:p>
          <a:p>
            <a:pPr marL="0" indent="0" algn="l">
              <a:buNone/>
            </a:pPr>
            <a:r>
              <a:rPr lang="nl-NL" sz="2000" dirty="0">
                <a:solidFill>
                  <a:srgbClr val="000000"/>
                </a:solidFill>
              </a:rPr>
              <a:t>Wat gebeurt hier?</a:t>
            </a:r>
            <a:endParaRPr lang="nl-NL" sz="2000" b="0" i="0" dirty="0">
              <a:solidFill>
                <a:srgbClr val="000000"/>
              </a:solidFill>
              <a:effectLst/>
            </a:endParaRPr>
          </a:p>
          <a:p>
            <a:endParaRPr lang="nl-NL" sz="2000" dirty="0"/>
          </a:p>
        </p:txBody>
      </p:sp>
    </p:spTree>
    <p:extLst>
      <p:ext uri="{BB962C8B-B14F-4D97-AF65-F5344CB8AC3E}">
        <p14:creationId xmlns:p14="http://schemas.microsoft.com/office/powerpoint/2010/main" val="4289125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83C77CA-365D-330D-C431-5E11AE558FEF}"/>
              </a:ext>
            </a:extLst>
          </p:cNvPr>
          <p:cNvSpPr>
            <a:spLocks noGrp="1"/>
          </p:cNvSpPr>
          <p:nvPr>
            <p:ph type="title"/>
          </p:nvPr>
        </p:nvSpPr>
        <p:spPr>
          <a:xfrm>
            <a:off x="838200" y="365125"/>
            <a:ext cx="10515600" cy="1325563"/>
          </a:xfrm>
        </p:spPr>
        <p:txBody>
          <a:bodyPr anchor="ctr">
            <a:normAutofit/>
          </a:bodyPr>
          <a:lstStyle/>
          <a:p>
            <a:r>
              <a:rPr lang="nl-NL" i="0" dirty="0"/>
              <a:t>Opdracht: jezelf verplaatsen</a:t>
            </a:r>
          </a:p>
        </p:txBody>
      </p:sp>
      <p:pic>
        <p:nvPicPr>
          <p:cNvPr id="3" name="Afbeelding 2" descr="Afbeelding met persoon, Menselijk gezicht, kleding, overdekt&#10;&#10;Automatisch gegenereerde beschrijving">
            <a:extLst>
              <a:ext uri="{FF2B5EF4-FFF2-40B4-BE49-F238E27FC236}">
                <a16:creationId xmlns:a16="http://schemas.microsoft.com/office/drawing/2014/main" id="{A39AAD54-5E7A-856B-947A-4CDAF5054D75}"/>
              </a:ext>
            </a:extLst>
          </p:cNvPr>
          <p:cNvPicPr>
            <a:picLocks noChangeAspect="1"/>
          </p:cNvPicPr>
          <p:nvPr/>
        </p:nvPicPr>
        <p:blipFill>
          <a:blip r:embed="rId3">
            <a:extLst>
              <a:ext uri="{28A0092B-C50C-407E-A947-70E740481C1C}">
                <a14:useLocalDpi xmlns:a14="http://schemas.microsoft.com/office/drawing/2010/main" val="0"/>
              </a:ext>
            </a:extLst>
          </a:blip>
          <a:srcRect l="12297" r="11747"/>
          <a:stretch/>
        </p:blipFill>
        <p:spPr>
          <a:xfrm>
            <a:off x="5885409" y="1482506"/>
            <a:ext cx="5946372" cy="5010369"/>
          </a:xfrm>
          <a:prstGeom prst="rect">
            <a:avLst/>
          </a:prstGeom>
          <a:noFill/>
        </p:spPr>
      </p:pic>
      <p:sp>
        <p:nvSpPr>
          <p:cNvPr id="6" name="Tijdelijke aanduiding voor inhoud 5">
            <a:extLst>
              <a:ext uri="{FF2B5EF4-FFF2-40B4-BE49-F238E27FC236}">
                <a16:creationId xmlns:a16="http://schemas.microsoft.com/office/drawing/2014/main" id="{48B54517-D0B9-8E48-7BAC-AE52302000D7}"/>
              </a:ext>
            </a:extLst>
          </p:cNvPr>
          <p:cNvSpPr>
            <a:spLocks noGrp="1"/>
          </p:cNvSpPr>
          <p:nvPr>
            <p:ph sz="half" idx="2"/>
          </p:nvPr>
        </p:nvSpPr>
        <p:spPr>
          <a:xfrm>
            <a:off x="360219" y="2332355"/>
            <a:ext cx="5406400" cy="4160520"/>
          </a:xfrm>
        </p:spPr>
        <p:txBody>
          <a:bodyPr>
            <a:normAutofit fontScale="92500" lnSpcReduction="10000"/>
          </a:bodyPr>
          <a:lstStyle/>
          <a:p>
            <a:pPr algn="l"/>
            <a:r>
              <a:rPr lang="nl-NL" b="0" i="0" dirty="0">
                <a:solidFill>
                  <a:srgbClr val="000000"/>
                </a:solidFill>
                <a:effectLst/>
              </a:rPr>
              <a:t>Wat zag jij als eerste op de foto?</a:t>
            </a:r>
          </a:p>
          <a:p>
            <a:pPr algn="l"/>
            <a:endParaRPr lang="nl-NL" b="0" i="0" dirty="0">
              <a:solidFill>
                <a:srgbClr val="000000"/>
              </a:solidFill>
              <a:effectLst/>
            </a:endParaRPr>
          </a:p>
          <a:p>
            <a:pPr algn="l"/>
            <a:r>
              <a:rPr lang="nl-NL" b="0" i="0" dirty="0">
                <a:solidFill>
                  <a:srgbClr val="000000"/>
                </a:solidFill>
                <a:effectLst/>
              </a:rPr>
              <a:t>Heeft iemand anders iets gezien wat jij niet had gezien?</a:t>
            </a:r>
          </a:p>
          <a:p>
            <a:pPr algn="l"/>
            <a:endParaRPr lang="nl-NL" b="0" i="0" dirty="0">
              <a:solidFill>
                <a:srgbClr val="000000"/>
              </a:solidFill>
              <a:effectLst/>
            </a:endParaRPr>
          </a:p>
          <a:p>
            <a:pPr algn="l"/>
            <a:r>
              <a:rPr lang="nl-NL" b="0" i="0" dirty="0">
                <a:solidFill>
                  <a:srgbClr val="000000"/>
                </a:solidFill>
                <a:effectLst/>
              </a:rPr>
              <a:t>Hoe kan het dat mensen andere dingen zien in dezelfde foto?</a:t>
            </a:r>
          </a:p>
          <a:p>
            <a:endParaRPr lang="nl-NL" dirty="0"/>
          </a:p>
        </p:txBody>
      </p:sp>
    </p:spTree>
    <p:extLst>
      <p:ext uri="{BB962C8B-B14F-4D97-AF65-F5344CB8AC3E}">
        <p14:creationId xmlns:p14="http://schemas.microsoft.com/office/powerpoint/2010/main" val="111632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83C77CA-365D-330D-C431-5E11AE558FEF}"/>
              </a:ext>
            </a:extLst>
          </p:cNvPr>
          <p:cNvSpPr>
            <a:spLocks noGrp="1"/>
          </p:cNvSpPr>
          <p:nvPr>
            <p:ph type="title"/>
          </p:nvPr>
        </p:nvSpPr>
        <p:spPr>
          <a:xfrm>
            <a:off x="838200" y="365125"/>
            <a:ext cx="10515600" cy="1325563"/>
          </a:xfrm>
        </p:spPr>
        <p:txBody>
          <a:bodyPr anchor="ctr">
            <a:normAutofit/>
          </a:bodyPr>
          <a:lstStyle/>
          <a:p>
            <a:r>
              <a:rPr lang="nl-NL" i="0" dirty="0"/>
              <a:t>Opdracht: jezelf verplaatsen</a:t>
            </a:r>
          </a:p>
        </p:txBody>
      </p:sp>
      <p:sp>
        <p:nvSpPr>
          <p:cNvPr id="6" name="Tijdelijke aanduiding voor inhoud 5">
            <a:extLst>
              <a:ext uri="{FF2B5EF4-FFF2-40B4-BE49-F238E27FC236}">
                <a16:creationId xmlns:a16="http://schemas.microsoft.com/office/drawing/2014/main" id="{48B54517-D0B9-8E48-7BAC-AE52302000D7}"/>
              </a:ext>
            </a:extLst>
          </p:cNvPr>
          <p:cNvSpPr>
            <a:spLocks noGrp="1"/>
          </p:cNvSpPr>
          <p:nvPr>
            <p:ph sz="half" idx="2"/>
          </p:nvPr>
        </p:nvSpPr>
        <p:spPr>
          <a:xfrm>
            <a:off x="382797" y="1959823"/>
            <a:ext cx="6241027" cy="4160520"/>
          </a:xfrm>
        </p:spPr>
        <p:txBody>
          <a:bodyPr>
            <a:normAutofit fontScale="85000" lnSpcReduction="20000"/>
          </a:bodyPr>
          <a:lstStyle/>
          <a:p>
            <a:pPr marL="0" indent="0">
              <a:buNone/>
            </a:pPr>
            <a:r>
              <a:rPr lang="nl-NL" b="1" dirty="0"/>
              <a:t>Bekijk de foto’s in jouw groepje:</a:t>
            </a:r>
          </a:p>
          <a:p>
            <a:r>
              <a:rPr lang="nl-NL" b="0" i="0" dirty="0">
                <a:solidFill>
                  <a:srgbClr val="000000"/>
                </a:solidFill>
                <a:effectLst/>
              </a:rPr>
              <a:t>Wat zie je?</a:t>
            </a:r>
          </a:p>
          <a:p>
            <a:endParaRPr lang="nl-NL" dirty="0">
              <a:solidFill>
                <a:srgbClr val="000000"/>
              </a:solidFill>
              <a:effectLst/>
            </a:endParaRPr>
          </a:p>
          <a:p>
            <a:r>
              <a:rPr lang="nl-NL" b="0" i="0" dirty="0">
                <a:solidFill>
                  <a:srgbClr val="000000"/>
                </a:solidFill>
                <a:effectLst/>
              </a:rPr>
              <a:t>Wat denk je dat er gebeurt op de foto?</a:t>
            </a:r>
          </a:p>
          <a:p>
            <a:endParaRPr lang="nl-NL" dirty="0">
              <a:solidFill>
                <a:srgbClr val="000000"/>
              </a:solidFill>
              <a:effectLst/>
            </a:endParaRPr>
          </a:p>
          <a:p>
            <a:r>
              <a:rPr lang="nl-NL" b="0" i="0" dirty="0">
                <a:solidFill>
                  <a:srgbClr val="000000"/>
                </a:solidFill>
                <a:effectLst/>
              </a:rPr>
              <a:t>Hoe denk je dat elke persoon zich voelt?</a:t>
            </a:r>
          </a:p>
          <a:p>
            <a:endParaRPr lang="nl-NL" b="0" i="0" dirty="0">
              <a:solidFill>
                <a:srgbClr val="000000"/>
              </a:solidFill>
              <a:effectLst/>
            </a:endParaRPr>
          </a:p>
          <a:p>
            <a:r>
              <a:rPr lang="nl-NL" dirty="0">
                <a:solidFill>
                  <a:srgbClr val="000000"/>
                </a:solidFill>
              </a:rPr>
              <a:t>Bespreek daarna de vragen bij de foto’s.</a:t>
            </a:r>
            <a:endParaRPr lang="nl-NL" dirty="0">
              <a:solidFill>
                <a:srgbClr val="000000"/>
              </a:solidFill>
              <a:effectLst/>
            </a:endParaRPr>
          </a:p>
          <a:p>
            <a:endParaRPr lang="nl-NL" dirty="0"/>
          </a:p>
        </p:txBody>
      </p:sp>
      <p:pic>
        <p:nvPicPr>
          <p:cNvPr id="6146" name="Picture 2" descr="Free Focused Study Group Image | Download at StockCake">
            <a:extLst>
              <a:ext uri="{FF2B5EF4-FFF2-40B4-BE49-F238E27FC236}">
                <a16:creationId xmlns:a16="http://schemas.microsoft.com/office/drawing/2014/main" id="{2B313A71-DD50-AD62-A4DE-1CF8B625E5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5"/>
          <a:stretch/>
        </p:blipFill>
        <p:spPr bwMode="auto">
          <a:xfrm>
            <a:off x="6913756" y="2484428"/>
            <a:ext cx="4895448" cy="283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0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1000"/>
                                        <p:tgtEl>
                                          <p:spTgt spid="6">
                                            <p:txEl>
                                              <p:pRg st="7" end="7"/>
                                            </p:txEl>
                                          </p:spTgt>
                                        </p:tgtEl>
                                      </p:cBhvr>
                                    </p:animEffect>
                                    <p:anim calcmode="lin" valueType="num">
                                      <p:cBhvr>
                                        <p:cTn id="2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83C77CA-365D-330D-C431-5E11AE558FEF}"/>
              </a:ext>
            </a:extLst>
          </p:cNvPr>
          <p:cNvSpPr>
            <a:spLocks noGrp="1"/>
          </p:cNvSpPr>
          <p:nvPr>
            <p:ph type="title"/>
          </p:nvPr>
        </p:nvSpPr>
        <p:spPr>
          <a:xfrm>
            <a:off x="838200" y="365125"/>
            <a:ext cx="10515600" cy="1325563"/>
          </a:xfrm>
        </p:spPr>
        <p:txBody>
          <a:bodyPr anchor="ctr">
            <a:normAutofit/>
          </a:bodyPr>
          <a:lstStyle/>
          <a:p>
            <a:r>
              <a:rPr lang="nl-NL" i="0" dirty="0"/>
              <a:t>Opdracht: bespreken</a:t>
            </a:r>
          </a:p>
        </p:txBody>
      </p:sp>
      <p:sp>
        <p:nvSpPr>
          <p:cNvPr id="6" name="Tijdelijke aanduiding voor inhoud 5">
            <a:extLst>
              <a:ext uri="{FF2B5EF4-FFF2-40B4-BE49-F238E27FC236}">
                <a16:creationId xmlns:a16="http://schemas.microsoft.com/office/drawing/2014/main" id="{48B54517-D0B9-8E48-7BAC-AE52302000D7}"/>
              </a:ext>
            </a:extLst>
          </p:cNvPr>
          <p:cNvSpPr>
            <a:spLocks noGrp="1"/>
          </p:cNvSpPr>
          <p:nvPr>
            <p:ph sz="half" idx="1"/>
          </p:nvPr>
        </p:nvSpPr>
        <p:spPr>
          <a:xfrm>
            <a:off x="389313" y="1952529"/>
            <a:ext cx="6782445" cy="4688378"/>
          </a:xfrm>
        </p:spPr>
        <p:txBody>
          <a:bodyPr>
            <a:normAutofit fontScale="92500" lnSpcReduction="10000"/>
          </a:bodyPr>
          <a:lstStyle/>
          <a:p>
            <a:pPr marL="0" indent="0">
              <a:lnSpc>
                <a:spcPct val="90000"/>
              </a:lnSpc>
              <a:buNone/>
            </a:pPr>
            <a:r>
              <a:rPr lang="nl-NL" sz="2600" dirty="0"/>
              <a:t>Je hebt geoefend met jezelf verplaatsen in de ander door kijken naar foto’s van situaties.</a:t>
            </a:r>
          </a:p>
          <a:p>
            <a:pPr marL="0" indent="0">
              <a:lnSpc>
                <a:spcPct val="90000"/>
              </a:lnSpc>
              <a:buNone/>
            </a:pPr>
            <a:endParaRPr lang="nl-NL" sz="2600" dirty="0"/>
          </a:p>
          <a:p>
            <a:pPr>
              <a:lnSpc>
                <a:spcPct val="90000"/>
              </a:lnSpc>
            </a:pPr>
            <a:r>
              <a:rPr lang="nl-NL" sz="2600" dirty="0"/>
              <a:t>Zag en dacht iedereen hetzelfde bij alle foto’s?</a:t>
            </a:r>
          </a:p>
          <a:p>
            <a:pPr>
              <a:lnSpc>
                <a:spcPct val="90000"/>
              </a:lnSpc>
            </a:pPr>
            <a:endParaRPr lang="nl-NL" sz="2600" dirty="0"/>
          </a:p>
          <a:p>
            <a:pPr>
              <a:lnSpc>
                <a:spcPct val="90000"/>
              </a:lnSpc>
            </a:pPr>
            <a:r>
              <a:rPr lang="nl-NL" sz="2600" dirty="0"/>
              <a:t>Wat heb je geleerd?</a:t>
            </a:r>
          </a:p>
          <a:p>
            <a:pPr>
              <a:lnSpc>
                <a:spcPct val="90000"/>
              </a:lnSpc>
            </a:pPr>
            <a:endParaRPr lang="nl-NL" sz="2600" dirty="0"/>
          </a:p>
          <a:p>
            <a:pPr>
              <a:lnSpc>
                <a:spcPct val="90000"/>
              </a:lnSpc>
            </a:pPr>
            <a:r>
              <a:rPr lang="nl-NL" sz="2600" dirty="0"/>
              <a:t>Wat betekent dit voor het echte leven?</a:t>
            </a:r>
          </a:p>
          <a:p>
            <a:pPr>
              <a:lnSpc>
                <a:spcPct val="90000"/>
              </a:lnSpc>
            </a:pPr>
            <a:endParaRPr lang="nl-NL" sz="2600" dirty="0"/>
          </a:p>
          <a:p>
            <a:pPr>
              <a:lnSpc>
                <a:spcPct val="90000"/>
              </a:lnSpc>
            </a:pPr>
            <a:r>
              <a:rPr lang="nl-NL" sz="2600" dirty="0"/>
              <a:t>Hoe kun je rekening houden met anderen? </a:t>
            </a:r>
            <a:endParaRPr lang="nl-NL" sz="2600" b="0" i="0" dirty="0">
              <a:effectLst/>
            </a:endParaRPr>
          </a:p>
          <a:p>
            <a:pPr>
              <a:lnSpc>
                <a:spcPct val="90000"/>
              </a:lnSpc>
            </a:pPr>
            <a:endParaRPr lang="nl-NL" sz="2600" dirty="0"/>
          </a:p>
        </p:txBody>
      </p:sp>
      <p:pic>
        <p:nvPicPr>
          <p:cNvPr id="8" name="Afbeelding 7">
            <a:extLst>
              <a:ext uri="{FF2B5EF4-FFF2-40B4-BE49-F238E27FC236}">
                <a16:creationId xmlns:a16="http://schemas.microsoft.com/office/drawing/2014/main" id="{68ADDD15-82AC-07BB-FC62-E70AC7D77662}"/>
              </a:ext>
            </a:extLst>
          </p:cNvPr>
          <p:cNvPicPr>
            <a:picLocks noChangeAspect="1"/>
          </p:cNvPicPr>
          <p:nvPr/>
        </p:nvPicPr>
        <p:blipFill>
          <a:blip r:embed="rId3"/>
          <a:stretch>
            <a:fillRect/>
          </a:stretch>
        </p:blipFill>
        <p:spPr>
          <a:xfrm>
            <a:off x="7961971" y="842851"/>
            <a:ext cx="4041438" cy="5691004"/>
          </a:xfrm>
          <a:prstGeom prst="rect">
            <a:avLst/>
          </a:prstGeom>
        </p:spPr>
      </p:pic>
    </p:spTree>
    <p:extLst>
      <p:ext uri="{BB962C8B-B14F-4D97-AF65-F5344CB8AC3E}">
        <p14:creationId xmlns:p14="http://schemas.microsoft.com/office/powerpoint/2010/main" val="73898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1000"/>
                                        <p:tgtEl>
                                          <p:spTgt spid="6">
                                            <p:txEl>
                                              <p:pRg st="8" end="8"/>
                                            </p:txEl>
                                          </p:spTgt>
                                        </p:tgtEl>
                                      </p:cBhvr>
                                    </p:animEffect>
                                    <p:anim calcmode="lin" valueType="num">
                                      <p:cBhvr>
                                        <p:cTn id="2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dirty="0"/>
              <a:t>Hoe is het gegaan?</a:t>
            </a:r>
          </a:p>
        </p:txBody>
      </p:sp>
      <p:sp>
        <p:nvSpPr>
          <p:cNvPr id="7" name="Tekstvak 6">
            <a:extLst>
              <a:ext uri="{FF2B5EF4-FFF2-40B4-BE49-F238E27FC236}">
                <a16:creationId xmlns:a16="http://schemas.microsoft.com/office/drawing/2014/main" id="{328FF7A0-0354-4E32-4DE7-BAF4C8939DB7}"/>
              </a:ext>
            </a:extLst>
          </p:cNvPr>
          <p:cNvSpPr txBox="1"/>
          <p:nvPr/>
        </p:nvSpPr>
        <p:spPr>
          <a:xfrm>
            <a:off x="1118266" y="2541793"/>
            <a:ext cx="10235534" cy="2308324"/>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ü"/>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Ik weet</a:t>
            </a:r>
            <a:r>
              <a:rPr kumimoji="0" lang="nl-NL" sz="2400" b="0" i="0" u="none" strike="noStrike" kern="1200" cap="none" spc="0" normalizeH="0" noProof="0" dirty="0">
                <a:ln>
                  <a:noFill/>
                </a:ln>
                <a:solidFill>
                  <a:prstClr val="black"/>
                </a:solidFill>
                <a:effectLst/>
                <a:uLnTx/>
                <a:uFillTx/>
                <a:latin typeface="Mangal Pro"/>
                <a:ea typeface="+mn-ea"/>
                <a:cs typeface="+mn-cs"/>
              </a:rPr>
              <a:t> </a:t>
            </a:r>
            <a:r>
              <a:rPr kumimoji="0" lang="nl-NL" sz="2400" b="0" i="0" u="none" strike="noStrike" kern="1200" cap="none" spc="0" normalizeH="0" baseline="0" noProof="0" dirty="0">
                <a:ln>
                  <a:noFill/>
                </a:ln>
                <a:solidFill>
                  <a:prstClr val="black"/>
                </a:solidFill>
                <a:effectLst/>
                <a:uLnTx/>
                <a:uFillTx/>
                <a:latin typeface="Mangal Pro"/>
                <a:ea typeface="+mn-ea"/>
                <a:cs typeface="+mn-cs"/>
              </a:rPr>
              <a:t>dat anderen soms iets anders zien </a:t>
            </a:r>
            <a:r>
              <a:rPr lang="nl-NL" sz="2400" dirty="0">
                <a:solidFill>
                  <a:prstClr val="black"/>
                </a:solidFill>
                <a:latin typeface="Mangal Pro"/>
              </a:rPr>
              <a:t>in situaties dan</a:t>
            </a:r>
            <a:r>
              <a:rPr kumimoji="0" lang="nl-NL" sz="2400" b="0" i="0" u="none" strike="noStrike" kern="1200" cap="none" spc="0" normalizeH="0" baseline="0" noProof="0" dirty="0">
                <a:ln>
                  <a:noFill/>
                </a:ln>
                <a:solidFill>
                  <a:prstClr val="black"/>
                </a:solidFill>
                <a:effectLst/>
                <a:uLnTx/>
                <a:uFillTx/>
                <a:latin typeface="Mangal Pro"/>
                <a:ea typeface="+mn-ea"/>
                <a:cs typeface="+mn-cs"/>
              </a:rPr>
              <a:t> ik.</a:t>
            </a:r>
          </a:p>
          <a:p>
            <a:pPr marL="342900" indent="-342900">
              <a:buFont typeface="Wingdings" panose="05000000000000000000" pitchFamily="2" charset="2"/>
              <a:buChar char="ü"/>
              <a:defRPr/>
            </a:pPr>
            <a:endParaRPr kumimoji="0" lang="nl-NL" sz="2400" b="0" i="0" u="none" strike="noStrike" kern="1200" cap="none" spc="0" normalizeH="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Ik weet waarom</a:t>
            </a:r>
            <a:r>
              <a:rPr kumimoji="0" lang="nl-NL" sz="2400" b="0" i="0" u="none" strike="noStrike" kern="1200" cap="none" spc="0" normalizeH="0" noProof="0" dirty="0">
                <a:ln>
                  <a:noFill/>
                </a:ln>
                <a:solidFill>
                  <a:prstClr val="black"/>
                </a:solidFill>
                <a:effectLst/>
                <a:uLnTx/>
                <a:uFillTx/>
                <a:latin typeface="Mangal Pro"/>
                <a:ea typeface="+mn-ea"/>
                <a:cs typeface="+mn-cs"/>
              </a:rPr>
              <a:t> ik altijd even moet checken of ik de gedachten en emoties van een ander goed begrijp.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11729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A62A12-77AF-4F56-B2D7-3EDFD0B67C3C}">
  <ds:schemaRefs>
    <ds:schemaRef ds:uri="http://schemas.microsoft.com/office/2006/documentManagement/types"/>
    <ds:schemaRef ds:uri="http://purl.org/dc/terms/"/>
    <ds:schemaRef ds:uri="fcc10157-42f8-46e8-83f5-1d9ac4b0055d"/>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infopath/2007/PartnerControls"/>
    <ds:schemaRef ds:uri="698eef58-bb61-42e2-b548-e1d1f250d219"/>
    <ds:schemaRef ds:uri="http://purl.org/dc/elements/1.1/"/>
  </ds:schemaRefs>
</ds:datastoreItem>
</file>

<file path=customXml/itemProps2.xml><?xml version="1.0" encoding="utf-8"?>
<ds:datastoreItem xmlns:ds="http://schemas.openxmlformats.org/officeDocument/2006/customXml" ds:itemID="{3077BDC3-49CF-47E5-9B2E-30D7CE6F8A91}">
  <ds:schemaRefs>
    <ds:schemaRef ds:uri="http://schemas.microsoft.com/sharepoint/v3/contenttype/forms"/>
  </ds:schemaRefs>
</ds:datastoreItem>
</file>

<file path=customXml/itemProps3.xml><?xml version="1.0" encoding="utf-8"?>
<ds:datastoreItem xmlns:ds="http://schemas.openxmlformats.org/officeDocument/2006/customXml" ds:itemID="{5E5C94BF-5C11-4863-94CA-37259286E3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3614</TotalTime>
  <Words>1773</Words>
  <Application>Microsoft Office PowerPoint</Application>
  <PresentationFormat>Breedbeeld</PresentationFormat>
  <Paragraphs>167</Paragraphs>
  <Slides>9</Slides>
  <Notes>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9</vt:i4>
      </vt:variant>
    </vt:vector>
  </HeadingPairs>
  <TitlesOfParts>
    <vt:vector size="17" baseType="lpstr">
      <vt:lpstr>Aptos</vt:lpstr>
      <vt:lpstr>Aptos Display</vt:lpstr>
      <vt:lpstr>Arial</vt:lpstr>
      <vt:lpstr>BaseNine</vt:lpstr>
      <vt:lpstr>Calibri</vt:lpstr>
      <vt:lpstr>Mangal Pro</vt:lpstr>
      <vt:lpstr>Wingdings</vt:lpstr>
      <vt:lpstr>1_Thema PE TOS VSO</vt:lpstr>
      <vt:lpstr>Psycho-educatie</vt:lpstr>
      <vt:lpstr>Vorige les</vt:lpstr>
      <vt:lpstr>Lesdoelen</vt:lpstr>
      <vt:lpstr>Jezelf verplaatsen</vt:lpstr>
      <vt:lpstr>Opdracht: jezelf verplaatsen</vt:lpstr>
      <vt:lpstr>Opdracht: jezelf verplaatsen</vt:lpstr>
      <vt:lpstr>Opdracht: jezelf verplaatsen</vt:lpstr>
      <vt:lpstr>Opdracht: bespreken</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Wagenaar, Iris</dc:creator>
  <cp:lastModifiedBy>Tineke Post- Ilbrink</cp:lastModifiedBy>
  <cp:revision>16</cp:revision>
  <dcterms:created xsi:type="dcterms:W3CDTF">2025-01-27T13:46:57Z</dcterms:created>
  <dcterms:modified xsi:type="dcterms:W3CDTF">2025-03-09T20:33:16Z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