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33" r:id="rId5"/>
    <p:sldId id="334" r:id="rId6"/>
    <p:sldId id="342" r:id="rId7"/>
    <p:sldId id="337" r:id="rId8"/>
    <p:sldId id="335" r:id="rId9"/>
    <p:sldId id="343" r:id="rId10"/>
    <p:sldId id="348" r:id="rId11"/>
    <p:sldId id="344" r:id="rId12"/>
    <p:sldId id="349" r:id="rId13"/>
    <p:sldId id="345" r:id="rId14"/>
    <p:sldId id="346" r:id="rId15"/>
    <p:sldId id="350" r:id="rId16"/>
    <p:sldId id="347"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fgYlO+ROHRcpweR99NONQ==" hashData="ual84btyzOlX7Tw5TeyQ4sQqqSbGhTcvRqqgc6N/nGpv/jgbgRWSRRHqBM4ohrDLtiqngDDyp3xn0bwPQ3HMb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45EAD-3713-4853-BF37-9BC18212F5E7}" v="86" dt="2025-03-09T20:00:29.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5104" autoAdjust="0"/>
  </p:normalViewPr>
  <p:slideViewPr>
    <p:cSldViewPr snapToGrid="0">
      <p:cViewPr varScale="1">
        <p:scale>
          <a:sx n="31" d="100"/>
          <a:sy n="31" d="100"/>
        </p:scale>
        <p:origin x="13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7376D-B026-490E-A774-AC0F2E56134F}" type="datetimeFigureOut">
              <a:rPr lang="nl-NL" smtClean="0"/>
              <a:t>9-3-2025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97308-2162-4228-BB34-27EAB5BCA491}" type="slidenum">
              <a:rPr lang="nl-NL" smtClean="0"/>
              <a:t>‹nr.›</a:t>
            </a:fld>
            <a:endParaRPr lang="nl-NL"/>
          </a:p>
        </p:txBody>
      </p:sp>
    </p:spTree>
    <p:extLst>
      <p:ext uri="{BB962C8B-B14F-4D97-AF65-F5344CB8AC3E}">
        <p14:creationId xmlns:p14="http://schemas.microsoft.com/office/powerpoint/2010/main" val="261105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BELANGRIJKE INFORMATIE VOORAF! </a:t>
            </a:r>
          </a:p>
          <a:p>
            <a:r>
              <a:rPr lang="nl-NL" sz="1000" b="0" i="1" dirty="0">
                <a:latin typeface="Aptos Display" panose="020B0004020202020204" pitchFamily="34" charset="0"/>
              </a:rPr>
              <a:t>Dit thema vraagt metacognitie. De leerlingen moeten kunnen nadenken over hun eigen gedachten en emoties/gevoelens. Dit vraagt abstract denkvermogen. Voor sommige leerlingen en klassen is dit een vaardigheid die ze nog niet sterk genoeg hebben ontwikkeld. Bekijk de lessen dus goed voordat je deze aanbiedt en schat in of jouw klas dit thema (deze lessen) aankan of niet. We adviseren dat de docent en logopedist deze keuze samen maken.</a:t>
            </a:r>
          </a:p>
          <a:p>
            <a:endParaRPr lang="nl-NL" sz="1000" b="1" dirty="0">
              <a:latin typeface="Aptos Display" panose="020B0004020202020204" pitchFamily="34" charset="0"/>
            </a:endParaRPr>
          </a:p>
          <a:p>
            <a:r>
              <a:rPr lang="nl-NL" sz="1000" b="1" dirty="0">
                <a:latin typeface="Aptos Display" panose="020B0004020202020204" pitchFamily="34" charset="0"/>
              </a:rPr>
              <a:t>Benodigde materialen bij les 2:</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Spiegeltjes (voor elke leerling 1) of telefoons met front-camera’s (bedoeld voor de leerlingen om de eigen gezichtsuitdrukking te kunnen zien).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Kaartjes </a:t>
            </a:r>
            <a:r>
              <a:rPr lang="nl-NL" sz="1000" kern="100" dirty="0" err="1">
                <a:effectLst/>
                <a:latin typeface="Aptos Display" panose="020B0004020202020204" pitchFamily="34" charset="0"/>
                <a:ea typeface="Calibri"/>
                <a:cs typeface="Times New Roman" panose="02020603050405020304" pitchFamily="18" charset="0"/>
              </a:rPr>
              <a:t>ToM</a:t>
            </a:r>
            <a:r>
              <a:rPr lang="nl-NL" sz="1000" kern="100" dirty="0">
                <a:effectLst/>
                <a:latin typeface="Aptos Display" panose="020B0004020202020204" pitchFamily="34" charset="0"/>
                <a:ea typeface="Calibri"/>
                <a:cs typeface="Times New Roman" panose="02020603050405020304" pitchFamily="18" charset="0"/>
              </a:rPr>
              <a:t> lichaamstaal in situaties (meerdere sets printen en uitknippen; 1 setje per tweetal).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De kaartjes </a:t>
            </a:r>
            <a:r>
              <a:rPr lang="nl-NL" sz="1000" kern="100" dirty="0" err="1">
                <a:effectLst/>
                <a:latin typeface="Aptos Display" panose="020B0004020202020204" pitchFamily="34" charset="0"/>
                <a:ea typeface="Calibri"/>
                <a:cs typeface="Times New Roman" panose="02020603050405020304" pitchFamily="18" charset="0"/>
              </a:rPr>
              <a:t>ToM</a:t>
            </a:r>
            <a:r>
              <a:rPr lang="nl-NL" sz="1000" kern="100" dirty="0">
                <a:effectLst/>
                <a:latin typeface="Aptos Display" panose="020B0004020202020204" pitchFamily="34" charset="0"/>
                <a:ea typeface="Calibri"/>
                <a:cs typeface="Times New Roman" panose="02020603050405020304" pitchFamily="18" charset="0"/>
              </a:rPr>
              <a:t> emoties en gevoelens van les 1 (optioneel). Bij les 1 heb je alleen de emotiekaartjes gebruikt (groene achtergrond) je kunt nu ook de kaartjes met gevoelens gebruiken (blauwe achtergrond).</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b="0" i="0" dirty="0">
                <a:solidFill>
                  <a:srgbClr val="000000"/>
                </a:solidFill>
                <a:effectLst/>
                <a:latin typeface="Times New Roman" panose="02020603050405020304" pitchFamily="18" charset="0"/>
              </a:rPr>
              <a:t>Print een setje met kaartjes met verschillende situaties en knip ze uit. </a:t>
            </a:r>
            <a:endParaRPr lang="nl-NL" sz="1000" dirty="0">
              <a:latin typeface="Aptos Display" panose="020B0004020202020204" pitchFamily="34" charset="0"/>
            </a:endParaRP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endParaRPr lang="nl-NL" sz="1000" dirty="0">
              <a:latin typeface="Aptos Display" panose="020B0004020202020204" pitchFamily="34" charset="0"/>
            </a:endParaRPr>
          </a:p>
          <a:p>
            <a:r>
              <a:rPr lang="nl-NL" sz="1000" dirty="0">
                <a:latin typeface="Aptos Display" panose="020B0004020202020204" pitchFamily="34" charset="0"/>
              </a:rPr>
              <a:t>In dit thema behandelen we Theory of Mind (</a:t>
            </a:r>
            <a:r>
              <a:rPr lang="nl-NL" sz="1000" dirty="0" err="1">
                <a:latin typeface="Aptos Display" panose="020B0004020202020204" pitchFamily="34" charset="0"/>
              </a:rPr>
              <a:t>ToM</a:t>
            </a:r>
            <a:r>
              <a:rPr lang="nl-NL" sz="1000" dirty="0">
                <a:latin typeface="Aptos Display" panose="020B0004020202020204" pitchFamily="34" charset="0"/>
              </a:rPr>
              <a:t>). Uit onderzoek (en uit de praktijk) weten we dat leerlingen met TOS vaak een zwakkere </a:t>
            </a:r>
            <a:r>
              <a:rPr lang="nl-NL" sz="1000" dirty="0" err="1">
                <a:latin typeface="Aptos Display" panose="020B0004020202020204" pitchFamily="34" charset="0"/>
              </a:rPr>
              <a:t>ToM</a:t>
            </a:r>
            <a:r>
              <a:rPr lang="nl-NL" sz="1000" dirty="0">
                <a:latin typeface="Aptos Display" panose="020B0004020202020204" pitchFamily="34" charset="0"/>
              </a:rPr>
              <a:t> hebben. </a:t>
            </a:r>
            <a:r>
              <a:rPr lang="nl-NL" sz="1000" dirty="0" err="1">
                <a:latin typeface="Aptos Display" panose="020B0004020202020204" pitchFamily="34" charset="0"/>
              </a:rPr>
              <a:t>ToM</a:t>
            </a:r>
            <a:r>
              <a:rPr lang="nl-NL" sz="1000" dirty="0">
                <a:latin typeface="Aptos Display" panose="020B0004020202020204" pitchFamily="34" charset="0"/>
              </a:rPr>
              <a:t> houdt in het kunnen herkennen en begrijpen van je eigen gedachten en emoties/gevoelens en die van anderen. Hier hoort ook bij dat je gedrag kan aanpassen door rekening te houden met je eigen gedachten, emoties en gevoelens en met die van de ander. </a:t>
            </a:r>
          </a:p>
          <a:p>
            <a:r>
              <a:rPr lang="nl-NL" sz="1000" dirty="0">
                <a:latin typeface="Aptos Display" panose="020B0004020202020204" pitchFamily="34" charset="0"/>
              </a:rPr>
              <a:t>Het herkennen en begrijpen van wat er in jezelf omgaat noemen we </a:t>
            </a:r>
            <a:r>
              <a:rPr lang="nl-NL" sz="1000" b="1" dirty="0" err="1">
                <a:latin typeface="Aptos Display" panose="020B0004020202020204" pitchFamily="34" charset="0"/>
              </a:rPr>
              <a:t>intrapersoonlijke</a:t>
            </a:r>
            <a:r>
              <a:rPr lang="nl-NL" sz="1000" b="1" dirty="0">
                <a:latin typeface="Aptos Display" panose="020B0004020202020204" pitchFamily="34" charset="0"/>
              </a:rPr>
              <a:t> </a:t>
            </a:r>
            <a:r>
              <a:rPr lang="nl-NL" sz="1000" b="1" dirty="0" err="1">
                <a:latin typeface="Aptos Display" panose="020B0004020202020204" pitchFamily="34" charset="0"/>
              </a:rPr>
              <a:t>ToM</a:t>
            </a:r>
            <a:endParaRPr lang="nl-NL" sz="1000" b="0" dirty="0">
              <a:latin typeface="Aptos Display" panose="020B0004020202020204" pitchFamily="34" charset="0"/>
            </a:endParaRPr>
          </a:p>
          <a:p>
            <a:r>
              <a:rPr lang="nl-NL" sz="1000" b="0" dirty="0">
                <a:latin typeface="Aptos Display" panose="020B0004020202020204" pitchFamily="34" charset="0"/>
              </a:rPr>
              <a:t>Het herkennen en begrijpen van wat er in anderen omgaat noemen we </a:t>
            </a:r>
            <a:r>
              <a:rPr lang="nl-NL" sz="1000" b="1" dirty="0">
                <a:latin typeface="Aptos Display" panose="020B0004020202020204" pitchFamily="34" charset="0"/>
              </a:rPr>
              <a:t>interpersoonlijke </a:t>
            </a:r>
            <a:r>
              <a:rPr lang="nl-NL" sz="1000" b="1" dirty="0" err="1">
                <a:latin typeface="Aptos Display" panose="020B0004020202020204" pitchFamily="34" charset="0"/>
              </a:rPr>
              <a:t>ToM</a:t>
            </a:r>
            <a:endParaRPr lang="nl-NL" sz="1000" b="1" dirty="0">
              <a:latin typeface="Aptos Display" panose="020B0004020202020204" pitchFamily="34" charset="0"/>
            </a:endParaRPr>
          </a:p>
          <a:p>
            <a:endParaRPr lang="nl-NL" sz="1000" b="0" dirty="0">
              <a:latin typeface="Aptos Display" panose="020B0004020202020204" pitchFamily="34" charset="0"/>
            </a:endParaRPr>
          </a:p>
          <a:p>
            <a:r>
              <a:rPr lang="nl-NL" sz="1000" b="0" dirty="0">
                <a:latin typeface="Aptos Display" panose="020B0004020202020204" pitchFamily="34" charset="0"/>
              </a:rPr>
              <a:t>Om de inhoud van de lessen herkenbaar te houden voor onze leerlingen, gebruiken we de term Theory of Mind (</a:t>
            </a:r>
            <a:r>
              <a:rPr lang="nl-NL" sz="1000" b="0" dirty="0" err="1">
                <a:latin typeface="Aptos Display" panose="020B0004020202020204" pitchFamily="34" charset="0"/>
              </a:rPr>
              <a:t>ToM</a:t>
            </a:r>
            <a:r>
              <a:rPr lang="nl-NL" sz="1000" b="0" dirty="0">
                <a:latin typeface="Aptos Display" panose="020B0004020202020204" pitchFamily="34" charset="0"/>
              </a:rPr>
              <a:t>) niet. We hebben gekozen voor </a:t>
            </a:r>
            <a:r>
              <a:rPr lang="nl-NL" sz="1000" b="1" dirty="0">
                <a:latin typeface="Aptos Display" panose="020B0004020202020204" pitchFamily="34" charset="0"/>
              </a:rPr>
              <a:t>“Ik en de ander” </a:t>
            </a:r>
            <a:r>
              <a:rPr lang="nl-NL" sz="1000" b="0" dirty="0">
                <a:latin typeface="Aptos Display" panose="020B0004020202020204" pitchFamily="34" charset="0"/>
              </a:rPr>
              <a:t>als naam voor dit thema. </a:t>
            </a:r>
          </a:p>
          <a:p>
            <a:r>
              <a:rPr lang="nl-NL" sz="1000" b="0" dirty="0">
                <a:latin typeface="Aptos Display" panose="020B0004020202020204" pitchFamily="34" charset="0"/>
              </a:rPr>
              <a:t>Het is helpend als je voorafgaand aan deze lessen over </a:t>
            </a:r>
            <a:r>
              <a:rPr lang="nl-NL" sz="1000" b="0" dirty="0" err="1">
                <a:latin typeface="Aptos Display" panose="020B0004020202020204" pitchFamily="34" charset="0"/>
              </a:rPr>
              <a:t>ToM</a:t>
            </a:r>
            <a:r>
              <a:rPr lang="nl-NL" sz="1000" b="0" dirty="0">
                <a:latin typeface="Aptos Display" panose="020B0004020202020204" pitchFamily="34" charset="0"/>
              </a:rPr>
              <a:t> het thema Emoties (leerjaar 1) en de lessen Omgaan met je emoties uit het Thema Executieve Functies (leerjaar 2) hebt aangeboden. </a:t>
            </a:r>
            <a:endParaRPr lang="nl-NL" sz="1000" dirty="0">
              <a:latin typeface="Aptos Display" panose="020B0004020202020204" pitchFamily="34" charset="0"/>
            </a:endParaRPr>
          </a:p>
          <a:p>
            <a:endParaRPr lang="nl-NL" sz="1000" b="1" dirty="0">
              <a:latin typeface="Aptos Display" panose="020B0004020202020204" pitchFamily="34" charset="0"/>
            </a:endParaRPr>
          </a:p>
          <a:p>
            <a:r>
              <a:rPr lang="nl-NL" sz="1000" b="1" dirty="0">
                <a:latin typeface="Aptos Display" panose="020B0004020202020204" pitchFamily="34" charset="0"/>
              </a:rPr>
              <a:t>De verschillende aspecten van </a:t>
            </a:r>
            <a:r>
              <a:rPr lang="nl-NL" sz="1000" b="1" dirty="0" err="1">
                <a:latin typeface="Aptos Display" panose="020B0004020202020204" pitchFamily="34" charset="0"/>
              </a:rPr>
              <a:t>ToM</a:t>
            </a:r>
            <a:r>
              <a:rPr lang="nl-NL" sz="1000" b="1" dirty="0">
                <a:latin typeface="Aptos Display" panose="020B0004020202020204" pitchFamily="34" charset="0"/>
              </a:rPr>
              <a:t> die in deze lessen aan bod komen zijn:</a:t>
            </a:r>
          </a:p>
          <a:p>
            <a:pPr marL="171450" indent="-171450">
              <a:buFontTx/>
              <a:buChar char="-"/>
            </a:pPr>
            <a:r>
              <a:rPr lang="nl-NL" sz="1000" dirty="0">
                <a:latin typeface="Aptos Display" panose="020B0004020202020204" pitchFamily="34" charset="0"/>
              </a:rPr>
              <a:t>Je eigen emoties kunnen herkennen en begrijpen (</a:t>
            </a:r>
            <a:r>
              <a:rPr lang="nl-NL" sz="1000" dirty="0" err="1">
                <a:latin typeface="Aptos Display" panose="020B0004020202020204" pitchFamily="34" charset="0"/>
              </a:rPr>
              <a:t>intrapersoonlijke</a:t>
            </a:r>
            <a:r>
              <a:rPr lang="nl-NL" sz="1000" dirty="0">
                <a:latin typeface="Aptos Display" panose="020B0004020202020204" pitchFamily="34" charset="0"/>
              </a:rPr>
              <a:t>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Beseffen dat een ander andere emoties/gevoelens en gedachten kan hebben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Handige keuzes kunnen maken die passen bij jouw emoties en die van een ander (</a:t>
            </a:r>
            <a:r>
              <a:rPr lang="nl-NL" sz="1000" dirty="0" err="1">
                <a:latin typeface="Aptos Display" panose="020B0004020202020204" pitchFamily="34" charset="0"/>
              </a:rPr>
              <a:t>inta</a:t>
            </a:r>
            <a:r>
              <a:rPr lang="nl-NL" sz="1000" dirty="0">
                <a:latin typeface="Aptos Display" panose="020B0004020202020204" pitchFamily="34" charset="0"/>
              </a:rPr>
              <a:t>- 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endParaRPr lang="nl-NL" sz="1000" dirty="0">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Les 2: Het begrijpen van anderen – Hoe werkt sociale interactie?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Mensen ervaren en uiten emoties op verschillende manieren. Wat iemand denkt of voelt, is niet altijd direct zichtbaar of hetzelfde als wat een ander denkt of voelt. Door hier bewust mee om te gaan, leren jongeren beter communiceren en rekening houden met anderen in gesprekken en activiteiten.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00000"/>
                </a:solidFill>
                <a:effectLst/>
                <a:latin typeface="Aptos Display" panose="020B0004020202020204" pitchFamily="34" charset="0"/>
              </a:rPr>
              <a:t>Het doel bij deze les is dat de jongeren leren hoe ze kunnen ontdekken wat anderen denken, voelen en communiceren en hoe zij hiermee om kunnen 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00000"/>
                </a:solidFill>
                <a:effectLst/>
                <a:latin typeface="Aptos Display" panose="020B0004020202020204" pitchFamily="34" charset="0"/>
              </a:rPr>
              <a:t>Jongeren leren hoe ze kunnen ontdekken wat iemand anders voelt of denkt door te letten op lichaamstaal, gezichtsuitdrukkingen en stemgebruik/intonatie.</a:t>
            </a:r>
          </a:p>
          <a:p>
            <a:r>
              <a:rPr lang="nl-NL" sz="1000" dirty="0">
                <a:latin typeface="Aptos Display" panose="020B0004020202020204" pitchFamily="34" charset="0"/>
              </a:rPr>
              <a:t>Dit is een belangrijke stap in de ontwikkeling van zelfbewustzijn, omdat het hen helpt om niet alleen stil te staan bij hun eigen emoties, maar ook bij die van anderen.</a:t>
            </a:r>
          </a:p>
          <a:p>
            <a:endParaRPr lang="nl-NL" sz="1000" b="1" dirty="0">
              <a:latin typeface="Aptos Display" panose="020B0004020202020204" pitchFamily="34" charset="0"/>
            </a:endParaRPr>
          </a:p>
          <a:p>
            <a:r>
              <a:rPr lang="nl-NL" sz="1000" b="1" dirty="0">
                <a:latin typeface="Aptos Display" panose="020B0004020202020204" pitchFamily="34" charset="0"/>
              </a:rPr>
              <a:t>Belangrijke aspecten van deze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dirty="0">
                <a:solidFill>
                  <a:srgbClr val="000000"/>
                </a:solidFill>
                <a:effectLst/>
                <a:latin typeface="Aptos Display" panose="020B0004020202020204" pitchFamily="34" charset="0"/>
              </a:rPr>
              <a:t>- Het begrijpen van anderen:</a:t>
            </a:r>
            <a:r>
              <a:rPr lang="nl-NL" sz="1000" b="0" i="0" dirty="0">
                <a:solidFill>
                  <a:srgbClr val="000000"/>
                </a:solidFill>
                <a:effectLst/>
                <a:latin typeface="Aptos Display" panose="020B0004020202020204" pitchFamily="34" charset="0"/>
              </a:rPr>
              <a:t> Gevoelens en gedachten van een ander begrijpen</a:t>
            </a:r>
          </a:p>
          <a:p>
            <a:pPr algn="l"/>
            <a:r>
              <a:rPr lang="nl-NL" sz="1000" b="1" i="0" dirty="0">
                <a:solidFill>
                  <a:srgbClr val="000000"/>
                </a:solidFill>
                <a:effectLst/>
                <a:latin typeface="Aptos Display" panose="020B0004020202020204" pitchFamily="34" charset="0"/>
              </a:rPr>
              <a:t>- Mentale voorstellingen:</a:t>
            </a:r>
            <a:r>
              <a:rPr lang="nl-NL" sz="1000" b="0" i="0" dirty="0">
                <a:solidFill>
                  <a:srgbClr val="000000"/>
                </a:solidFill>
                <a:effectLst/>
                <a:latin typeface="Aptos Display" panose="020B0004020202020204" pitchFamily="34" charset="0"/>
              </a:rPr>
              <a:t> Wat jij denkt of voelt, is niet altijd wat een ander denkt of voelt. Hoe kun je ontdekken hoe de ander anders zich voelt?</a:t>
            </a:r>
          </a:p>
          <a:p>
            <a:pPr marL="0" indent="0" algn="l">
              <a:buFontTx/>
              <a:buNone/>
            </a:pPr>
            <a:r>
              <a:rPr lang="nl-NL" sz="1000" b="1" i="0" dirty="0">
                <a:solidFill>
                  <a:srgbClr val="000000"/>
                </a:solidFill>
                <a:effectLst/>
                <a:latin typeface="Aptos Display" panose="020B0004020202020204" pitchFamily="34" charset="0"/>
              </a:rPr>
              <a:t>- Ruimte en tijd in relatie tot anderen:</a:t>
            </a:r>
            <a:r>
              <a:rPr lang="nl-NL" sz="1000" b="0" i="0" dirty="0">
                <a:solidFill>
                  <a:srgbClr val="000000"/>
                </a:solidFill>
                <a:effectLst/>
                <a:latin typeface="Aptos Display" panose="020B0004020202020204" pitchFamily="34" charset="0"/>
              </a:rPr>
              <a:t> Hoe houd je rekening met iemand anders in een gesprek of activiteit?</a:t>
            </a:r>
          </a:p>
          <a:p>
            <a:pPr marL="0" indent="0" algn="l">
              <a:buFontTx/>
              <a:buNone/>
            </a:pPr>
            <a:endParaRPr lang="nl-NL" sz="1000" b="0" i="0" dirty="0">
              <a:solidFill>
                <a:srgbClr val="000000"/>
              </a:solidFill>
              <a:effectLst/>
              <a:latin typeface="Aptos Display" panose="020B0004020202020204" pitchFamily="34" charset="0"/>
            </a:endParaRPr>
          </a:p>
          <a:p>
            <a:pPr marL="0" indent="0">
              <a:buFontTx/>
              <a:buNone/>
            </a:pPr>
            <a:endParaRPr lang="nl-NL" sz="1000" dirty="0">
              <a:latin typeface="Aptos Display" panose="020B0004020202020204" pitchFamily="34" charset="0"/>
            </a:endParaRPr>
          </a:p>
          <a:p>
            <a:r>
              <a:rPr lang="nl-NL" sz="1000" b="1" dirty="0">
                <a:latin typeface="Aptos Display" panose="020B0004020202020204" pitchFamily="34" charset="0"/>
              </a:rPr>
              <a:t>Disclaimer:</a:t>
            </a:r>
          </a:p>
          <a:p>
            <a:r>
              <a:rPr lang="nl-NL" sz="1000" dirty="0">
                <a:latin typeface="Aptos Display" panose="020B0004020202020204" pitchFamily="34" charset="0"/>
              </a:rPr>
              <a:t>In dit programma richten we ons op de </a:t>
            </a:r>
            <a:r>
              <a:rPr lang="nl-NL" sz="1000" dirty="0" err="1">
                <a:latin typeface="Aptos Display" panose="020B0004020202020204" pitchFamily="34" charset="0"/>
              </a:rPr>
              <a:t>ToM</a:t>
            </a:r>
            <a:r>
              <a:rPr lang="nl-NL" sz="1000" dirty="0">
                <a:latin typeface="Aptos Display" panose="020B0004020202020204" pitchFamily="34" charset="0"/>
              </a:rPr>
              <a:t> die gaat over het herkennen en begrijpen van de eigen emoties/gevoelens en de emoties/gevoelens van anderen. De gedachten van jezelf en de ander komen maar kort aan bod. Hoewel er nog meer manieren zijn om naar </a:t>
            </a:r>
            <a:r>
              <a:rPr lang="nl-NL" sz="1000" dirty="0" err="1">
                <a:latin typeface="Aptos Display" panose="020B0004020202020204" pitchFamily="34" charset="0"/>
              </a:rPr>
              <a:t>ToM</a:t>
            </a:r>
            <a:r>
              <a:rPr lang="nl-NL" sz="1000" dirty="0">
                <a:latin typeface="Aptos Display" panose="020B0004020202020204" pitchFamily="34" charset="0"/>
              </a:rPr>
              <a:t> te kijken, beperken we ons in dit thema tot deze twee aspecten. Zo houden we het lesaanbod realistisch voor de leerlingen en de docent en logopedist. Wil je toch nog meer doen met de vaardigheid rondom de gedachten van leerlingen, dan kun je de lessen Helpende gedachten van </a:t>
            </a:r>
            <a:r>
              <a:rPr lang="nl-NL" sz="1000" dirty="0" err="1">
                <a:latin typeface="Aptos Display" panose="020B0004020202020204" pitchFamily="34" charset="0"/>
              </a:rPr>
              <a:t>PeTOS</a:t>
            </a:r>
            <a:r>
              <a:rPr lang="nl-NL" sz="1000" dirty="0">
                <a:latin typeface="Aptos Display" panose="020B0004020202020204" pitchFamily="34" charset="0"/>
              </a:rPr>
              <a:t> vso aanbieden. Ook kun je putten uit het lesaanbod van Spraakwaterval.</a:t>
            </a:r>
          </a:p>
          <a:p>
            <a:pPr>
              <a:lnSpc>
                <a:spcPct val="107000"/>
              </a:lnSpc>
              <a:spcAft>
                <a:spcPts val="800"/>
              </a:spcAft>
            </a:pPr>
            <a:endParaRPr lang="nl-NL" sz="1000" b="1" kern="100" dirty="0">
              <a:effectLst/>
              <a:latin typeface="Aptos Display"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is niet aan te leren middels een lesmethode. Deze lessen zijn daarom vooral bedoeld als bewustwording voor de leerlingen, niet als training. Voor het trainen of behandelen van </a:t>
            </a: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raden we je aan om te verwijzen naar mensen met een therapeutische achtergrond. Denk bijvoorbeeld aan de collega’s van Kentalis Zorg. </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90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0" i="0" dirty="0">
                <a:solidFill>
                  <a:srgbClr val="000000"/>
                </a:solidFill>
                <a:effectLst/>
                <a:latin typeface="Aptos Display" panose="020B0004020202020204" pitchFamily="34" charset="0"/>
              </a:rPr>
              <a:t>Bespreek de dia bij stap 3</a:t>
            </a:r>
          </a:p>
          <a:p>
            <a:pPr algn="l"/>
            <a:endParaRPr lang="nl-NL" sz="1000" b="0" i="0" dirty="0">
              <a:solidFill>
                <a:srgbClr val="000000"/>
              </a:solidFill>
              <a:effectLst/>
              <a:latin typeface="Aptos Display" panose="020B0004020202020204" pitchFamily="34" charset="0"/>
            </a:endParaRPr>
          </a:p>
          <a:p>
            <a:pPr algn="l"/>
            <a:endParaRPr lang="nl-NL" sz="1000" b="0" i="0" dirty="0">
              <a:solidFill>
                <a:srgbClr val="000000"/>
              </a:solidFill>
              <a:effectLst/>
              <a:latin typeface="Aptos Display" panose="020B0004020202020204" pitchFamily="34" charset="0"/>
            </a:endParaRPr>
          </a:p>
          <a:p>
            <a:pPr algn="l"/>
            <a:endParaRPr lang="nl-NL" sz="1000" b="0" i="0" dirty="0">
              <a:solidFill>
                <a:srgbClr val="000000"/>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45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i="0" dirty="0">
                <a:solidFill>
                  <a:srgbClr val="000000"/>
                </a:solidFill>
                <a:effectLst/>
                <a:latin typeface="Aptos Display" panose="020B0004020202020204" pitchFamily="34" charset="0"/>
              </a:rPr>
              <a:t>Stap 3: </a:t>
            </a:r>
          </a:p>
          <a:p>
            <a:pPr algn="l"/>
            <a:r>
              <a:rPr lang="nl-NL" sz="1000" b="0" i="0" dirty="0">
                <a:solidFill>
                  <a:srgbClr val="000000"/>
                </a:solidFill>
                <a:effectLst/>
                <a:latin typeface="Aptos Display" panose="020B0004020202020204" pitchFamily="34" charset="0"/>
              </a:rPr>
              <a:t>Je kunt nooit helemaal zeker weten wat een ander denkt en voelt.</a:t>
            </a:r>
          </a:p>
          <a:p>
            <a:pPr algn="l"/>
            <a:r>
              <a:rPr lang="nl-NL" sz="1000" b="0" i="0" dirty="0">
                <a:solidFill>
                  <a:srgbClr val="000000"/>
                </a:solidFill>
                <a:effectLst/>
                <a:latin typeface="Aptos Display" panose="020B0004020202020204" pitchFamily="34" charset="0"/>
              </a:rPr>
              <a:t>Daarom is het goed dat je het checkt. </a:t>
            </a:r>
          </a:p>
          <a:p>
            <a:pPr algn="l"/>
            <a:r>
              <a:rPr lang="nl-NL" sz="1000" b="0" i="0" dirty="0">
                <a:solidFill>
                  <a:srgbClr val="000000"/>
                </a:solidFill>
                <a:effectLst/>
                <a:latin typeface="Aptos Display" panose="020B0004020202020204" pitchFamily="34" charset="0"/>
              </a:rPr>
              <a:t>Hoe kun je rekening houden met de ander?</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Uitvoering:</a:t>
            </a:r>
          </a:p>
          <a:p>
            <a:pPr algn="l"/>
            <a:r>
              <a:rPr lang="nl-NL" sz="1000" b="0" i="0" dirty="0">
                <a:solidFill>
                  <a:srgbClr val="000000"/>
                </a:solidFill>
                <a:effectLst/>
                <a:latin typeface="Aptos Display" panose="020B0004020202020204" pitchFamily="34" charset="0"/>
              </a:rPr>
              <a:t>- Verdeel de leerlingen in tweetallen of laat hen zelf tweetallen maken. </a:t>
            </a:r>
          </a:p>
          <a:p>
            <a:pPr algn="l"/>
            <a:r>
              <a:rPr lang="nl-NL" sz="1000" b="0" i="0" dirty="0">
                <a:solidFill>
                  <a:srgbClr val="000000"/>
                </a:solidFill>
                <a:effectLst/>
                <a:latin typeface="Aptos Display" panose="020B0004020202020204" pitchFamily="34" charset="0"/>
              </a:rPr>
              <a:t>- De leerlingen gebruiken de situatiekaartjes weer zoals bij stap 1. </a:t>
            </a:r>
          </a:p>
          <a:p>
            <a:pPr algn="l"/>
            <a:r>
              <a:rPr lang="nl-NL" sz="1000" b="0" i="0" dirty="0">
                <a:solidFill>
                  <a:srgbClr val="000000"/>
                </a:solidFill>
                <a:effectLst/>
                <a:latin typeface="Aptos Display" panose="020B0004020202020204" pitchFamily="34" charset="0"/>
              </a:rPr>
              <a:t>- De leerlingen spelen om de beurt een situatie uit. </a:t>
            </a:r>
          </a:p>
          <a:p>
            <a:pPr marL="171450" indent="-171450" algn="l">
              <a:buFontTx/>
              <a:buChar char="-"/>
            </a:pPr>
            <a:r>
              <a:rPr lang="nl-NL" sz="1000" b="0" i="0" dirty="0">
                <a:solidFill>
                  <a:srgbClr val="000000"/>
                </a:solidFill>
                <a:effectLst/>
                <a:latin typeface="Aptos Display" panose="020B0004020202020204" pitchFamily="34" charset="0"/>
              </a:rPr>
              <a:t>De leerling die toekijkt, stelt vragen om erachter te komen hoe de ander zich voelt. En hoe hij of zij rekening kan houden met de ander. </a:t>
            </a:r>
          </a:p>
          <a:p>
            <a:pPr marL="171450" indent="-171450" algn="l">
              <a:buFontTx/>
              <a:buChar char="-"/>
            </a:pPr>
            <a:endParaRPr lang="nl-NL" sz="1000" b="0" i="0" dirty="0">
              <a:solidFill>
                <a:srgbClr val="000000"/>
              </a:solidFill>
              <a:effectLst/>
              <a:latin typeface="Aptos Display" panose="020B0004020202020204" pitchFamily="34" charset="0"/>
            </a:endParaRPr>
          </a:p>
          <a:p>
            <a:pPr marL="171450" indent="-171450" algn="l">
              <a:buFontTx/>
              <a:buChar char="-"/>
            </a:pPr>
            <a:r>
              <a:rPr lang="nl-NL" sz="1000" b="0" i="0" dirty="0">
                <a:solidFill>
                  <a:srgbClr val="000000"/>
                </a:solidFill>
                <a:effectLst/>
                <a:latin typeface="Aptos Display" panose="020B0004020202020204" pitchFamily="34" charset="0"/>
              </a:rPr>
              <a:t>Bespreek de vragen van de volgende dia</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917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FD41B-2977-D26C-587F-AB0FA85462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469B7D-BB64-EFF0-3AAA-173A4DE97E1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B32A2B-3399-30FE-61A5-8731FEDF4F89}"/>
              </a:ext>
            </a:extLst>
          </p:cNvPr>
          <p:cNvSpPr>
            <a:spLocks noGrp="1"/>
          </p:cNvSpPr>
          <p:nvPr>
            <p:ph type="body" idx="1"/>
          </p:nvPr>
        </p:nvSpPr>
        <p:spPr/>
        <p:txBody>
          <a:bodyPr/>
          <a:lstStyle/>
          <a:p>
            <a:pPr marL="171450" indent="-171450" algn="l">
              <a:buFontTx/>
              <a:buChar char="-"/>
            </a:pPr>
            <a:r>
              <a:rPr lang="nl-NL" sz="1000" b="0" i="0" dirty="0">
                <a:solidFill>
                  <a:srgbClr val="000000"/>
                </a:solidFill>
                <a:effectLst/>
                <a:latin typeface="Aptos Display" panose="020B0004020202020204" pitchFamily="34" charset="0"/>
              </a:rPr>
              <a:t>Bespreek de vragen, vul </a:t>
            </a:r>
            <a:r>
              <a:rPr lang="nl-NL" sz="1000" b="0" i="0" dirty="0" err="1">
                <a:solidFill>
                  <a:srgbClr val="000000"/>
                </a:solidFill>
                <a:effectLst/>
                <a:latin typeface="Aptos Display" panose="020B0004020202020204" pitchFamily="34" charset="0"/>
              </a:rPr>
              <a:t>evt</a:t>
            </a:r>
            <a:r>
              <a:rPr lang="nl-NL" sz="1000" b="0" i="0" dirty="0">
                <a:solidFill>
                  <a:srgbClr val="000000"/>
                </a:solidFill>
                <a:effectLst/>
                <a:latin typeface="Aptos Display" panose="020B0004020202020204" pitchFamily="34" charset="0"/>
              </a:rPr>
              <a:t> aan wanneer de leerlingen nog andere ideeën hebben.</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&gt; Zijn er ook momenten dat vragen stellen niet lukt? En zijn er ook momenten dat vragen stellen niet handig is?</a:t>
            </a:r>
          </a:p>
          <a:p>
            <a:pPr algn="l"/>
            <a:r>
              <a:rPr lang="nl-NL" sz="1000" b="0" i="1" dirty="0">
                <a:solidFill>
                  <a:srgbClr val="000000"/>
                </a:solidFill>
                <a:effectLst/>
                <a:latin typeface="Aptos Display" panose="020B0004020202020204" pitchFamily="34" charset="0"/>
              </a:rPr>
              <a:t>Ja. Die momenten zijn er ook. </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Als de ander een heel heftige emotie heeft, dan kan de ander meestal geen vraag beantwoorden. </a:t>
            </a:r>
            <a:br>
              <a:rPr lang="nl-NL" sz="1000" b="0" i="0" dirty="0">
                <a:solidFill>
                  <a:srgbClr val="000000"/>
                </a:solidFill>
                <a:effectLst/>
                <a:latin typeface="Aptos Display" panose="020B0004020202020204" pitchFamily="34" charset="0"/>
              </a:rPr>
            </a:br>
            <a:r>
              <a:rPr lang="nl-NL" sz="1000" b="0" i="1" dirty="0">
                <a:solidFill>
                  <a:srgbClr val="000000"/>
                </a:solidFill>
                <a:effectLst/>
                <a:latin typeface="Aptos Display" panose="020B0004020202020204" pitchFamily="34" charset="0"/>
              </a:rPr>
              <a:t>Was jij wel eens heel boos of heel verdrietig? </a:t>
            </a:r>
          </a:p>
          <a:p>
            <a:pPr algn="l"/>
            <a:r>
              <a:rPr lang="nl-NL" sz="1000" b="0" i="1" dirty="0">
                <a:solidFill>
                  <a:srgbClr val="000000"/>
                </a:solidFill>
                <a:effectLst/>
                <a:latin typeface="Aptos Display" panose="020B0004020202020204" pitchFamily="34" charset="0"/>
              </a:rPr>
              <a:t>Kon jij toen vragen beantwoorden?</a:t>
            </a:r>
          </a:p>
          <a:p>
            <a:pPr algn="l"/>
            <a:r>
              <a:rPr lang="nl-NL" sz="1000" b="0" i="1" dirty="0">
                <a:solidFill>
                  <a:srgbClr val="000000"/>
                </a:solidFill>
                <a:effectLst/>
                <a:latin typeface="Aptos Display" panose="020B0004020202020204" pitchFamily="34" charset="0"/>
              </a:rPr>
              <a:t>Kon jij rustig nadenken op dat moment?</a:t>
            </a:r>
          </a:p>
          <a:p>
            <a:pPr algn="l"/>
            <a:r>
              <a:rPr lang="nl-NL" sz="1000" b="0" i="1" dirty="0">
                <a:solidFill>
                  <a:srgbClr val="000000"/>
                </a:solidFill>
                <a:effectLst/>
                <a:latin typeface="Aptos Display" panose="020B0004020202020204" pitchFamily="34" charset="0"/>
              </a:rPr>
              <a:t>Wat had je toen nodig?</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Er zijn ook mensen die het niet fijn vinden om het over emoties te hebben als het druk is.</a:t>
            </a:r>
          </a:p>
          <a:p>
            <a:pPr algn="l"/>
            <a:r>
              <a:rPr lang="nl-NL" sz="1000" b="0" i="0" dirty="0">
                <a:solidFill>
                  <a:srgbClr val="000000"/>
                </a:solidFill>
                <a:effectLst/>
                <a:latin typeface="Aptos Display" panose="020B0004020202020204" pitchFamily="34" charset="0"/>
              </a:rPr>
              <a:t>Of als er veel mensen in de buurt zijn. </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En als jij iemand niet goed kent, dan kan het ook lastig zijn om met die persoon te praten over emoties en gevoelens.</a:t>
            </a:r>
          </a:p>
          <a:p>
            <a:pPr algn="l"/>
            <a:endParaRPr lang="nl-NL" sz="1000" b="0" i="0" dirty="0">
              <a:solidFill>
                <a:srgbClr val="000000"/>
              </a:solidFill>
              <a:effectLst/>
              <a:latin typeface="Aptos Display" panose="020B0004020202020204" pitchFamily="34" charset="0"/>
            </a:endParaRPr>
          </a:p>
          <a:p>
            <a:pPr algn="l"/>
            <a:endParaRPr lang="nl-NL" sz="1000" b="0" i="0" dirty="0">
              <a:solidFill>
                <a:srgbClr val="000000"/>
              </a:solidFill>
              <a:effectLst/>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252FD2B5-1DE9-C5F2-07AB-CB04A8D3E8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8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0" i="0" dirty="0">
                <a:solidFill>
                  <a:srgbClr val="000000"/>
                </a:solidFill>
                <a:effectLst/>
                <a:latin typeface="Aptos Display" panose="020B0004020202020204" pitchFamily="34" charset="0"/>
              </a:rPr>
              <a:t>Bespreek de les na.</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10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even terug op de vorige les. </a:t>
            </a:r>
          </a:p>
          <a:p>
            <a:r>
              <a:rPr lang="nl-NL" sz="1000" dirty="0">
                <a:latin typeface="Aptos Display" panose="020B0004020202020204" pitchFamily="34" charset="0"/>
              </a:rPr>
              <a:t>Wat is er blijven hangen?</a:t>
            </a:r>
          </a:p>
          <a:p>
            <a:endParaRPr lang="nl-NL" sz="1000" dirty="0">
              <a:latin typeface="Aptos Display" panose="020B0004020202020204" pitchFamily="34" charset="0"/>
            </a:endParaRPr>
          </a:p>
          <a:p>
            <a:r>
              <a:rPr lang="nl-NL" sz="1000" dirty="0">
                <a:latin typeface="Aptos Display" panose="020B0004020202020204" pitchFamily="34" charset="0"/>
              </a:rPr>
              <a:t>In de vorige les hadden we het over het verschil tussen emoties en gevoelens.</a:t>
            </a:r>
          </a:p>
          <a:p>
            <a:r>
              <a:rPr lang="nl-NL" sz="1000" dirty="0">
                <a:latin typeface="Aptos Display" panose="020B0004020202020204" pitchFamily="34" charset="0"/>
              </a:rPr>
              <a:t>De 6 basisemoties.</a:t>
            </a:r>
          </a:p>
          <a:p>
            <a:r>
              <a:rPr lang="nl-NL" sz="1000" dirty="0">
                <a:latin typeface="Aptos Display" panose="020B0004020202020204" pitchFamily="34" charset="0"/>
              </a:rPr>
              <a:t>En het herkennen van de 6 basisemoties.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879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b="0" i="0" dirty="0">
              <a:solidFill>
                <a:srgbClr val="000000"/>
              </a:solidFill>
              <a:effectLst/>
              <a:latin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2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dirty="0">
                <a:latin typeface="Aptos Display" panose="020B0004020202020204" pitchFamily="34" charset="0"/>
                <a:ea typeface="Calibri"/>
                <a:cs typeface="Calibri"/>
              </a:rPr>
              <a:t>Informatie voor de leerlingen</a:t>
            </a:r>
          </a:p>
          <a:p>
            <a:r>
              <a:rPr lang="nl-NL" sz="1000" b="0" u="none" dirty="0">
                <a:latin typeface="Aptos Display" panose="020B0004020202020204" pitchFamily="34" charset="0"/>
                <a:ea typeface="Calibri"/>
                <a:cs typeface="Calibri"/>
              </a:rPr>
              <a:t>Vandaag gaan we het hebben over:</a:t>
            </a:r>
          </a:p>
          <a:p>
            <a:endParaRPr lang="nl-NL" sz="1000" b="0" u="none" dirty="0">
              <a:latin typeface="Aptos Display" panose="020B0004020202020204" pitchFamily="34" charset="0"/>
              <a:ea typeface="Calibri"/>
              <a:cs typeface="Calibri"/>
            </a:endParaRPr>
          </a:p>
          <a:p>
            <a:pPr marL="171450" indent="-171450">
              <a:buFont typeface="Arial" panose="020B0604020202020204" pitchFamily="34" charset="0"/>
              <a:buChar char="•"/>
            </a:pPr>
            <a:r>
              <a:rPr lang="nl-NL" sz="1000" b="0" u="none" dirty="0">
                <a:latin typeface="Aptos Display" panose="020B0004020202020204" pitchFamily="34" charset="0"/>
                <a:ea typeface="Calibri"/>
                <a:cs typeface="Calibri"/>
              </a:rPr>
              <a:t>Hoe herken ik emoties bij een ander?</a:t>
            </a:r>
          </a:p>
          <a:p>
            <a:pPr marL="171450" indent="-171450">
              <a:buFont typeface="Arial" panose="020B0604020202020204" pitchFamily="34" charset="0"/>
              <a:buChar char="•"/>
            </a:pPr>
            <a:r>
              <a:rPr lang="nl-NL" sz="1000" b="0" u="none" dirty="0">
                <a:latin typeface="Aptos Display" panose="020B0004020202020204" pitchFamily="34" charset="0"/>
                <a:ea typeface="Calibri"/>
                <a:cs typeface="Calibri"/>
              </a:rPr>
              <a:t>Weet ik zeker hoe de ander zich voelt?</a:t>
            </a:r>
          </a:p>
          <a:p>
            <a:pPr marL="171450" indent="-171450">
              <a:buFont typeface="Arial" panose="020B0604020202020204" pitchFamily="34" charset="0"/>
              <a:buChar char="•"/>
            </a:pPr>
            <a:r>
              <a:rPr lang="nl-NL" sz="1000" b="0" u="none" dirty="0">
                <a:latin typeface="Aptos Display" panose="020B0004020202020204" pitchFamily="34" charset="0"/>
                <a:ea typeface="Calibri"/>
                <a:cs typeface="Calibri"/>
              </a:rPr>
              <a:t>Hoe kom ik erachter of het klopt?</a:t>
            </a:r>
          </a:p>
          <a:p>
            <a:pPr marL="171450" indent="-171450">
              <a:buFont typeface="Arial" panose="020B0604020202020204" pitchFamily="34" charset="0"/>
              <a:buChar char="•"/>
            </a:pPr>
            <a:r>
              <a:rPr lang="nl-NL" sz="1000" b="0" u="none" dirty="0">
                <a:latin typeface="Aptos Display" panose="020B0004020202020204" pitchFamily="34" charset="0"/>
                <a:ea typeface="Calibri"/>
                <a:cs typeface="Calibri"/>
              </a:rPr>
              <a:t>Hoe kan ik rekening houden met de ander?</a:t>
            </a:r>
          </a:p>
          <a:p>
            <a:endParaRPr lang="nl-NL" sz="1000" b="0" u="none" dirty="0">
              <a:latin typeface="Aptos Display" panose="020B0004020202020204" pitchFamily="34" charset="0"/>
              <a:ea typeface="Calibri"/>
              <a:cs typeface="Calibri"/>
            </a:endParaRPr>
          </a:p>
          <a:p>
            <a:endParaRPr lang="nl-NL" sz="1000" b="0" u="none" dirty="0">
              <a:latin typeface="Aptos Display" panose="020B0004020202020204" pitchFamily="34" charset="0"/>
              <a:ea typeface="Calibri"/>
              <a:cs typeface="Calibri"/>
            </a:endParaRPr>
          </a:p>
          <a:p>
            <a:endParaRPr lang="nl-NL" sz="1000" b="0" u="none" dirty="0">
              <a:latin typeface="Aptos Display" panose="020B0004020202020204" pitchFamily="34" charset="0"/>
              <a:ea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14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i="0" dirty="0">
                <a:solidFill>
                  <a:srgbClr val="000000"/>
                </a:solidFill>
                <a:effectLst/>
                <a:latin typeface="Aptos Display" panose="020B0004020202020204" pitchFamily="34" charset="0"/>
              </a:rPr>
              <a:t>Voor de leerlingen:</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Wat jij denkt of voelt, is niet altijd wat een ander denkt of voelt. </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Hoe kun je ontdekken hoe iemand anders zich voelt?</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Hoe houd je rekening met de emoties van iemand anders in een gesprek of activiteit?</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Deze opdracht gaat over het (proberen te) begrijpen van anderen: de emoties, gevoelens en gedachten van een ander.</a:t>
            </a:r>
          </a:p>
          <a:p>
            <a:pPr algn="l"/>
            <a:r>
              <a:rPr lang="nl-NL" sz="1000" b="0" i="0" dirty="0">
                <a:solidFill>
                  <a:srgbClr val="000000"/>
                </a:solidFill>
                <a:effectLst/>
                <a:latin typeface="Aptos Display" panose="020B0004020202020204" pitchFamily="34" charset="0"/>
              </a:rPr>
              <a:t>Je leert wat iemand anders zou kunnen voelen of denken door te letten op lichaamstaal, gezichtsuitdrukkingen en stemgebruik/intonatie.</a:t>
            </a:r>
          </a:p>
          <a:p>
            <a:pPr algn="l"/>
            <a:endParaRPr lang="nl-NL" sz="1000" b="0" i="0" dirty="0">
              <a:solidFill>
                <a:srgbClr val="000000"/>
              </a:solidFill>
              <a:effectLst/>
              <a:latin typeface="Aptos Display" panose="020B0004020202020204" pitchFamily="34" charset="0"/>
            </a:endParaRPr>
          </a:p>
          <a:p>
            <a:pPr marL="0" indent="0">
              <a:buFontTx/>
              <a:buNone/>
            </a:pPr>
            <a:r>
              <a:rPr lang="nl-NL" sz="1000" dirty="0">
                <a:latin typeface="Aptos Display" panose="020B0004020202020204" pitchFamily="34" charset="0"/>
              </a:rPr>
              <a:t>Aan dit plaatje (op de dia) kunnen wij bijvoorbeeld niet goed zien hoe deze jongeren zich voelen. </a:t>
            </a:r>
          </a:p>
          <a:p>
            <a:pPr marL="0" indent="0">
              <a:buFontTx/>
              <a:buNone/>
            </a:pPr>
            <a:r>
              <a:rPr lang="nl-NL" sz="1000" dirty="0">
                <a:latin typeface="Aptos Display" panose="020B0004020202020204" pitchFamily="34" charset="0"/>
              </a:rPr>
              <a:t>Soms kun je emoties en gevoelens bij anderen zien, horen en opmerken. Soms niet. En soms weet je het niet zeker. </a:t>
            </a:r>
          </a:p>
          <a:p>
            <a:pPr marL="0" indent="0">
              <a:buFontTx/>
              <a:buNone/>
            </a:pPr>
            <a:endParaRPr lang="nl-NL" sz="1000" dirty="0">
              <a:latin typeface="Aptos Display" panose="020B0004020202020204" pitchFamily="34" charset="0"/>
            </a:endParaRPr>
          </a:p>
          <a:p>
            <a:pPr marL="0" indent="0">
              <a:buFontTx/>
              <a:buNone/>
            </a:pPr>
            <a:r>
              <a:rPr lang="nl-NL" sz="1000" dirty="0">
                <a:latin typeface="Aptos Display" panose="020B0004020202020204" pitchFamily="34" charset="0"/>
              </a:rPr>
              <a:t>Je gaat leren waar je op kunt letten en wat je kunt doen om erachter te komen. En je gaat leren hoe je erachter gaat komen.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Dit doen we in een opdracht. Die opdracht heeft drie stappen.</a:t>
            </a:r>
          </a:p>
          <a:p>
            <a:pPr marL="0" indent="0">
              <a:buFontTx/>
              <a:buNone/>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34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1" i="0" dirty="0">
                <a:solidFill>
                  <a:srgbClr val="000000"/>
                </a:solidFill>
                <a:effectLst/>
                <a:latin typeface="Aptos Display" panose="020B0004020202020204" pitchFamily="34" charset="0"/>
              </a:rPr>
              <a:t>Stap 1:</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Deze opdracht gaat over het (proberen te) begrijpen van anderen: de gevoelens en gedachten van een anderen.</a:t>
            </a:r>
          </a:p>
          <a:p>
            <a:pPr algn="l"/>
            <a:r>
              <a:rPr lang="nl-NL" sz="1000" b="0" i="0" dirty="0">
                <a:solidFill>
                  <a:srgbClr val="000000"/>
                </a:solidFill>
                <a:effectLst/>
                <a:latin typeface="Aptos Display" panose="020B0004020202020204" pitchFamily="34" charset="0"/>
              </a:rPr>
              <a:t>Je leert hoe je kunt ontdekken wat iemand anders zou kunnen voelen of denken door te letten op lichaamstaal, gezichtsuitdrukkingen en stemgebruik/intonatie.</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Uitleg voor de docent</a:t>
            </a:r>
            <a:r>
              <a:rPr lang="nl-NL" sz="1000" b="0" i="0" dirty="0">
                <a:solidFill>
                  <a:srgbClr val="000000"/>
                </a:solidFill>
                <a:effectLst/>
                <a:latin typeface="Aptos Display" panose="020B0004020202020204" pitchFamily="34" charset="0"/>
              </a:rPr>
              <a:t>: </a:t>
            </a:r>
            <a:br>
              <a:rPr lang="nl-NL" sz="1000" b="0" i="0" dirty="0">
                <a:solidFill>
                  <a:srgbClr val="000000"/>
                </a:solidFill>
                <a:effectLst/>
                <a:latin typeface="Aptos Display" panose="020B0004020202020204" pitchFamily="34" charset="0"/>
              </a:rPr>
            </a:br>
            <a:r>
              <a:rPr lang="nl-NL" sz="1000" b="0" i="0" dirty="0">
                <a:solidFill>
                  <a:srgbClr val="000000"/>
                </a:solidFill>
                <a:effectLst/>
                <a:latin typeface="Aptos Display" panose="020B0004020202020204" pitchFamily="34" charset="0"/>
              </a:rPr>
              <a:t>De leerlingen werken straks in duo’s of kleine groepjes. Ze krijgen per groepje/duo een setje met kaartjes met verschillende situaties (print deze van te voren uit en knip ze uit). </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Hier staat bijvoorbeeld op:</a:t>
            </a:r>
          </a:p>
          <a:p>
            <a:pPr algn="l"/>
            <a:r>
              <a:rPr lang="nl-NL" sz="1000" b="0" i="0" dirty="0">
                <a:solidFill>
                  <a:srgbClr val="000000"/>
                </a:solidFill>
                <a:effectLst/>
                <a:latin typeface="Aptos Display" panose="020B0004020202020204" pitchFamily="34" charset="0"/>
              </a:rPr>
              <a:t>1. Je zit stil met je armen over elkaar en zegt niks.</a:t>
            </a:r>
          </a:p>
          <a:p>
            <a:pPr algn="l"/>
            <a:r>
              <a:rPr lang="nl-NL" sz="1000" b="0" i="0" dirty="0">
                <a:solidFill>
                  <a:srgbClr val="000000"/>
                </a:solidFill>
                <a:effectLst/>
                <a:latin typeface="Aptos Display" panose="020B0004020202020204" pitchFamily="34" charset="0"/>
              </a:rPr>
              <a:t>2. Je zegt: "Nee hoor, ik ben niet boos," maar je kijkt de andere kant op.</a:t>
            </a:r>
          </a:p>
          <a:p>
            <a:pPr algn="l"/>
            <a:r>
              <a:rPr lang="nl-NL" sz="1000" b="0" i="0" dirty="0">
                <a:solidFill>
                  <a:srgbClr val="000000"/>
                </a:solidFill>
                <a:effectLst/>
                <a:latin typeface="Aptos Display" panose="020B0004020202020204" pitchFamily="34" charset="0"/>
              </a:rPr>
              <a:t>3. Je friemelt aan je mouwen en kijkt steeds naar de deur.</a:t>
            </a:r>
          </a:p>
          <a:p>
            <a:pPr algn="l"/>
            <a:r>
              <a:rPr lang="nl-NL" sz="1000" b="0" i="0" dirty="0">
                <a:solidFill>
                  <a:srgbClr val="000000"/>
                </a:solidFill>
                <a:effectLst/>
                <a:latin typeface="Aptos Display" panose="020B0004020202020204" pitchFamily="34" charset="0"/>
              </a:rPr>
              <a:t>4. Je glimlacht breed terwijl je een vriend een high five geeft.</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Doe als docent de volgende situatie klassikaal voor </a:t>
            </a:r>
            <a:br>
              <a:rPr lang="nl-NL" sz="1000" b="1" i="0" dirty="0">
                <a:solidFill>
                  <a:srgbClr val="000000"/>
                </a:solidFill>
                <a:effectLst/>
                <a:latin typeface="Aptos Display" panose="020B0004020202020204" pitchFamily="34" charset="0"/>
              </a:rPr>
            </a:br>
            <a:r>
              <a:rPr lang="nl-NL" sz="1000" b="0" i="1" baseline="-25000" dirty="0">
                <a:solidFill>
                  <a:srgbClr val="000000"/>
                </a:solidFill>
                <a:effectLst/>
                <a:latin typeface="Aptos Display" panose="020B0004020202020204" pitchFamily="34" charset="0"/>
              </a:rPr>
              <a:t>(</a:t>
            </a:r>
            <a:r>
              <a:rPr lang="nl-NL" sz="1000" b="1" i="1" baseline="-25000" dirty="0">
                <a:solidFill>
                  <a:srgbClr val="000000"/>
                </a:solidFill>
                <a:effectLst/>
                <a:latin typeface="Aptos Display" panose="020B0004020202020204" pitchFamily="34" charset="0"/>
              </a:rPr>
              <a:t>let op: </a:t>
            </a:r>
            <a:r>
              <a:rPr lang="nl-NL" sz="1000" b="0" i="1" baseline="-25000" dirty="0">
                <a:solidFill>
                  <a:srgbClr val="000000"/>
                </a:solidFill>
                <a:effectLst/>
                <a:latin typeface="Aptos Display" panose="020B0004020202020204" pitchFamily="34" charset="0"/>
              </a:rPr>
              <a:t>vertel van te voren dat je een situatie gaat naspelen, kondig aan dat het niet echt is zodat de leerlingen zich geen zorgen maken):</a:t>
            </a:r>
          </a:p>
          <a:p>
            <a:pPr algn="l"/>
            <a:endParaRPr lang="nl-NL" sz="1000" b="1" i="1"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sym typeface="Wingdings" panose="05000000000000000000" pitchFamily="2" charset="2"/>
              </a:rPr>
              <a:t> </a:t>
            </a:r>
            <a:r>
              <a:rPr lang="nl-NL" sz="1000" b="0" i="0" dirty="0">
                <a:solidFill>
                  <a:srgbClr val="000000"/>
                </a:solidFill>
                <a:effectLst/>
                <a:latin typeface="Aptos Display" panose="020B0004020202020204" pitchFamily="34" charset="0"/>
              </a:rPr>
              <a:t>Kijk door het raam van het klaslokaal en doe alsof je iets ziet waar je van schrikt. Roep met grote ogen “Oh!”. Je wenkbrauwen zijn hoog. Met 1 hand wijs je naar buiten. Je andere hand ligt op je hart.</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Laat de leerlingen klassikaal deze vragen beantwoorden (ook op de dia).</a:t>
            </a:r>
          </a:p>
          <a:p>
            <a:pPr algn="l"/>
            <a:r>
              <a:rPr lang="nl-NL" sz="1000" b="0" i="0" dirty="0">
                <a:solidFill>
                  <a:srgbClr val="000000"/>
                </a:solidFill>
                <a:effectLst/>
                <a:latin typeface="Aptos Display" panose="020B0004020202020204" pitchFamily="34" charset="0"/>
              </a:rPr>
              <a:t>· Wat valt je op aan deze persoon? (gezicht, houding, stem, woorden)</a:t>
            </a:r>
          </a:p>
          <a:p>
            <a:pPr algn="l"/>
            <a:r>
              <a:rPr lang="nl-NL" sz="1000" b="0" i="0" dirty="0">
                <a:solidFill>
                  <a:srgbClr val="000000"/>
                </a:solidFill>
                <a:effectLst/>
                <a:latin typeface="Aptos Display" panose="020B0004020202020204" pitchFamily="34" charset="0"/>
              </a:rPr>
              <a:t>· Hoe zou deze persoon zich kunnen voelen?</a:t>
            </a:r>
          </a:p>
          <a:p>
            <a:pPr algn="l"/>
            <a:r>
              <a:rPr lang="nl-NL" sz="1000" b="0" i="0" dirty="0">
                <a:solidFill>
                  <a:srgbClr val="000000"/>
                </a:solidFill>
                <a:effectLst/>
                <a:latin typeface="Aptos Display" panose="020B0004020202020204" pitchFamily="34" charset="0"/>
              </a:rPr>
              <a:t>· Hoe kun je checken of dat klopt? (bijv. iets vragen, letten op meer signalen)</a:t>
            </a:r>
          </a:p>
          <a:p>
            <a:pPr algn="l"/>
            <a:endParaRPr lang="nl-NL" sz="1000" b="0"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Uitvoering:</a:t>
            </a:r>
            <a:br>
              <a:rPr lang="nl-NL" sz="1000" b="0" i="0" dirty="0">
                <a:solidFill>
                  <a:srgbClr val="000000"/>
                </a:solidFill>
                <a:effectLst/>
                <a:latin typeface="Aptos Display" panose="020B0004020202020204" pitchFamily="34" charset="0"/>
              </a:rPr>
            </a:br>
            <a:r>
              <a:rPr lang="nl-NL" sz="1000" b="0" i="0" dirty="0">
                <a:solidFill>
                  <a:srgbClr val="000000"/>
                </a:solidFill>
                <a:effectLst/>
                <a:latin typeface="Aptos Display" panose="020B0004020202020204" pitchFamily="34" charset="0"/>
              </a:rPr>
              <a:t>- Verdeel de klas dan in groepjes van 2 tot maximaal 4 leerlingen en deel de kaartjes met situaties uit. </a:t>
            </a:r>
          </a:p>
          <a:p>
            <a:pPr algn="l"/>
            <a:r>
              <a:rPr lang="nl-NL" sz="1000" b="0" i="0" dirty="0">
                <a:solidFill>
                  <a:srgbClr val="000000"/>
                </a:solidFill>
                <a:effectLst/>
                <a:latin typeface="Aptos Display" panose="020B0004020202020204" pitchFamily="34" charset="0"/>
              </a:rPr>
              <a:t>- Het is fijn als het groepjes zijn waarin de leerlingen zich veilig en op hun gemak voelen. Dan is de opdracht makkelijker uit te voeren.</a:t>
            </a:r>
          </a:p>
          <a:p>
            <a:pPr algn="l"/>
            <a:r>
              <a:rPr lang="nl-NL" sz="1000" b="0" i="0" dirty="0">
                <a:solidFill>
                  <a:srgbClr val="000000"/>
                </a:solidFill>
                <a:effectLst/>
                <a:latin typeface="Aptos Display" panose="020B0004020202020204" pitchFamily="34" charset="0"/>
              </a:rPr>
              <a:t>- Het is belangrijk dat de leerlingen niet alle situaties al van te voren lezen, maar dat er om de beurt steeds 1 leerling 1 kaartje trekt.</a:t>
            </a:r>
          </a:p>
          <a:p>
            <a:pPr algn="l"/>
            <a:r>
              <a:rPr lang="nl-NL" sz="1000" b="0" i="0" dirty="0">
                <a:solidFill>
                  <a:srgbClr val="000000"/>
                </a:solidFill>
                <a:effectLst/>
                <a:latin typeface="Aptos Display" panose="020B0004020202020204" pitchFamily="34" charset="0"/>
              </a:rPr>
              <a:t>- Als je denkt dat dat niet goed gaat, en de leerlingen toch alle kaartjes al gaan lezen, houd dan zelf de regie en deel per groepje steeds één kaartje uit. Hierbij geef je steeds weer een andere leerling uit het groepje een kaartje. </a:t>
            </a:r>
          </a:p>
          <a:p>
            <a:pPr algn="l"/>
            <a:r>
              <a:rPr lang="nl-NL" sz="1000" b="1" i="0" dirty="0">
                <a:solidFill>
                  <a:srgbClr val="000000"/>
                </a:solidFill>
                <a:effectLst/>
                <a:latin typeface="Aptos Display" panose="020B0004020202020204" pitchFamily="34" charset="0"/>
              </a:rPr>
              <a:t>- Let op. </a:t>
            </a:r>
            <a:r>
              <a:rPr lang="nl-NL" sz="1000" b="0" i="0" dirty="0">
                <a:solidFill>
                  <a:srgbClr val="000000"/>
                </a:solidFill>
                <a:effectLst/>
                <a:latin typeface="Aptos Display" panose="020B0004020202020204" pitchFamily="34" charset="0"/>
              </a:rPr>
              <a:t>Een van de situaties wordt gespeeld met de docent. </a:t>
            </a:r>
          </a:p>
          <a:p>
            <a:pPr algn="l"/>
            <a:br>
              <a:rPr lang="nl-NL" sz="1000" b="0" i="0" dirty="0">
                <a:solidFill>
                  <a:srgbClr val="000000"/>
                </a:solidFill>
                <a:effectLst/>
                <a:latin typeface="Aptos Display" panose="020B0004020202020204" pitchFamily="34" charset="0"/>
              </a:rPr>
            </a:br>
            <a:r>
              <a:rPr lang="nl-NL" sz="1000" b="0" i="0" dirty="0">
                <a:solidFill>
                  <a:srgbClr val="000000"/>
                </a:solidFill>
                <a:effectLst/>
                <a:latin typeface="Aptos Display" panose="020B0004020202020204" pitchFamily="34" charset="0"/>
              </a:rPr>
              <a:t>Het is fijn als je beschikbaar bent om deel te nemen bij de groepjes. </a:t>
            </a:r>
            <a:br>
              <a:rPr lang="nl-NL" sz="1000" b="0" i="0" dirty="0">
                <a:solidFill>
                  <a:srgbClr val="000000"/>
                </a:solidFill>
                <a:effectLst/>
                <a:latin typeface="Aptos Display" panose="020B0004020202020204" pitchFamily="34" charset="0"/>
              </a:rPr>
            </a:br>
            <a:r>
              <a:rPr lang="nl-NL" sz="1000" b="0" i="0" dirty="0">
                <a:solidFill>
                  <a:srgbClr val="000000"/>
                </a:solidFill>
                <a:effectLst/>
                <a:latin typeface="Aptos Display" panose="020B0004020202020204" pitchFamily="34" charset="0"/>
              </a:rPr>
              <a:t>Help de leerlingen met uitleg als ze een situatie niet in één keer begrijpen.   </a:t>
            </a:r>
          </a:p>
          <a:p>
            <a:pPr algn="l"/>
            <a:endParaRPr lang="nl-NL" sz="1000" b="0" i="0" dirty="0">
              <a:solidFill>
                <a:srgbClr val="000000"/>
              </a:solidFill>
              <a:effectLst/>
              <a:latin typeface="Aptos Display" panose="020B0004020202020204" pitchFamily="34" charset="0"/>
            </a:endParaRPr>
          </a:p>
          <a:p>
            <a:pPr algn="l"/>
            <a:endParaRPr lang="nl-NL" sz="1000" b="0" i="0" dirty="0">
              <a:solidFill>
                <a:srgbClr val="000000"/>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2692-6B95-C70F-178E-C2A2F79C4D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A8A900-3CF2-28AD-EEA0-77FDB8C02A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13DBE8-E110-731A-8CB8-084925F67A9D}"/>
              </a:ext>
            </a:extLst>
          </p:cNvPr>
          <p:cNvSpPr>
            <a:spLocks noGrp="1"/>
          </p:cNvSpPr>
          <p:nvPr>
            <p:ph type="body" idx="1"/>
          </p:nvPr>
        </p:nvSpPr>
        <p:spPr/>
        <p:txBody>
          <a:bodyPr/>
          <a:lstStyle/>
          <a:p>
            <a:pPr algn="l"/>
            <a:endParaRPr lang="nl-NL" sz="1000" b="0" i="0" dirty="0">
              <a:solidFill>
                <a:srgbClr val="000000"/>
              </a:solidFill>
              <a:effectLst/>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B2524E39-8835-44D5-A8D3-2165FC31A2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04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LET OP.</a:t>
            </a:r>
            <a:r>
              <a:rPr lang="nl-NL" sz="1000" b="0" dirty="0">
                <a:latin typeface="Aptos Display" panose="020B0004020202020204" pitchFamily="34" charset="0"/>
              </a:rPr>
              <a:t> Als de les minder snel gaat met jouw klas, kun je vanaf dit punt afbreken. De lesinhoud vanaf deze dia kan je in een volgende les aanbieden. </a:t>
            </a:r>
          </a:p>
          <a:p>
            <a:pPr algn="l"/>
            <a:r>
              <a:rPr lang="nl-NL" sz="1000" b="0" i="0" dirty="0">
                <a:solidFill>
                  <a:srgbClr val="000000"/>
                </a:solidFill>
                <a:effectLst/>
                <a:latin typeface="Aptos Display" panose="020B0004020202020204" pitchFamily="34" charset="0"/>
              </a:rPr>
              <a:t>___________________________________________________________</a:t>
            </a:r>
          </a:p>
          <a:p>
            <a:pPr algn="l"/>
            <a:endParaRPr lang="nl-NL" sz="1000" b="1" i="0" dirty="0">
              <a:solidFill>
                <a:srgbClr val="000000"/>
              </a:solidFill>
              <a:effectLst/>
              <a:latin typeface="Aptos Display" panose="020B0004020202020204" pitchFamily="34" charset="0"/>
            </a:endParaRPr>
          </a:p>
          <a:p>
            <a:pPr algn="l"/>
            <a:r>
              <a:rPr lang="nl-NL" sz="1000" b="1" i="0" dirty="0">
                <a:solidFill>
                  <a:srgbClr val="000000"/>
                </a:solidFill>
                <a:effectLst/>
                <a:latin typeface="Aptos Display" panose="020B0004020202020204" pitchFamily="34" charset="0"/>
              </a:rPr>
              <a:t>Stap 2: </a:t>
            </a:r>
            <a:r>
              <a:rPr lang="nl-NL" sz="1000" b="0" i="0" dirty="0">
                <a:solidFill>
                  <a:srgbClr val="000000"/>
                </a:solidFill>
                <a:effectLst/>
                <a:latin typeface="Aptos Display" panose="020B0004020202020204" pitchFamily="34" charset="0"/>
              </a:rPr>
              <a:t>Doe een emotie of gevoel voor door dit uit te beelden in je gezichtsuitdrukking, lichaamshouding (en eventueel met een geluid). </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&gt; Vraag de klas welke signalen ze hebben gezien en welke emotie of welk gevoel hierbij kan horen.</a:t>
            </a:r>
          </a:p>
          <a:p>
            <a:pPr algn="l"/>
            <a:r>
              <a:rPr lang="nl-NL" sz="1000" b="0" i="0" dirty="0">
                <a:solidFill>
                  <a:srgbClr val="000000"/>
                </a:solidFill>
                <a:effectLst/>
                <a:latin typeface="Aptos Display" panose="020B0004020202020204" pitchFamily="34" charset="0"/>
              </a:rPr>
              <a:t>&gt; Schrijf op het bord welke signalen ze hebben gezien. </a:t>
            </a:r>
          </a:p>
          <a:p>
            <a:pPr algn="l"/>
            <a:r>
              <a:rPr lang="nl-NL" sz="1000" b="0" i="0" dirty="0">
                <a:solidFill>
                  <a:srgbClr val="000000"/>
                </a:solidFill>
                <a:effectLst/>
                <a:latin typeface="Aptos Display" panose="020B0004020202020204" pitchFamily="34" charset="0"/>
              </a:rPr>
              <a:t>&gt; Vul indien nodig belangrijke signalen aan als deze niet door de leerlingen genoemd worden.</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 Elke leerling krijgt nu een spiegel of een telefooncamera (zonder foto te maken). Of een ander middel om de eigen gezichtsuitdrukking en lichaamshouding te zien. </a:t>
            </a:r>
          </a:p>
          <a:p>
            <a:pPr algn="l"/>
            <a:r>
              <a:rPr lang="nl-NL" sz="1000" b="0" i="0" dirty="0">
                <a:solidFill>
                  <a:srgbClr val="000000"/>
                </a:solidFill>
                <a:effectLst/>
                <a:latin typeface="Aptos Display" panose="020B0004020202020204" pitchFamily="34" charset="0"/>
              </a:rPr>
              <a:t>- De leerlingen oefenen verschillende gezichtsuitdrukkingen die horen bij verschillende emoties en gevoelens </a:t>
            </a:r>
            <a:r>
              <a:rPr lang="nl-NL" sz="1000" b="0" i="0" baseline="-25000" dirty="0">
                <a:solidFill>
                  <a:srgbClr val="000000"/>
                </a:solidFill>
                <a:effectLst/>
                <a:latin typeface="Aptos Display" panose="020B0004020202020204" pitchFamily="34" charset="0"/>
              </a:rPr>
              <a:t>(hier kun je eventueel weer de emotie- en gevoelenskaartjes van les 1 voor gebruiken; je kunt nu ook de kaartjes met gevoelens (blauwe achtergrond) gebruiken.)</a:t>
            </a:r>
          </a:p>
          <a:p>
            <a:pPr algn="l"/>
            <a:endParaRPr lang="nl-NL" sz="1000" b="0" i="0" dirty="0">
              <a:solidFill>
                <a:srgbClr val="000000"/>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3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2B4F-0CFB-0BA3-5D16-85696ACE03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EC02E35-0CEB-50AA-D38F-6840A80F4C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E5F020-76BB-9E19-96D3-EB65850755A9}"/>
              </a:ext>
            </a:extLst>
          </p:cNvPr>
          <p:cNvSpPr>
            <a:spLocks noGrp="1"/>
          </p:cNvSpPr>
          <p:nvPr>
            <p:ph type="body" idx="1"/>
          </p:nvPr>
        </p:nvSpPr>
        <p:spPr/>
        <p:txBody>
          <a:bodyPr/>
          <a:lstStyle/>
          <a:p>
            <a:pPr algn="l"/>
            <a:r>
              <a:rPr lang="nl-NL" sz="1000" b="1" i="0" dirty="0">
                <a:solidFill>
                  <a:srgbClr val="000000"/>
                </a:solidFill>
                <a:effectLst/>
                <a:latin typeface="Aptos Display" panose="020B0004020202020204" pitchFamily="34" charset="0"/>
              </a:rPr>
              <a:t>Daarna bespreken leerlingen in groepjes van 2 tot maximaal 4 leerlingen:</a:t>
            </a:r>
          </a:p>
          <a:p>
            <a:pPr algn="l"/>
            <a:r>
              <a:rPr lang="nl-NL" sz="1000" b="0" i="0" dirty="0">
                <a:solidFill>
                  <a:srgbClr val="000000"/>
                </a:solidFill>
                <a:effectLst/>
                <a:latin typeface="Aptos Display" panose="020B0004020202020204" pitchFamily="34" charset="0"/>
              </a:rPr>
              <a:t>- Hoe kun je de signalen van deze emoties en gevoelens bij anderen herkennen? </a:t>
            </a:r>
            <a:r>
              <a:rPr lang="nl-NL" sz="1000" b="0" i="1" dirty="0">
                <a:solidFill>
                  <a:srgbClr val="000000"/>
                </a:solidFill>
                <a:effectLst/>
                <a:latin typeface="Aptos Display" panose="020B0004020202020204" pitchFamily="34" charset="0"/>
              </a:rPr>
              <a:t>(Wat zie je dan aan het gezicht of de lichaamshouding. Denk aan: positie van de wenkbrauwen, grote ogen of niet, fronsen, ademhaling, intonatie, schouders rechtop of maakt de persoon zich klein, zijn de spieren ontspannen of gespannen?)</a:t>
            </a:r>
          </a:p>
          <a:p>
            <a:pPr algn="l"/>
            <a:r>
              <a:rPr lang="nl-NL" sz="1000" b="0" i="0" dirty="0">
                <a:solidFill>
                  <a:srgbClr val="000000"/>
                </a:solidFill>
                <a:effectLst/>
                <a:latin typeface="Aptos Display" panose="020B0004020202020204" pitchFamily="34" charset="0"/>
              </a:rPr>
              <a:t>- Welke signalen kunnen verwarrend zijn? Of lastig te herkennen? </a:t>
            </a:r>
            <a:r>
              <a:rPr lang="nl-NL" sz="1000" b="0" i="1" dirty="0">
                <a:solidFill>
                  <a:srgbClr val="000000"/>
                </a:solidFill>
                <a:effectLst/>
                <a:latin typeface="Aptos Display" panose="020B0004020202020204" pitchFamily="34" charset="0"/>
              </a:rPr>
              <a:t>(Denk aan iemand die lacht maar is eigenlijk zenuwachtig)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1" dirty="0">
              <a:solidFill>
                <a:srgbClr val="000000"/>
              </a:solidFill>
              <a:effectLst/>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19C74092-7F8B-36EF-2ED2-11A2839441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58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6507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1804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28701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1814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5315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136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66612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38543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265678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8800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91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16708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77766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6008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237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6343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042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15132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83738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8171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23235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6542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19847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354937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Ik en de ander</a:t>
            </a:r>
          </a:p>
          <a:p>
            <a:pPr algn="ctr"/>
            <a:endParaRPr lang="nl-NL" sz="2000" cap="none" dirty="0">
              <a:solidFill>
                <a:schemeClr val="bg1"/>
              </a:solidFill>
            </a:endParaRPr>
          </a:p>
          <a:p>
            <a:pPr algn="ctr"/>
            <a:r>
              <a:rPr lang="nl-NL" sz="2000" cap="none" dirty="0">
                <a:solidFill>
                  <a:schemeClr val="bg1"/>
                </a:solidFill>
              </a:rPr>
              <a:t>Les 2</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1028" name="Picture 4" descr="Thumbnail Image Een illustratie van leerlingen (tieners) op een schoolplein. Een groepje van 3 leerlingen staat wat verderop op het schoolplein en lacht. Een meisje staat een stuk verderop in haar eentje en kijkt onzeker. Het meisje is onzeker omdat ze niet weet waar de andere leerlingen het over hebben. Misschien gaat het wel over haar? (maar de leerlingen in het groepje hebben gewoon lol, ze lachen haar niet uit). De leerlingen dragen schooltassen.">
            <a:extLst>
              <a:ext uri="{FF2B5EF4-FFF2-40B4-BE49-F238E27FC236}">
                <a16:creationId xmlns:a16="http://schemas.microsoft.com/office/drawing/2014/main" id="{B11F5D5B-7C7E-AF8E-6D35-F07F1DF5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647" y="1578703"/>
            <a:ext cx="3925019" cy="3925019"/>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5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3</a:t>
            </a:r>
          </a:p>
        </p:txBody>
      </p:sp>
      <p:sp>
        <p:nvSpPr>
          <p:cNvPr id="3" name="Tekstvak 2">
            <a:extLst>
              <a:ext uri="{FF2B5EF4-FFF2-40B4-BE49-F238E27FC236}">
                <a16:creationId xmlns:a16="http://schemas.microsoft.com/office/drawing/2014/main" id="{C16D5392-1F56-9B1D-1CF0-6135BA9BF84E}"/>
              </a:ext>
            </a:extLst>
          </p:cNvPr>
          <p:cNvSpPr txBox="1"/>
          <p:nvPr/>
        </p:nvSpPr>
        <p:spPr>
          <a:xfrm>
            <a:off x="4412202" y="1764280"/>
            <a:ext cx="7251158" cy="2893100"/>
          </a:xfrm>
          <a:prstGeom prst="rect">
            <a:avLst/>
          </a:prstGeom>
          <a:noFill/>
        </p:spPr>
        <p:txBody>
          <a:bodyPr wrap="square" rtlCol="0">
            <a:spAutoFit/>
          </a:bodyPr>
          <a:lstStyle/>
          <a:p>
            <a:r>
              <a:rPr lang="nl-NL" sz="2600" dirty="0"/>
              <a:t>Je kunt nooit helemaal zeker weten wat een ander denkt en voelt.</a:t>
            </a:r>
          </a:p>
          <a:p>
            <a:r>
              <a:rPr lang="nl-NL" sz="2600" dirty="0"/>
              <a:t>Daarom is het goed dat je checkt.</a:t>
            </a:r>
          </a:p>
          <a:p>
            <a:endParaRPr lang="nl-NL" sz="2600" dirty="0"/>
          </a:p>
          <a:p>
            <a:r>
              <a:rPr lang="nl-NL" sz="2600" dirty="0"/>
              <a:t>Hoe kun je rekening houden met de ander?</a:t>
            </a:r>
          </a:p>
          <a:p>
            <a:endParaRPr lang="nl-NL" sz="2600" dirty="0"/>
          </a:p>
          <a:p>
            <a:r>
              <a:rPr lang="nl-NL" sz="2600" dirty="0"/>
              <a:t>Stel vragen. Bijvoorbeeld:</a:t>
            </a:r>
          </a:p>
        </p:txBody>
      </p:sp>
      <p:pic>
        <p:nvPicPr>
          <p:cNvPr id="3074" name="Picture 2" descr="Thumbnail Image Een afbeelding (foto) met daarop twee tiener jongens. We zien een tiener jongen die verdrietig lijkt. De andere tiener jongen checkt of het gaat en wat de eerste tiener jongen voelt. De tweede tiener jongen raakt de eerste tiener jongen niet aan (want consent is belangrijk!). Ik vind het wel fijn dat je een tiener van kleur in de foto houdt. Er staat geen tekst op de foto. Dus ook niet op de kleding.">
            <a:extLst>
              <a:ext uri="{FF2B5EF4-FFF2-40B4-BE49-F238E27FC236}">
                <a16:creationId xmlns:a16="http://schemas.microsoft.com/office/drawing/2014/main" id="{BA81C0A6-1452-4ACC-E277-BB4E70CA4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111" y="1751409"/>
            <a:ext cx="2869277" cy="286927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afgeronde hoeken 3">
            <a:extLst>
              <a:ext uri="{FF2B5EF4-FFF2-40B4-BE49-F238E27FC236}">
                <a16:creationId xmlns:a16="http://schemas.microsoft.com/office/drawing/2014/main" id="{B72690B0-714E-6EC7-5B00-A1432AFA71DA}"/>
              </a:ext>
            </a:extLst>
          </p:cNvPr>
          <p:cNvSpPr/>
          <p:nvPr/>
        </p:nvSpPr>
        <p:spPr>
          <a:xfrm>
            <a:off x="1147111" y="4860265"/>
            <a:ext cx="2215521"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Je lijkt verdrietig, klopt dat?</a:t>
            </a:r>
          </a:p>
        </p:txBody>
      </p:sp>
      <p:sp>
        <p:nvSpPr>
          <p:cNvPr id="6" name="Rechthoek: afgeronde hoeken 5">
            <a:extLst>
              <a:ext uri="{FF2B5EF4-FFF2-40B4-BE49-F238E27FC236}">
                <a16:creationId xmlns:a16="http://schemas.microsoft.com/office/drawing/2014/main" id="{4BABBDDC-A7B4-6A5B-DBE9-2FAA3139BF95}"/>
              </a:ext>
            </a:extLst>
          </p:cNvPr>
          <p:cNvSpPr/>
          <p:nvPr/>
        </p:nvSpPr>
        <p:spPr>
          <a:xfrm>
            <a:off x="3641176" y="4854097"/>
            <a:ext cx="2215522"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Gaat het?</a:t>
            </a:r>
          </a:p>
        </p:txBody>
      </p:sp>
      <p:sp>
        <p:nvSpPr>
          <p:cNvPr id="9" name="Rechthoek: afgeronde hoeken 8">
            <a:extLst>
              <a:ext uri="{FF2B5EF4-FFF2-40B4-BE49-F238E27FC236}">
                <a16:creationId xmlns:a16="http://schemas.microsoft.com/office/drawing/2014/main" id="{6E79C6CB-16FD-051B-1310-B5D3F2FD56BE}"/>
              </a:ext>
            </a:extLst>
          </p:cNvPr>
          <p:cNvSpPr/>
          <p:nvPr/>
        </p:nvSpPr>
        <p:spPr>
          <a:xfrm>
            <a:off x="6135242"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Wat is er gebeurd?</a:t>
            </a:r>
          </a:p>
          <a:p>
            <a:pPr algn="ctr"/>
            <a:r>
              <a:rPr lang="nl-NL" dirty="0"/>
              <a:t>Hoe voel je je hierover?</a:t>
            </a:r>
          </a:p>
        </p:txBody>
      </p:sp>
      <p:sp>
        <p:nvSpPr>
          <p:cNvPr id="11" name="Rechthoek: afgeronde hoeken 10">
            <a:extLst>
              <a:ext uri="{FF2B5EF4-FFF2-40B4-BE49-F238E27FC236}">
                <a16:creationId xmlns:a16="http://schemas.microsoft.com/office/drawing/2014/main" id="{47DF8380-71A8-CB31-7E61-7783EF4A54DE}"/>
              </a:ext>
            </a:extLst>
          </p:cNvPr>
          <p:cNvSpPr/>
          <p:nvPr/>
        </p:nvSpPr>
        <p:spPr>
          <a:xfrm>
            <a:off x="8629309"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Wat heb je nodig? Wat kan ik doen?</a:t>
            </a:r>
          </a:p>
        </p:txBody>
      </p:sp>
    </p:spTree>
    <p:extLst>
      <p:ext uri="{BB962C8B-B14F-4D97-AF65-F5344CB8AC3E}">
        <p14:creationId xmlns:p14="http://schemas.microsoft.com/office/powerpoint/2010/main" val="3078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1000"/>
                                        <p:tgtEl>
                                          <p:spTgt spid="9">
                                            <p:txEl>
                                              <p:pRg st="1" end="1"/>
                                            </p:txEl>
                                          </p:spTgt>
                                        </p:tgtEl>
                                      </p:cBhvr>
                                    </p:animEffect>
                                    <p:anim calcmode="lin" valueType="num">
                                      <p:cBhvr>
                                        <p:cTn id="5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fade">
                                      <p:cBhvr>
                                        <p:cTn id="60" dur="1000"/>
                                        <p:tgtEl>
                                          <p:spTgt spid="11">
                                            <p:txEl>
                                              <p:pRg st="0" end="0"/>
                                            </p:txEl>
                                          </p:spTgt>
                                        </p:tgtEl>
                                      </p:cBhvr>
                                    </p:animEffect>
                                    <p:anim calcmode="lin" valueType="num">
                                      <p:cBhvr>
                                        <p:cTn id="6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3</a:t>
            </a:r>
          </a:p>
        </p:txBody>
      </p:sp>
      <p:sp>
        <p:nvSpPr>
          <p:cNvPr id="3" name="Tekstvak 2">
            <a:extLst>
              <a:ext uri="{FF2B5EF4-FFF2-40B4-BE49-F238E27FC236}">
                <a16:creationId xmlns:a16="http://schemas.microsoft.com/office/drawing/2014/main" id="{C16D5392-1F56-9B1D-1CF0-6135BA9BF84E}"/>
              </a:ext>
            </a:extLst>
          </p:cNvPr>
          <p:cNvSpPr txBox="1"/>
          <p:nvPr/>
        </p:nvSpPr>
        <p:spPr>
          <a:xfrm>
            <a:off x="1849367" y="1596822"/>
            <a:ext cx="10516249" cy="429348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nl-NL" sz="2600" dirty="0"/>
              <a:t>Gebruik de situatiekaartjes in tweetallen. </a:t>
            </a:r>
          </a:p>
          <a:p>
            <a:pPr marL="457200" indent="-457200">
              <a:lnSpc>
                <a:spcPct val="150000"/>
              </a:lnSpc>
              <a:buFont typeface="Arial" panose="020B0604020202020204" pitchFamily="34" charset="0"/>
              <a:buChar char="•"/>
            </a:pPr>
            <a:r>
              <a:rPr lang="nl-NL" sz="2600" dirty="0"/>
              <a:t>Speel om de beurt een situatie na van een kaartje.</a:t>
            </a:r>
          </a:p>
          <a:p>
            <a:pPr marL="457200" indent="-457200">
              <a:lnSpc>
                <a:spcPct val="150000"/>
              </a:lnSpc>
              <a:buFont typeface="Arial" panose="020B0604020202020204" pitchFamily="34" charset="0"/>
              <a:buChar char="•"/>
            </a:pPr>
            <a:endParaRPr lang="nl-NL" sz="2600" dirty="0"/>
          </a:p>
          <a:p>
            <a:pPr marL="457200" indent="-457200">
              <a:lnSpc>
                <a:spcPct val="150000"/>
              </a:lnSpc>
              <a:buFont typeface="Arial" panose="020B0604020202020204" pitchFamily="34" charset="0"/>
              <a:buChar char="•"/>
            </a:pPr>
            <a:r>
              <a:rPr lang="nl-NL" sz="2600" dirty="0"/>
              <a:t>Stel vragen om: </a:t>
            </a:r>
          </a:p>
          <a:p>
            <a:pPr>
              <a:lnSpc>
                <a:spcPct val="150000"/>
              </a:lnSpc>
            </a:pPr>
            <a:r>
              <a:rPr lang="nl-NL" sz="2600" dirty="0"/>
              <a:t>		- erachter te komen wat de ander voelt.</a:t>
            </a:r>
          </a:p>
          <a:p>
            <a:pPr>
              <a:lnSpc>
                <a:spcPct val="150000"/>
              </a:lnSpc>
            </a:pPr>
            <a:r>
              <a:rPr lang="nl-NL" sz="2600" dirty="0"/>
              <a:t>		- erachter te komen hoe je rekening kunt houden </a:t>
            </a:r>
          </a:p>
          <a:p>
            <a:pPr>
              <a:lnSpc>
                <a:spcPct val="150000"/>
              </a:lnSpc>
            </a:pPr>
            <a:r>
              <a:rPr lang="nl-NL" sz="2600" dirty="0"/>
              <a:t>		   met de ander.</a:t>
            </a:r>
          </a:p>
        </p:txBody>
      </p:sp>
    </p:spTree>
    <p:extLst>
      <p:ext uri="{BB962C8B-B14F-4D97-AF65-F5344CB8AC3E}">
        <p14:creationId xmlns:p14="http://schemas.microsoft.com/office/powerpoint/2010/main" val="27794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8246-925A-7901-5718-69F50564D6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B27CF1-FDC7-9852-0EA8-86312E48AFBB}"/>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3</a:t>
            </a:r>
          </a:p>
        </p:txBody>
      </p:sp>
      <p:grpSp>
        <p:nvGrpSpPr>
          <p:cNvPr id="15" name="Groep 14">
            <a:extLst>
              <a:ext uri="{FF2B5EF4-FFF2-40B4-BE49-F238E27FC236}">
                <a16:creationId xmlns:a16="http://schemas.microsoft.com/office/drawing/2014/main" id="{E0594420-DC33-221A-CE9E-AA91549DB8FF}"/>
              </a:ext>
            </a:extLst>
          </p:cNvPr>
          <p:cNvGrpSpPr/>
          <p:nvPr/>
        </p:nvGrpSpPr>
        <p:grpSpPr>
          <a:xfrm>
            <a:off x="1938755" y="2370792"/>
            <a:ext cx="9697721" cy="3164779"/>
            <a:chOff x="1938755" y="3534573"/>
            <a:chExt cx="9697721" cy="3164779"/>
          </a:xfrm>
        </p:grpSpPr>
        <p:grpSp>
          <p:nvGrpSpPr>
            <p:cNvPr id="5" name="Groep 4">
              <a:extLst>
                <a:ext uri="{FF2B5EF4-FFF2-40B4-BE49-F238E27FC236}">
                  <a16:creationId xmlns:a16="http://schemas.microsoft.com/office/drawing/2014/main" id="{F2E0D173-BB4C-B224-12A1-DE5E69F5BA05}"/>
                </a:ext>
              </a:extLst>
            </p:cNvPr>
            <p:cNvGrpSpPr/>
            <p:nvPr/>
          </p:nvGrpSpPr>
          <p:grpSpPr>
            <a:xfrm>
              <a:off x="1938755" y="5180268"/>
              <a:ext cx="9697721" cy="1519084"/>
              <a:chOff x="1147111" y="4854097"/>
              <a:chExt cx="9697721" cy="1519084"/>
            </a:xfrm>
          </p:grpSpPr>
          <p:sp>
            <p:nvSpPr>
              <p:cNvPr id="4" name="Rechthoek: afgeronde hoeken 3">
                <a:extLst>
                  <a:ext uri="{FF2B5EF4-FFF2-40B4-BE49-F238E27FC236}">
                    <a16:creationId xmlns:a16="http://schemas.microsoft.com/office/drawing/2014/main" id="{BD9F8513-A161-FD1C-A9FD-DA624653576A}"/>
                  </a:ext>
                </a:extLst>
              </p:cNvPr>
              <p:cNvSpPr/>
              <p:nvPr/>
            </p:nvSpPr>
            <p:spPr>
              <a:xfrm>
                <a:off x="1147111" y="4860265"/>
                <a:ext cx="2215521"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Je bent stil, hoe komt dat?</a:t>
                </a:r>
              </a:p>
            </p:txBody>
          </p:sp>
          <p:sp>
            <p:nvSpPr>
              <p:cNvPr id="6" name="Rechthoek: afgeronde hoeken 5">
                <a:extLst>
                  <a:ext uri="{FF2B5EF4-FFF2-40B4-BE49-F238E27FC236}">
                    <a16:creationId xmlns:a16="http://schemas.microsoft.com/office/drawing/2014/main" id="{E315305D-BF6D-678E-10A7-7C264BD7C5F0}"/>
                  </a:ext>
                </a:extLst>
              </p:cNvPr>
              <p:cNvSpPr/>
              <p:nvPr/>
            </p:nvSpPr>
            <p:spPr>
              <a:xfrm>
                <a:off x="3641176" y="4854097"/>
                <a:ext cx="2215522"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Ik zie dat je fronst.</a:t>
                </a:r>
              </a:p>
              <a:p>
                <a:pPr algn="ctr"/>
                <a:r>
                  <a:rPr lang="nl-NL" dirty="0"/>
                  <a:t>Wat voel je?</a:t>
                </a:r>
              </a:p>
            </p:txBody>
          </p:sp>
          <p:sp>
            <p:nvSpPr>
              <p:cNvPr id="9" name="Rechthoek: afgeronde hoeken 8">
                <a:extLst>
                  <a:ext uri="{FF2B5EF4-FFF2-40B4-BE49-F238E27FC236}">
                    <a16:creationId xmlns:a16="http://schemas.microsoft.com/office/drawing/2014/main" id="{F2C0D573-06D0-51D0-01FB-E0AD8B8513B5}"/>
                  </a:ext>
                </a:extLst>
              </p:cNvPr>
              <p:cNvSpPr/>
              <p:nvPr/>
            </p:nvSpPr>
            <p:spPr>
              <a:xfrm>
                <a:off x="6135242"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Is er iets aan de hand? Ik help graag.</a:t>
                </a:r>
              </a:p>
            </p:txBody>
          </p:sp>
          <p:sp>
            <p:nvSpPr>
              <p:cNvPr id="11" name="Rechthoek: afgeronde hoeken 10">
                <a:extLst>
                  <a:ext uri="{FF2B5EF4-FFF2-40B4-BE49-F238E27FC236}">
                    <a16:creationId xmlns:a16="http://schemas.microsoft.com/office/drawing/2014/main" id="{E4DD7036-20ED-1E76-9B3F-AC573735055D}"/>
                  </a:ext>
                </a:extLst>
              </p:cNvPr>
              <p:cNvSpPr/>
              <p:nvPr/>
            </p:nvSpPr>
            <p:spPr>
              <a:xfrm>
                <a:off x="8629309"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Ik weet niet zeker hoe je je voelt. Wil je het me vertellen?</a:t>
                </a:r>
              </a:p>
            </p:txBody>
          </p:sp>
        </p:grpSp>
        <p:grpSp>
          <p:nvGrpSpPr>
            <p:cNvPr id="7" name="Groep 6">
              <a:extLst>
                <a:ext uri="{FF2B5EF4-FFF2-40B4-BE49-F238E27FC236}">
                  <a16:creationId xmlns:a16="http://schemas.microsoft.com/office/drawing/2014/main" id="{7BFA72BE-ED2A-F576-1ED9-F82630131593}"/>
                </a:ext>
              </a:extLst>
            </p:cNvPr>
            <p:cNvGrpSpPr/>
            <p:nvPr/>
          </p:nvGrpSpPr>
          <p:grpSpPr>
            <a:xfrm>
              <a:off x="1938755" y="3534573"/>
              <a:ext cx="9697721" cy="1519084"/>
              <a:chOff x="1147111" y="4854097"/>
              <a:chExt cx="9697721" cy="1519084"/>
            </a:xfrm>
          </p:grpSpPr>
          <p:sp>
            <p:nvSpPr>
              <p:cNvPr id="8" name="Rechthoek: afgeronde hoeken 7">
                <a:extLst>
                  <a:ext uri="{FF2B5EF4-FFF2-40B4-BE49-F238E27FC236}">
                    <a16:creationId xmlns:a16="http://schemas.microsoft.com/office/drawing/2014/main" id="{3AEFFC93-8770-6D2E-E3B6-5521DF499B8A}"/>
                  </a:ext>
                </a:extLst>
              </p:cNvPr>
              <p:cNvSpPr/>
              <p:nvPr/>
            </p:nvSpPr>
            <p:spPr>
              <a:xfrm>
                <a:off x="1147111" y="4860265"/>
                <a:ext cx="2215521"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Je lijkt verdrietig, klopt dat?</a:t>
                </a:r>
              </a:p>
            </p:txBody>
          </p:sp>
          <p:sp>
            <p:nvSpPr>
              <p:cNvPr id="10" name="Rechthoek: afgeronde hoeken 9">
                <a:extLst>
                  <a:ext uri="{FF2B5EF4-FFF2-40B4-BE49-F238E27FC236}">
                    <a16:creationId xmlns:a16="http://schemas.microsoft.com/office/drawing/2014/main" id="{94001968-6452-C4E7-5F31-9730BB9D8F2C}"/>
                  </a:ext>
                </a:extLst>
              </p:cNvPr>
              <p:cNvSpPr/>
              <p:nvPr/>
            </p:nvSpPr>
            <p:spPr>
              <a:xfrm>
                <a:off x="3641176" y="4854097"/>
                <a:ext cx="2215522"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Gaat het?</a:t>
                </a:r>
              </a:p>
            </p:txBody>
          </p:sp>
          <p:sp>
            <p:nvSpPr>
              <p:cNvPr id="12" name="Rechthoek: afgeronde hoeken 11">
                <a:extLst>
                  <a:ext uri="{FF2B5EF4-FFF2-40B4-BE49-F238E27FC236}">
                    <a16:creationId xmlns:a16="http://schemas.microsoft.com/office/drawing/2014/main" id="{C02D1EF5-DE19-74E4-D52C-31F08580ADA6}"/>
                  </a:ext>
                </a:extLst>
              </p:cNvPr>
              <p:cNvSpPr/>
              <p:nvPr/>
            </p:nvSpPr>
            <p:spPr>
              <a:xfrm>
                <a:off x="6135242"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Wat is er gebeurd?</a:t>
                </a:r>
              </a:p>
              <a:p>
                <a:pPr algn="ctr"/>
                <a:r>
                  <a:rPr lang="nl-NL" dirty="0"/>
                  <a:t>Hoe voel je je hierover?</a:t>
                </a:r>
              </a:p>
            </p:txBody>
          </p:sp>
          <p:sp>
            <p:nvSpPr>
              <p:cNvPr id="13" name="Rechthoek: afgeronde hoeken 12">
                <a:extLst>
                  <a:ext uri="{FF2B5EF4-FFF2-40B4-BE49-F238E27FC236}">
                    <a16:creationId xmlns:a16="http://schemas.microsoft.com/office/drawing/2014/main" id="{7E26EE3A-9214-2BDD-248D-2043F24EEE41}"/>
                  </a:ext>
                </a:extLst>
              </p:cNvPr>
              <p:cNvSpPr/>
              <p:nvPr/>
            </p:nvSpPr>
            <p:spPr>
              <a:xfrm>
                <a:off x="8629309" y="4854097"/>
                <a:ext cx="2215523" cy="1512916"/>
              </a:xfrm>
              <a:prstGeom prst="round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Wat heb je nodig? Wat kan ik doen?</a:t>
                </a:r>
              </a:p>
            </p:txBody>
          </p:sp>
        </p:grpSp>
      </p:grpSp>
      <p:sp>
        <p:nvSpPr>
          <p:cNvPr id="14" name="Tekstvak 13">
            <a:extLst>
              <a:ext uri="{FF2B5EF4-FFF2-40B4-BE49-F238E27FC236}">
                <a16:creationId xmlns:a16="http://schemas.microsoft.com/office/drawing/2014/main" id="{732976DE-766F-9BCB-4C83-CDDEA3862DAE}"/>
              </a:ext>
            </a:extLst>
          </p:cNvPr>
          <p:cNvSpPr txBox="1"/>
          <p:nvPr/>
        </p:nvSpPr>
        <p:spPr>
          <a:xfrm>
            <a:off x="89025" y="3698782"/>
            <a:ext cx="1857731" cy="830997"/>
          </a:xfrm>
          <a:prstGeom prst="rect">
            <a:avLst/>
          </a:prstGeom>
          <a:noFill/>
        </p:spPr>
        <p:txBody>
          <a:bodyPr wrap="square" rtlCol="0">
            <a:spAutoFit/>
          </a:bodyPr>
          <a:lstStyle/>
          <a:p>
            <a:r>
              <a:rPr lang="nl-NL" sz="2400" dirty="0"/>
              <a:t>Voorbeeld</a:t>
            </a:r>
          </a:p>
          <a:p>
            <a:r>
              <a:rPr lang="nl-NL" sz="2400" dirty="0"/>
              <a:t>vragen:</a:t>
            </a:r>
          </a:p>
        </p:txBody>
      </p:sp>
    </p:spTree>
    <p:extLst>
      <p:ext uri="{BB962C8B-B14F-4D97-AF65-F5344CB8AC3E}">
        <p14:creationId xmlns:p14="http://schemas.microsoft.com/office/powerpoint/2010/main" val="15098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341632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weet </a:t>
            </a:r>
            <a:r>
              <a:rPr kumimoji="0" lang="nl-NL" sz="2400" b="0" i="0" u="none" strike="noStrike" kern="1200" cap="none" spc="0" normalizeH="0" noProof="0" dirty="0">
                <a:ln>
                  <a:noFill/>
                </a:ln>
                <a:solidFill>
                  <a:prstClr val="black"/>
                </a:solidFill>
                <a:effectLst/>
                <a:uLnTx/>
                <a:uFillTx/>
                <a:latin typeface="Mangal Pro"/>
                <a:ea typeface="+mn-ea"/>
                <a:cs typeface="+mn-cs"/>
              </a:rPr>
              <a:t>dat emoties van de ander anders kunnen zijn dan ik denk.</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342900" indent="-342900">
              <a:buFont typeface="Wingdings" panose="05000000000000000000" pitchFamily="2" charset="2"/>
              <a:buChar char="ü"/>
              <a:defRPr/>
            </a:pPr>
            <a:r>
              <a:rPr lang="nl-NL" sz="2400" dirty="0">
                <a:solidFill>
                  <a:prstClr val="black"/>
                </a:solidFill>
              </a:rPr>
              <a:t>Ik weet waar ik op kan letten om te ontdekken hoe iemand anders zich voelt.</a:t>
            </a:r>
          </a:p>
          <a:p>
            <a:pPr marL="342900" indent="-342900">
              <a:buFont typeface="Wingdings" panose="05000000000000000000" pitchFamily="2" charset="2"/>
              <a:buChar char="ü"/>
              <a:defRPr/>
            </a:pPr>
            <a:endParaRPr lang="nl-NL" sz="2400" dirty="0">
              <a:solidFill>
                <a:prstClr val="black"/>
              </a:solidFill>
            </a:endParaRPr>
          </a:p>
          <a:p>
            <a:pPr marL="342900" indent="-342900">
              <a:buFont typeface="Wingdings" panose="05000000000000000000" pitchFamily="2" charset="2"/>
              <a:buChar char="ü"/>
              <a:defRPr/>
            </a:pPr>
            <a:r>
              <a:rPr kumimoji="0" lang="nl-NL" sz="2400" b="0" i="0" u="none" strike="noStrike" kern="1200" cap="none" spc="0" normalizeH="0" noProof="0" dirty="0">
                <a:ln>
                  <a:noFill/>
                </a:ln>
                <a:solidFill>
                  <a:prstClr val="black"/>
                </a:solidFill>
                <a:effectLst/>
                <a:uLnTx/>
                <a:uFillTx/>
                <a:latin typeface="Mangal Pro"/>
                <a:ea typeface="+mn-ea"/>
                <a:cs typeface="+mn-cs"/>
              </a:rPr>
              <a:t>Ik weet hoe ik kan checken wat de ander voelt.</a:t>
            </a:r>
          </a:p>
          <a:p>
            <a:pPr marL="342900" indent="-342900">
              <a:buFont typeface="Wingdings" panose="05000000000000000000" pitchFamily="2" charset="2"/>
              <a:buChar char="ü"/>
              <a:defRPr/>
            </a:pP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342900" indent="-342900">
              <a:buFont typeface="Wingdings" panose="05000000000000000000" pitchFamily="2" charset="2"/>
              <a:buChar char="ü"/>
              <a:defRPr/>
            </a:pPr>
            <a:r>
              <a:rPr lang="nl-NL" sz="2400" noProof="0" dirty="0">
                <a:solidFill>
                  <a:prstClr val="black"/>
                </a:solidFill>
                <a:latin typeface="Mangal Pro"/>
              </a:rPr>
              <a:t>Ik weet hoe ik rekening kan houden met de ander.</a:t>
            </a: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4890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191103" y="2018270"/>
            <a:ext cx="3346268" cy="3346268"/>
          </a:xfrm>
          <a:prstGeom prst="flowChartConnector">
            <a:avLst/>
          </a:prstGeom>
          <a:effectLst/>
        </p:spPr>
      </p:pic>
    </p:spTree>
    <p:extLst>
      <p:ext uri="{BB962C8B-B14F-4D97-AF65-F5344CB8AC3E}">
        <p14:creationId xmlns:p14="http://schemas.microsoft.com/office/powerpoint/2010/main" val="18491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978233" y="1959902"/>
            <a:ext cx="10235534" cy="3970318"/>
          </a:xfrm>
          <a:prstGeom prst="rect">
            <a:avLst/>
          </a:prstGeom>
          <a:noFill/>
        </p:spPr>
        <p:txBody>
          <a:bodyPr wrap="square" lIns="91440" tIns="45720" rIns="91440" bIns="45720" rtlCol="0" anchor="t">
            <a:spAutoFit/>
          </a:bodyPr>
          <a:lstStyle/>
          <a:p>
            <a:pPr marL="342900" lvl="0" indent="-342900">
              <a:lnSpc>
                <a:spcPct val="150000"/>
              </a:lnSpc>
              <a:buFont typeface="Wingdings" panose="05000000000000000000" pitchFamily="2" charset="2"/>
              <a:buChar char="ü"/>
              <a:defRPr/>
            </a:pPr>
            <a:r>
              <a:rPr lang="nl-NL" sz="2400" dirty="0">
                <a:solidFill>
                  <a:prstClr val="black"/>
                </a:solidFill>
              </a:rPr>
              <a:t>Ik leer dat iemand anders zich anders kan voelen dan ik denk.</a:t>
            </a:r>
          </a:p>
          <a:p>
            <a:pPr marL="342900" lvl="0" indent="-342900">
              <a:lnSpc>
                <a:spcPct val="150000"/>
              </a:lnSpc>
              <a:buFont typeface="Wingdings" panose="05000000000000000000" pitchFamily="2" charset="2"/>
              <a:buChar char="ü"/>
              <a:defRPr/>
            </a:pPr>
            <a:endParaRPr lang="nl-NL" sz="2400" dirty="0">
              <a:solidFill>
                <a:prstClr val="black"/>
              </a:solidFill>
            </a:endParaRPr>
          </a:p>
          <a:p>
            <a:pPr marL="342900" lvl="0" indent="-342900">
              <a:lnSpc>
                <a:spcPct val="150000"/>
              </a:lnSpc>
              <a:buFont typeface="Wingdings" panose="05000000000000000000" pitchFamily="2" charset="2"/>
              <a:buChar char="ü"/>
              <a:defRPr/>
            </a:pPr>
            <a:r>
              <a:rPr lang="nl-NL" sz="2400" dirty="0">
                <a:solidFill>
                  <a:prstClr val="black"/>
                </a:solidFill>
              </a:rPr>
              <a:t>Ik leer waar ik op kan letten om te zien hoe iemand zich voelt.</a:t>
            </a:r>
          </a:p>
          <a:p>
            <a:pPr marL="342900" lvl="0" indent="-342900">
              <a:lnSpc>
                <a:spcPct val="150000"/>
              </a:lnSpc>
              <a:buFont typeface="Wingdings" panose="05000000000000000000" pitchFamily="2" charset="2"/>
              <a:buChar char="ü"/>
              <a:defRPr/>
            </a:pPr>
            <a:endParaRPr lang="nl-NL" sz="2400" dirty="0">
              <a:solidFill>
                <a:prstClr val="black"/>
              </a:solidFill>
            </a:endParaRPr>
          </a:p>
          <a:p>
            <a:pPr marL="342900" lvl="0" indent="-342900">
              <a:lnSpc>
                <a:spcPct val="150000"/>
              </a:lnSpc>
              <a:buFont typeface="Wingdings" panose="05000000000000000000" pitchFamily="2" charset="2"/>
              <a:buChar char="ü"/>
              <a:defRPr/>
            </a:pPr>
            <a:r>
              <a:rPr lang="nl-NL" sz="2400" dirty="0">
                <a:solidFill>
                  <a:prstClr val="black"/>
                </a:solidFill>
              </a:rPr>
              <a:t>Ik leer hoe ik kan vragen wat iemand voelt.</a:t>
            </a:r>
          </a:p>
          <a:p>
            <a:pPr marL="342900" lvl="0" indent="-342900">
              <a:lnSpc>
                <a:spcPct val="150000"/>
              </a:lnSpc>
              <a:buFont typeface="Wingdings" panose="05000000000000000000" pitchFamily="2" charset="2"/>
              <a:buChar char="ü"/>
              <a:defRPr/>
            </a:pPr>
            <a:endParaRPr lang="nl-NL" sz="2400" dirty="0">
              <a:solidFill>
                <a:prstClr val="black"/>
              </a:solidFill>
            </a:endParaRPr>
          </a:p>
          <a:p>
            <a:pPr marL="342900" lvl="0" indent="-342900">
              <a:lnSpc>
                <a:spcPct val="150000"/>
              </a:lnSpc>
              <a:buFont typeface="Wingdings" panose="05000000000000000000" pitchFamily="2" charset="2"/>
              <a:buChar char="ü"/>
              <a:defRPr/>
            </a:pPr>
            <a:r>
              <a:rPr lang="nl-NL" sz="2400" dirty="0">
                <a:solidFill>
                  <a:prstClr val="black"/>
                </a:solidFill>
              </a:rPr>
              <a:t>Ik leer hoe ik rekening kan houden met iemand anders.</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9678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678110" y="707379"/>
            <a:ext cx="3200400" cy="2103436"/>
          </a:xfrm>
        </p:spPr>
        <p:txBody>
          <a:bodyPr>
            <a:normAutofit/>
          </a:bodyPr>
          <a:lstStyle/>
          <a:p>
            <a:pPr algn="ctr"/>
            <a:r>
              <a:rPr lang="nl-NL" sz="3600" i="0" dirty="0">
                <a:solidFill>
                  <a:schemeClr val="bg1"/>
                </a:solidFill>
              </a:rPr>
              <a:t>Emoties herkennen</a:t>
            </a:r>
          </a:p>
        </p:txBody>
      </p:sp>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4716935" y="4432810"/>
            <a:ext cx="7123471" cy="3120550"/>
          </a:xfrm>
          <a:prstGeom prst="rect">
            <a:avLst/>
          </a:prstGeom>
        </p:spPr>
        <p:txBody>
          <a:bodyPr vert="horz" lIns="91440" tIns="45720" rIns="91440" bIns="45720" rtlCol="0" anchor="ctr">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2400" i="0" u="none" strike="noStrike" kern="1200" cap="none" spc="0" normalizeH="0" baseline="0" noProof="0" dirty="0">
                <a:ln>
                  <a:noFill/>
                </a:ln>
                <a:solidFill>
                  <a:prstClr val="black"/>
                </a:solidFill>
                <a:effectLst/>
                <a:uLnTx/>
                <a:uFillTx/>
                <a:latin typeface="Mangal Pro"/>
              </a:rPr>
              <a:t>Hoe</a:t>
            </a:r>
            <a:r>
              <a:rPr kumimoji="0" lang="nl-NL" sz="2400" i="0" u="none" strike="noStrike" kern="1200" cap="none" spc="0" normalizeH="0" noProof="0" dirty="0">
                <a:ln>
                  <a:noFill/>
                </a:ln>
                <a:solidFill>
                  <a:prstClr val="black"/>
                </a:solidFill>
                <a:effectLst/>
                <a:uLnTx/>
                <a:uFillTx/>
                <a:latin typeface="Mangal Pro"/>
              </a:rPr>
              <a:t> herken ik emoties bij een ander?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2400" noProof="0" dirty="0">
                <a:solidFill>
                  <a:prstClr val="black"/>
                </a:solidFill>
                <a:latin typeface="Mangal Pro"/>
              </a:rPr>
              <a:t>Weet ik zeker hoe de ander zich voelt?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2400" i="0" u="none" strike="noStrike" kern="1200" cap="none" spc="0" normalizeH="0" baseline="0" dirty="0">
                <a:ln>
                  <a:noFill/>
                </a:ln>
                <a:solidFill>
                  <a:prstClr val="black"/>
                </a:solidFill>
                <a:effectLst/>
                <a:uLnTx/>
                <a:uFillTx/>
                <a:latin typeface="Mangal Pro"/>
              </a:rPr>
              <a:t>Hoe kom ik er</a:t>
            </a:r>
            <a:r>
              <a:rPr lang="nl-NL" sz="2400" dirty="0">
                <a:solidFill>
                  <a:prstClr val="black"/>
                </a:solidFill>
                <a:latin typeface="Mangal Pro"/>
              </a:rPr>
              <a:t>achter of het klopt?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2400" dirty="0">
                <a:solidFill>
                  <a:prstClr val="black"/>
                </a:solidFill>
                <a:latin typeface="Mangal Pro"/>
              </a:rPr>
              <a:t>Hoe kan ik rekening houden met de ander?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2800" i="0" u="none" strike="noStrike" kern="1200" cap="none" spc="0" normalizeH="0" baseline="0" noProof="0" dirty="0">
              <a:ln>
                <a:noFill/>
              </a:ln>
              <a:solidFill>
                <a:prstClr val="black"/>
              </a:solidFill>
              <a:effectLst/>
              <a:uLnTx/>
              <a:uFillTx/>
              <a:latin typeface="Mangal Pro"/>
            </a:endParaRPr>
          </a:p>
          <a:p>
            <a:pPr marL="285750" marR="0" lvl="0" indent="-28575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l-NL" sz="2800" i="0" u="none" strike="noStrike" kern="1200" cap="none" spc="0" normalizeH="0" baseline="0" noProof="0" dirty="0">
              <a:ln>
                <a:noFill/>
              </a:ln>
              <a:solidFill>
                <a:prstClr val="black"/>
              </a:solidFill>
              <a:effectLst/>
              <a:uLnTx/>
              <a:uFillTx/>
              <a:latin typeface="Mangal Pro"/>
            </a:endParaRPr>
          </a:p>
        </p:txBody>
      </p:sp>
      <p:pic>
        <p:nvPicPr>
          <p:cNvPr id="7170" name="Picture 2">
            <a:extLst>
              <a:ext uri="{FF2B5EF4-FFF2-40B4-BE49-F238E27FC236}">
                <a16:creationId xmlns:a16="http://schemas.microsoft.com/office/drawing/2014/main" id="{CB7ACAA4-DAE7-877A-A391-F8C819E0D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698" y="407453"/>
            <a:ext cx="4905904" cy="402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3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nl-NL" b="1" i="0" kern="1200" dirty="0">
                <a:latin typeface="+mj-lt"/>
                <a:ea typeface="+mj-ea"/>
                <a:cs typeface="+mj-cs"/>
              </a:rPr>
              <a:t>Opdracht: emoties herkennen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011680"/>
            <a:ext cx="5257800" cy="4160520"/>
          </a:xfrm>
          <a:prstGeom prst="rect">
            <a:avLst/>
          </a:prstGeom>
        </p:spPr>
        <p:txBody>
          <a:bodyPr vert="horz" lIns="91440" tIns="45720" rIns="91440" bIns="45720" rtlCol="0">
            <a:norm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nl-NL" sz="2600" b="0" i="0" u="none" strike="noStrike" cap="none" spc="0" normalizeH="0" baseline="0" dirty="0">
                <a:ln>
                  <a:noFill/>
                </a:ln>
                <a:effectLst/>
                <a:uLnTx/>
                <a:uFillTx/>
              </a:rPr>
              <a:t>Wat jij denkt of voelt is niet altijd wat een ander denkt of voelt.</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nl-NL" sz="2600" b="0" i="0" u="none" strike="noStrike" cap="none" spc="0" normalizeH="0" baseline="0" dirty="0">
              <a:ln>
                <a:noFill/>
              </a:ln>
              <a:effectLst/>
              <a:uLnTx/>
              <a:uFillTx/>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nl-NL" sz="2600" dirty="0"/>
              <a:t>Hoe kun je ontdekken hoe de ander zich voelt?</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lang="nl-NL" sz="2600" dirty="0"/>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nl-NL" sz="2600" b="0" i="0" u="none" strike="noStrike" cap="none" spc="0" normalizeH="0" dirty="0">
                <a:ln>
                  <a:noFill/>
                </a:ln>
                <a:effectLst/>
                <a:uLnTx/>
                <a:uFillTx/>
              </a:rPr>
              <a:t>Hoe houd je rekening met de emoties van een ander?</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nl-NL" sz="2600" b="0" i="0" u="none" strike="noStrike" cap="none" spc="0" normalizeH="0" baseline="0" dirty="0">
              <a:ln>
                <a:noFill/>
              </a:ln>
              <a:effectLst/>
              <a:uLnTx/>
              <a:uFillTx/>
            </a:endParaRPr>
          </a:p>
        </p:txBody>
      </p:sp>
      <p:pic>
        <p:nvPicPr>
          <p:cNvPr id="1026" name="Picture 2" descr="Thumbnail Image Een situatie met twee tieners. Het meisje draagt een hoofddoek en heeft de handen over elkaar. De jongen glimlacht onzeker. De tekenstijl mag minder kinderlijk.">
            <a:extLst>
              <a:ext uri="{FF2B5EF4-FFF2-40B4-BE49-F238E27FC236}">
                <a16:creationId xmlns:a16="http://schemas.microsoft.com/office/drawing/2014/main" id="{CDE13EE4-BBEB-6B36-64D0-14FA931EA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15738"/>
          <a:stretch/>
        </p:blipFill>
        <p:spPr bwMode="auto">
          <a:xfrm>
            <a:off x="6419088" y="2011680"/>
            <a:ext cx="4937760" cy="4160520"/>
          </a:xfrm>
          <a:prstGeom prst="rect">
            <a:avLst/>
          </a:prstGeom>
          <a:solidFill>
            <a:srgbClr val="FFFFFF"/>
          </a:solidFill>
        </p:spPr>
      </p:pic>
    </p:spTree>
    <p:extLst>
      <p:ext uri="{BB962C8B-B14F-4D97-AF65-F5344CB8AC3E}">
        <p14:creationId xmlns:p14="http://schemas.microsoft.com/office/powerpoint/2010/main" val="318740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1</a:t>
            </a:r>
          </a:p>
        </p:txBody>
      </p:sp>
      <p:sp>
        <p:nvSpPr>
          <p:cNvPr id="3" name="Tekstvak 2">
            <a:extLst>
              <a:ext uri="{FF2B5EF4-FFF2-40B4-BE49-F238E27FC236}">
                <a16:creationId xmlns:a16="http://schemas.microsoft.com/office/drawing/2014/main" id="{C16D5392-1F56-9B1D-1CF0-6135BA9BF84E}"/>
              </a:ext>
            </a:extLst>
          </p:cNvPr>
          <p:cNvSpPr txBox="1"/>
          <p:nvPr/>
        </p:nvSpPr>
        <p:spPr>
          <a:xfrm>
            <a:off x="2316353" y="1569718"/>
            <a:ext cx="9673712" cy="249299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nl-NL" sz="2600" dirty="0"/>
              <a:t>Om de beurt pak je (of krijg je) een kaartje. </a:t>
            </a:r>
          </a:p>
          <a:p>
            <a:pPr marL="457200" indent="-457200">
              <a:lnSpc>
                <a:spcPct val="150000"/>
              </a:lnSpc>
              <a:buFont typeface="Wingdings" panose="05000000000000000000" pitchFamily="2" charset="2"/>
              <a:buChar char="Ø"/>
            </a:pPr>
            <a:r>
              <a:rPr lang="nl-NL" sz="2600" dirty="0"/>
              <a:t>Laat je kaartje niet zien aan de anderen. </a:t>
            </a:r>
          </a:p>
          <a:p>
            <a:pPr marL="457200" indent="-457200">
              <a:lnSpc>
                <a:spcPct val="150000"/>
              </a:lnSpc>
              <a:buFont typeface="Wingdings" panose="05000000000000000000" pitchFamily="2" charset="2"/>
              <a:buChar char="Ø"/>
            </a:pPr>
            <a:r>
              <a:rPr lang="nl-NL" sz="2600" dirty="0"/>
              <a:t>Op het kaartje staat een situatie. Speel de situatie na.</a:t>
            </a:r>
          </a:p>
          <a:p>
            <a:pPr marL="457200" indent="-457200">
              <a:lnSpc>
                <a:spcPct val="150000"/>
              </a:lnSpc>
              <a:buFont typeface="Wingdings" panose="05000000000000000000" pitchFamily="2" charset="2"/>
              <a:buChar char="Ø"/>
            </a:pPr>
            <a:r>
              <a:rPr lang="nl-NL" sz="2600" dirty="0"/>
              <a:t>Beantwoord daarna met je groepje de vragen.</a:t>
            </a:r>
          </a:p>
        </p:txBody>
      </p:sp>
      <p:sp>
        <p:nvSpPr>
          <p:cNvPr id="5" name="Tekstvak 4">
            <a:extLst>
              <a:ext uri="{FF2B5EF4-FFF2-40B4-BE49-F238E27FC236}">
                <a16:creationId xmlns:a16="http://schemas.microsoft.com/office/drawing/2014/main" id="{CFAA9842-497A-D873-BBA0-144DDE346C28}"/>
              </a:ext>
            </a:extLst>
          </p:cNvPr>
          <p:cNvSpPr txBox="1"/>
          <p:nvPr/>
        </p:nvSpPr>
        <p:spPr>
          <a:xfrm>
            <a:off x="3049229" y="3679411"/>
            <a:ext cx="6098458" cy="369332"/>
          </a:xfrm>
          <a:prstGeom prst="rect">
            <a:avLst/>
          </a:prstGeom>
          <a:noFill/>
        </p:spPr>
        <p:txBody>
          <a:bodyPr wrap="square">
            <a:spAutoFit/>
          </a:bodyPr>
          <a:lstStyle/>
          <a:p>
            <a:endParaRPr lang="nl-NL" dirty="0"/>
          </a:p>
        </p:txBody>
      </p:sp>
      <p:pic>
        <p:nvPicPr>
          <p:cNvPr id="8" name="Afbeelding 7">
            <a:extLst>
              <a:ext uri="{FF2B5EF4-FFF2-40B4-BE49-F238E27FC236}">
                <a16:creationId xmlns:a16="http://schemas.microsoft.com/office/drawing/2014/main" id="{EC065668-5693-6D51-CD8D-D359F245058F}"/>
              </a:ext>
            </a:extLst>
          </p:cNvPr>
          <p:cNvPicPr>
            <a:picLocks noChangeAspect="1"/>
          </p:cNvPicPr>
          <p:nvPr/>
        </p:nvPicPr>
        <p:blipFill>
          <a:blip r:embed="rId3"/>
          <a:stretch>
            <a:fillRect/>
          </a:stretch>
        </p:blipFill>
        <p:spPr>
          <a:xfrm>
            <a:off x="360357" y="3864077"/>
            <a:ext cx="1602407" cy="2322871"/>
          </a:xfrm>
          <a:prstGeom prst="rect">
            <a:avLst/>
          </a:prstGeom>
        </p:spPr>
      </p:pic>
      <p:pic>
        <p:nvPicPr>
          <p:cNvPr id="10" name="Afbeelding 9">
            <a:extLst>
              <a:ext uri="{FF2B5EF4-FFF2-40B4-BE49-F238E27FC236}">
                <a16:creationId xmlns:a16="http://schemas.microsoft.com/office/drawing/2014/main" id="{04230A0E-A27F-A210-36E7-78258F5E5299}"/>
              </a:ext>
            </a:extLst>
          </p:cNvPr>
          <p:cNvPicPr>
            <a:picLocks noChangeAspect="1"/>
          </p:cNvPicPr>
          <p:nvPr/>
        </p:nvPicPr>
        <p:blipFill>
          <a:blip r:embed="rId4"/>
          <a:stretch>
            <a:fillRect/>
          </a:stretch>
        </p:blipFill>
        <p:spPr>
          <a:xfrm>
            <a:off x="9680936" y="3864077"/>
            <a:ext cx="1955540" cy="2525365"/>
          </a:xfrm>
          <a:prstGeom prst="rect">
            <a:avLst/>
          </a:prstGeom>
        </p:spPr>
      </p:pic>
    </p:spTree>
    <p:extLst>
      <p:ext uri="{BB962C8B-B14F-4D97-AF65-F5344CB8AC3E}">
        <p14:creationId xmlns:p14="http://schemas.microsoft.com/office/powerpoint/2010/main" val="17168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714B1-C7EE-CF78-0F78-8AA1F1690E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0A6E6F-9A7B-8DC7-3EDD-CAD84F89CCFB}"/>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1</a:t>
            </a:r>
          </a:p>
        </p:txBody>
      </p:sp>
      <p:sp>
        <p:nvSpPr>
          <p:cNvPr id="7" name="Tekstvak 6">
            <a:extLst>
              <a:ext uri="{FF2B5EF4-FFF2-40B4-BE49-F238E27FC236}">
                <a16:creationId xmlns:a16="http://schemas.microsoft.com/office/drawing/2014/main" id="{F90218C1-1108-0645-06EF-83CBA938C0EF}"/>
              </a:ext>
            </a:extLst>
          </p:cNvPr>
          <p:cNvSpPr txBox="1"/>
          <p:nvPr/>
        </p:nvSpPr>
        <p:spPr>
          <a:xfrm>
            <a:off x="2412516" y="2026428"/>
            <a:ext cx="7625102" cy="4160520"/>
          </a:xfrm>
          <a:prstGeom prst="rect">
            <a:avLst/>
          </a:prstGeom>
        </p:spPr>
        <p:txBody>
          <a:bodyPr vert="horz" lIns="91440" tIns="45720" rIns="91440" bIns="45720" rtlCol="0">
            <a:norm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nl-NL" sz="2600" b="0" i="0" u="none" strike="noStrike" cap="none" spc="0" normalizeH="0" baseline="0" dirty="0">
                <a:ln>
                  <a:noFill/>
                </a:ln>
                <a:effectLst/>
                <a:uLnTx/>
                <a:uFillTx/>
              </a:rPr>
              <a:t>Wat valt</a:t>
            </a:r>
            <a:r>
              <a:rPr kumimoji="0" lang="nl-NL" sz="2600" b="0" i="0" u="none" strike="noStrike" cap="none" spc="0" normalizeH="0" dirty="0">
                <a:ln>
                  <a:noFill/>
                </a:ln>
                <a:effectLst/>
                <a:uLnTx/>
                <a:uFillTx/>
              </a:rPr>
              <a:t> je op aan de persoon? </a:t>
            </a:r>
          </a:p>
          <a:p>
            <a:pPr marL="685800" lvl="1" indent="-228600">
              <a:lnSpc>
                <a:spcPct val="90000"/>
              </a:lnSpc>
              <a:spcBef>
                <a:spcPts val="1000"/>
              </a:spcBef>
              <a:buFont typeface="Arial" panose="020B0604020202020204" pitchFamily="34" charset="0"/>
              <a:buChar char="•"/>
              <a:defRPr/>
            </a:pPr>
            <a:r>
              <a:rPr lang="nl-NL" sz="2600" i="1" dirty="0"/>
              <a:t>Let op het gezicht, de lichaamshouding, de stem en wat de persoon zegt.</a:t>
            </a:r>
          </a:p>
          <a:p>
            <a:pPr marL="685800" lvl="1" indent="-228600">
              <a:lnSpc>
                <a:spcPct val="90000"/>
              </a:lnSpc>
              <a:spcBef>
                <a:spcPts val="1000"/>
              </a:spcBef>
              <a:buFont typeface="Arial" panose="020B0604020202020204" pitchFamily="34" charset="0"/>
              <a:buChar char="•"/>
              <a:defRPr/>
            </a:pPr>
            <a:endParaRPr lang="nl-NL" sz="2600" i="1" dirty="0"/>
          </a:p>
          <a:p>
            <a:pPr marL="457200" indent="-457200">
              <a:lnSpc>
                <a:spcPct val="90000"/>
              </a:lnSpc>
              <a:spcBef>
                <a:spcPts val="1000"/>
              </a:spcBef>
              <a:buFont typeface="Arial" panose="020B0604020202020204" pitchFamily="34" charset="0"/>
              <a:buChar char="•"/>
              <a:defRPr/>
            </a:pPr>
            <a:r>
              <a:rPr kumimoji="0" lang="nl-NL" sz="2600" b="0" i="0" u="none" strike="noStrike" cap="none" spc="0" normalizeH="0" dirty="0">
                <a:ln>
                  <a:noFill/>
                </a:ln>
                <a:effectLst/>
                <a:uLnTx/>
                <a:uFillTx/>
              </a:rPr>
              <a:t>Hoe zou deze persoon zich kunnen voelen?</a:t>
            </a:r>
          </a:p>
          <a:p>
            <a:pPr marL="457200" indent="-457200">
              <a:lnSpc>
                <a:spcPct val="90000"/>
              </a:lnSpc>
              <a:spcBef>
                <a:spcPts val="1000"/>
              </a:spcBef>
              <a:buFont typeface="Arial" panose="020B0604020202020204" pitchFamily="34" charset="0"/>
              <a:buChar char="•"/>
              <a:defRPr/>
            </a:pPr>
            <a:endParaRPr lang="nl-NL" sz="2600" dirty="0"/>
          </a:p>
          <a:p>
            <a:pPr marL="457200" indent="-457200">
              <a:lnSpc>
                <a:spcPct val="90000"/>
              </a:lnSpc>
              <a:spcBef>
                <a:spcPts val="1000"/>
              </a:spcBef>
              <a:buFont typeface="Arial" panose="020B0604020202020204" pitchFamily="34" charset="0"/>
              <a:buChar char="•"/>
              <a:defRPr/>
            </a:pPr>
            <a:r>
              <a:rPr lang="nl-NL" sz="2600" dirty="0"/>
              <a:t>Hoe kun je checken of dat klopt?</a:t>
            </a:r>
            <a:endParaRPr kumimoji="0" lang="nl-NL" sz="2600" b="0" i="0" u="none" strike="noStrike" cap="none" spc="0" normalizeH="0" dirty="0">
              <a:ln>
                <a:noFill/>
              </a:ln>
              <a:effectLst/>
              <a:uLnTx/>
              <a:uFillTx/>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nl-NL" sz="2600" b="0" i="0" u="none" strike="noStrike" cap="none" spc="0" normalizeH="0" baseline="0" dirty="0">
              <a:ln>
                <a:noFill/>
              </a:ln>
              <a:effectLst/>
              <a:uLnTx/>
              <a:uFillTx/>
            </a:endParaRPr>
          </a:p>
        </p:txBody>
      </p:sp>
      <p:sp>
        <p:nvSpPr>
          <p:cNvPr id="5" name="Tekstvak 4">
            <a:extLst>
              <a:ext uri="{FF2B5EF4-FFF2-40B4-BE49-F238E27FC236}">
                <a16:creationId xmlns:a16="http://schemas.microsoft.com/office/drawing/2014/main" id="{D46CDEED-A006-2E8B-CA2B-096EC515FB7A}"/>
              </a:ext>
            </a:extLst>
          </p:cNvPr>
          <p:cNvSpPr txBox="1"/>
          <p:nvPr/>
        </p:nvSpPr>
        <p:spPr>
          <a:xfrm>
            <a:off x="3049229" y="3679411"/>
            <a:ext cx="6098458" cy="369332"/>
          </a:xfrm>
          <a:prstGeom prst="rect">
            <a:avLst/>
          </a:prstGeom>
          <a:noFill/>
        </p:spPr>
        <p:txBody>
          <a:bodyPr wrap="square">
            <a:spAutoFit/>
          </a:bodyPr>
          <a:lstStyle/>
          <a:p>
            <a:endParaRPr lang="nl-NL" dirty="0"/>
          </a:p>
        </p:txBody>
      </p:sp>
      <p:pic>
        <p:nvPicPr>
          <p:cNvPr id="8" name="Afbeelding 7">
            <a:extLst>
              <a:ext uri="{FF2B5EF4-FFF2-40B4-BE49-F238E27FC236}">
                <a16:creationId xmlns:a16="http://schemas.microsoft.com/office/drawing/2014/main" id="{0CC2552D-CB45-7B9A-2F05-7269BA24C218}"/>
              </a:ext>
            </a:extLst>
          </p:cNvPr>
          <p:cNvPicPr>
            <a:picLocks noChangeAspect="1"/>
          </p:cNvPicPr>
          <p:nvPr/>
        </p:nvPicPr>
        <p:blipFill>
          <a:blip r:embed="rId3"/>
          <a:stretch>
            <a:fillRect/>
          </a:stretch>
        </p:blipFill>
        <p:spPr>
          <a:xfrm>
            <a:off x="360357" y="3864077"/>
            <a:ext cx="1602407" cy="2322871"/>
          </a:xfrm>
          <a:prstGeom prst="rect">
            <a:avLst/>
          </a:prstGeom>
        </p:spPr>
      </p:pic>
      <p:pic>
        <p:nvPicPr>
          <p:cNvPr id="10" name="Afbeelding 9">
            <a:extLst>
              <a:ext uri="{FF2B5EF4-FFF2-40B4-BE49-F238E27FC236}">
                <a16:creationId xmlns:a16="http://schemas.microsoft.com/office/drawing/2014/main" id="{BB8180EB-E255-1C6F-E21C-812F62EADE93}"/>
              </a:ext>
            </a:extLst>
          </p:cNvPr>
          <p:cNvPicPr>
            <a:picLocks noChangeAspect="1"/>
          </p:cNvPicPr>
          <p:nvPr/>
        </p:nvPicPr>
        <p:blipFill>
          <a:blip r:embed="rId4"/>
          <a:stretch>
            <a:fillRect/>
          </a:stretch>
        </p:blipFill>
        <p:spPr>
          <a:xfrm>
            <a:off x="10236460" y="4332635"/>
            <a:ext cx="1955540" cy="2525365"/>
          </a:xfrm>
          <a:prstGeom prst="rect">
            <a:avLst/>
          </a:prstGeom>
        </p:spPr>
      </p:pic>
    </p:spTree>
    <p:extLst>
      <p:ext uri="{BB962C8B-B14F-4D97-AF65-F5344CB8AC3E}">
        <p14:creationId xmlns:p14="http://schemas.microsoft.com/office/powerpoint/2010/main" val="13767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2</a:t>
            </a:r>
          </a:p>
        </p:txBody>
      </p:sp>
      <p:sp>
        <p:nvSpPr>
          <p:cNvPr id="3" name="Tekstvak 2">
            <a:extLst>
              <a:ext uri="{FF2B5EF4-FFF2-40B4-BE49-F238E27FC236}">
                <a16:creationId xmlns:a16="http://schemas.microsoft.com/office/drawing/2014/main" id="{C16D5392-1F56-9B1D-1CF0-6135BA9BF84E}"/>
              </a:ext>
            </a:extLst>
          </p:cNvPr>
          <p:cNvSpPr txBox="1"/>
          <p:nvPr/>
        </p:nvSpPr>
        <p:spPr>
          <a:xfrm>
            <a:off x="1179871" y="1604591"/>
            <a:ext cx="7922565" cy="429348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nl-NL" sz="2600" dirty="0"/>
              <a:t>Kijk naar je eigen gezicht en lichaam.</a:t>
            </a:r>
          </a:p>
          <a:p>
            <a:pPr marL="457200" indent="-457200">
              <a:lnSpc>
                <a:spcPct val="150000"/>
              </a:lnSpc>
              <a:buFont typeface="Wingdings" panose="05000000000000000000" pitchFamily="2" charset="2"/>
              <a:buChar char="Ø"/>
            </a:pPr>
            <a:endParaRPr lang="nl-NL" sz="2600" dirty="0"/>
          </a:p>
          <a:p>
            <a:pPr marL="457200" indent="-457200">
              <a:lnSpc>
                <a:spcPct val="150000"/>
              </a:lnSpc>
              <a:buFont typeface="Wingdings" panose="05000000000000000000" pitchFamily="2" charset="2"/>
              <a:buChar char="Ø"/>
            </a:pPr>
            <a:r>
              <a:rPr lang="nl-NL" sz="2600" dirty="0"/>
              <a:t>Oefen verschillende gezichtsuitdrukkingen en lichaamshoudingen die bij alle emoties en gevoelens horen. </a:t>
            </a:r>
          </a:p>
          <a:p>
            <a:pPr marL="457200" indent="-457200">
              <a:lnSpc>
                <a:spcPct val="150000"/>
              </a:lnSpc>
              <a:buFont typeface="Wingdings" panose="05000000000000000000" pitchFamily="2" charset="2"/>
              <a:buChar char="Ø"/>
            </a:pPr>
            <a:endParaRPr lang="nl-NL" sz="2600" dirty="0"/>
          </a:p>
          <a:p>
            <a:pPr marL="457200" indent="-457200">
              <a:lnSpc>
                <a:spcPct val="150000"/>
              </a:lnSpc>
              <a:buFont typeface="Wingdings" panose="05000000000000000000" pitchFamily="2" charset="2"/>
              <a:buChar char="Ø"/>
            </a:pPr>
            <a:r>
              <a:rPr lang="nl-NL" sz="2600" dirty="0"/>
              <a:t>Dat noemen we signalen.</a:t>
            </a:r>
          </a:p>
        </p:txBody>
      </p:sp>
      <p:pic>
        <p:nvPicPr>
          <p:cNvPr id="2050" name="Picture 2" descr="Thumbnail Image Een foto van een tiener die een kleine handspiegel vasthoudt. De tiener oefent de emotie 'verrassing' terwijl deze in de spiegel kijkt. De tiener is van achteren te zien en de emotie verrassing is alleen in de spiegel te zien.">
            <a:extLst>
              <a:ext uri="{FF2B5EF4-FFF2-40B4-BE49-F238E27FC236}">
                <a16:creationId xmlns:a16="http://schemas.microsoft.com/office/drawing/2014/main" id="{79B16D9A-AF26-15B1-A5E7-A48173792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887" y="3429000"/>
            <a:ext cx="3178589" cy="3178589"/>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7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A11C-7B27-634F-2E87-92DA268F0B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A85252-9211-52B5-961B-9560A42B18FA}"/>
              </a:ext>
            </a:extLst>
          </p:cNvPr>
          <p:cNvSpPr>
            <a:spLocks noGrp="1"/>
          </p:cNvSpPr>
          <p:nvPr>
            <p:ph type="title"/>
          </p:nvPr>
        </p:nvSpPr>
        <p:spPr>
          <a:xfrm>
            <a:off x="838199" y="158648"/>
            <a:ext cx="10798277" cy="1325563"/>
          </a:xfrm>
        </p:spPr>
        <p:txBody>
          <a:bodyPr vert="horz" lIns="91440" tIns="45720" rIns="91440" bIns="45720" rtlCol="0" anchor="ctr">
            <a:normAutofit/>
          </a:bodyPr>
          <a:lstStyle/>
          <a:p>
            <a:r>
              <a:rPr lang="nl-NL" b="1" i="0" kern="1200" dirty="0">
                <a:latin typeface="+mj-lt"/>
                <a:ea typeface="+mj-ea"/>
                <a:cs typeface="+mj-cs"/>
              </a:rPr>
              <a:t>Emoties herkennen: stap  2</a:t>
            </a:r>
          </a:p>
        </p:txBody>
      </p:sp>
      <p:sp>
        <p:nvSpPr>
          <p:cNvPr id="7" name="Tekstvak 6">
            <a:extLst>
              <a:ext uri="{FF2B5EF4-FFF2-40B4-BE49-F238E27FC236}">
                <a16:creationId xmlns:a16="http://schemas.microsoft.com/office/drawing/2014/main" id="{29DA5FDD-184B-BC3B-BE0C-962586FDF329}"/>
              </a:ext>
            </a:extLst>
          </p:cNvPr>
          <p:cNvSpPr txBox="1"/>
          <p:nvPr/>
        </p:nvSpPr>
        <p:spPr>
          <a:xfrm>
            <a:off x="4506681" y="1833425"/>
            <a:ext cx="7184923" cy="4255648"/>
          </a:xfrm>
          <a:prstGeom prst="rect">
            <a:avLst/>
          </a:prstGeom>
        </p:spPr>
        <p:txBody>
          <a:bodyPr vert="horz" lIns="91440" tIns="45720" rIns="91440" bIns="45720" rtlCol="0">
            <a:normAutofit/>
          </a:bodyPr>
          <a:lstStyle/>
          <a:p>
            <a:pPr marL="228600" marR="0" lvl="0" indent="-228600" fontAlgn="auto">
              <a:lnSpc>
                <a:spcPct val="160000"/>
              </a:lnSpc>
              <a:spcBef>
                <a:spcPts val="1000"/>
              </a:spcBef>
              <a:spcAft>
                <a:spcPts val="0"/>
              </a:spcAft>
              <a:buClrTx/>
              <a:buSzTx/>
              <a:buFont typeface="Arial" panose="020B0604020202020204" pitchFamily="34" charset="0"/>
              <a:buChar char="•"/>
              <a:tabLst/>
              <a:defRPr/>
            </a:pPr>
            <a:r>
              <a:rPr kumimoji="0" lang="nl-NL" sz="2600" b="0" i="0" u="none" strike="noStrike" cap="none" spc="0" normalizeH="0" baseline="0" dirty="0">
                <a:ln>
                  <a:noFill/>
                </a:ln>
                <a:effectLst/>
                <a:uLnTx/>
                <a:uFillTx/>
              </a:rPr>
              <a:t>Hoe kun je de signalen van deze emoties en gevoelens bij anderen herkennen?</a:t>
            </a:r>
          </a:p>
          <a:p>
            <a:pPr marL="228600" marR="0" lvl="0" indent="-228600" fontAlgn="auto">
              <a:lnSpc>
                <a:spcPct val="160000"/>
              </a:lnSpc>
              <a:spcBef>
                <a:spcPts val="1000"/>
              </a:spcBef>
              <a:spcAft>
                <a:spcPts val="0"/>
              </a:spcAft>
              <a:buClrTx/>
              <a:buSzTx/>
              <a:buFont typeface="Arial" panose="020B0604020202020204" pitchFamily="34" charset="0"/>
              <a:buChar char="•"/>
              <a:tabLst/>
              <a:defRPr/>
            </a:pPr>
            <a:endParaRPr kumimoji="0" lang="nl-NL" sz="2600" b="0" i="0" u="none" strike="noStrike" cap="none" spc="0" normalizeH="0" baseline="0" dirty="0">
              <a:ln>
                <a:noFill/>
              </a:ln>
              <a:effectLst/>
              <a:uLnTx/>
              <a:uFillTx/>
            </a:endParaRPr>
          </a:p>
          <a:p>
            <a:pPr marL="228600" marR="0" lvl="0" indent="-228600" fontAlgn="auto">
              <a:lnSpc>
                <a:spcPct val="160000"/>
              </a:lnSpc>
              <a:spcBef>
                <a:spcPts val="1000"/>
              </a:spcBef>
              <a:spcAft>
                <a:spcPts val="0"/>
              </a:spcAft>
              <a:buClrTx/>
              <a:buSzTx/>
              <a:buFont typeface="Arial" panose="020B0604020202020204" pitchFamily="34" charset="0"/>
              <a:buChar char="•"/>
              <a:tabLst/>
              <a:defRPr/>
            </a:pPr>
            <a:r>
              <a:rPr lang="nl-NL" sz="2600" dirty="0"/>
              <a:t>Wanneer kunnen de signalen verwarrend zijn? Of lastig te herkennen?</a:t>
            </a:r>
            <a:endParaRPr kumimoji="0" lang="nl-NL" sz="2600" b="0" i="0" u="none" strike="noStrike" cap="none" spc="0" normalizeH="0" dirty="0">
              <a:ln>
                <a:noFill/>
              </a:ln>
              <a:effectLst/>
              <a:uLnTx/>
              <a:uFillTx/>
            </a:endParaRPr>
          </a:p>
          <a:p>
            <a:pPr marL="228600" marR="0" lvl="0" indent="-228600" fontAlgn="auto">
              <a:lnSpc>
                <a:spcPct val="160000"/>
              </a:lnSpc>
              <a:spcBef>
                <a:spcPts val="1000"/>
              </a:spcBef>
              <a:spcAft>
                <a:spcPts val="0"/>
              </a:spcAft>
              <a:buClrTx/>
              <a:buSzTx/>
              <a:buFont typeface="Arial" panose="020B0604020202020204" pitchFamily="34" charset="0"/>
              <a:buChar char="•"/>
              <a:tabLst/>
              <a:defRPr/>
            </a:pPr>
            <a:endParaRPr kumimoji="0" lang="nl-NL" sz="2600" b="0" i="0" u="none" strike="noStrike" cap="none" spc="0" normalizeH="0" baseline="0" dirty="0">
              <a:ln>
                <a:noFill/>
              </a:ln>
              <a:effectLst/>
              <a:uLnTx/>
              <a:uFillTx/>
            </a:endParaRPr>
          </a:p>
        </p:txBody>
      </p:sp>
      <p:pic>
        <p:nvPicPr>
          <p:cNvPr id="2050" name="Picture 2" descr="Thumbnail Image Een foto van een tiener die een kleine handspiegel vasthoudt. De tiener oefent de emotie 'verrassing' terwijl deze in de spiegel kijkt. De tiener is van achteren te zien en de emotie verrassing is alleen in de spiegel te zien.">
            <a:extLst>
              <a:ext uri="{FF2B5EF4-FFF2-40B4-BE49-F238E27FC236}">
                <a16:creationId xmlns:a16="http://schemas.microsoft.com/office/drawing/2014/main" id="{1DE90F6B-23B3-C2CA-F035-EBC3ACD72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47" y="3337502"/>
            <a:ext cx="3178589" cy="3178589"/>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C29D5-8AA4-443B-976B-61CE9BBF7F2F}">
  <ds:schemaRefs>
    <ds:schemaRef ds:uri="http://schemas.microsoft.com/office/infopath/2007/PartnerControls"/>
    <ds:schemaRef ds:uri="http://schemas.microsoft.com/office/2006/documentManagement/types"/>
    <ds:schemaRef ds:uri="http://www.w3.org/XML/1998/namespace"/>
    <ds:schemaRef ds:uri="http://purl.org/dc/dcmitype/"/>
    <ds:schemaRef ds:uri="fcc10157-42f8-46e8-83f5-1d9ac4b0055d"/>
    <ds:schemaRef ds:uri="http://purl.org/dc/terms/"/>
    <ds:schemaRef ds:uri="http://purl.org/dc/elements/1.1/"/>
    <ds:schemaRef ds:uri="698eef58-bb61-42e2-b548-e1d1f250d219"/>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12A8937-8B2C-4D85-9C85-04CF72DD7A32}">
  <ds:schemaRefs>
    <ds:schemaRef ds:uri="http://schemas.microsoft.com/sharepoint/v3/contenttype/forms"/>
  </ds:schemaRefs>
</ds:datastoreItem>
</file>

<file path=customXml/itemProps3.xml><?xml version="1.0" encoding="utf-8"?>
<ds:datastoreItem xmlns:ds="http://schemas.openxmlformats.org/officeDocument/2006/customXml" ds:itemID="{61466DAC-58F4-4C9D-A8B2-8F59CB47B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3630</TotalTime>
  <Words>2703</Words>
  <Application>Microsoft Office PowerPoint</Application>
  <PresentationFormat>Breedbeeld</PresentationFormat>
  <Paragraphs>241</Paragraphs>
  <Slides>13</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Aptos</vt:lpstr>
      <vt:lpstr>Aptos Display</vt:lpstr>
      <vt:lpstr>Arial</vt:lpstr>
      <vt:lpstr>BaseNine</vt:lpstr>
      <vt:lpstr>Calibri</vt:lpstr>
      <vt:lpstr>Mangal Pro</vt:lpstr>
      <vt:lpstr>Times New Roman</vt:lpstr>
      <vt:lpstr>Wingdings</vt:lpstr>
      <vt:lpstr>1_Thema PE TOS VSO</vt:lpstr>
      <vt:lpstr>Psycho-educatie</vt:lpstr>
      <vt:lpstr>Vorige les</vt:lpstr>
      <vt:lpstr>Lesdoelen</vt:lpstr>
      <vt:lpstr>Emoties herkennen</vt:lpstr>
      <vt:lpstr>Opdracht: emoties herkennen</vt:lpstr>
      <vt:lpstr>Emoties herkennen: stap  1</vt:lpstr>
      <vt:lpstr>Emoties herkennen: stap  1</vt:lpstr>
      <vt:lpstr>Emoties herkennen: stap  2</vt:lpstr>
      <vt:lpstr>Emoties herkennen: stap  2</vt:lpstr>
      <vt:lpstr>Emoties herkennen: stap  3</vt:lpstr>
      <vt:lpstr>Emoties herkennen: stap  3</vt:lpstr>
      <vt:lpstr>Emoties herkennen: stap  3</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Wagenaar, Iris</dc:creator>
  <cp:lastModifiedBy>Tineke Post- Ilbrink</cp:lastModifiedBy>
  <cp:revision>6</cp:revision>
  <dcterms:created xsi:type="dcterms:W3CDTF">2025-01-27T13:46:57Z</dcterms:created>
  <dcterms:modified xsi:type="dcterms:W3CDTF">2025-03-09T20:02:17Z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