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10" r:id="rId5"/>
    <p:sldId id="308" r:id="rId6"/>
    <p:sldId id="309" r:id="rId7"/>
    <p:sldId id="311" r:id="rId8"/>
    <p:sldId id="284" r:id="rId9"/>
    <p:sldId id="317" r:id="rId10"/>
    <p:sldId id="318" r:id="rId11"/>
    <p:sldId id="312" r:id="rId12"/>
    <p:sldId id="319" r:id="rId13"/>
    <p:sldId id="320" r:id="rId14"/>
    <p:sldId id="285" r:id="rId15"/>
    <p:sldId id="31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JsO82gHNJ7y51Bry1aQQw==" hashData="UxDVSKZco3PqVdWFP6RCHyC7XPx0mHpzeWK1b+XGOYB7xvLxQz1zdnz4oqHCM+gSLCOjZUKbDaQcbP5gDPesaQ=="/>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48B1A-2ECF-9257-8D7E-D0AB08745C41}" name="Tineke Post- Ilbrink" initials="PST" userId="Tineke Post- Ilbrink" providerId="None"/>
  <p188:author id="{0B7CFF2A-42E2-3F9E-0574-5AE7C951D39C}" name="Wagenaar, Iris" initials="WI" userId="S::i.wagenaar@kentalis.nl::59c3b2ec-a552-4c51-a88e-a1becbc2a657" providerId="AD"/>
  <p188:author id="{3A8CDD32-988E-DB5C-64A7-05BB43099DCB}" name="Tineke Post" initials="PST" userId="Tineke Post" providerId="None"/>
  <p188:author id="{1A84CCB9-9977-0525-71F4-430A37A39733}" name="Wagenaar, Iris" initials="IW"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433" autoAdjust="0"/>
  </p:normalViewPr>
  <p:slideViewPr>
    <p:cSldViewPr snapToGrid="0">
      <p:cViewPr varScale="1">
        <p:scale>
          <a:sx n="27" d="100"/>
          <a:sy n="27" d="100"/>
        </p:scale>
        <p:origin x="21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33A59E8C-CA36-4BAF-BBDE-B180462EB0A5}"/>
    <pc:docChg chg="undo custSel modSld">
      <pc:chgData name="Post-Ilbrink, Tineke" userId="acaedabe-b12f-42d1-8517-780bc8ea15c4" providerId="ADAL" clId="{33A59E8C-CA36-4BAF-BBDE-B180462EB0A5}" dt="2025-01-26T18:37:57.333" v="20" actId="2711"/>
      <pc:docMkLst>
        <pc:docMk/>
      </pc:docMkLst>
      <pc:sldChg chg="modNotesTx">
        <pc:chgData name="Post-Ilbrink, Tineke" userId="acaedabe-b12f-42d1-8517-780bc8ea15c4" providerId="ADAL" clId="{33A59E8C-CA36-4BAF-BBDE-B180462EB0A5}" dt="2025-01-20T19:10:30.829" v="18"/>
        <pc:sldMkLst>
          <pc:docMk/>
          <pc:sldMk cId="2482374187" sldId="285"/>
        </pc:sldMkLst>
      </pc:sldChg>
      <pc:sldChg chg="modNotesTx">
        <pc:chgData name="Post-Ilbrink, Tineke" userId="acaedabe-b12f-42d1-8517-780bc8ea15c4" providerId="ADAL" clId="{33A59E8C-CA36-4BAF-BBDE-B180462EB0A5}" dt="2025-01-26T18:37:57.333" v="20" actId="2711"/>
        <pc:sldMkLst>
          <pc:docMk/>
          <pc:sldMk cId="4198371860" sldId="310"/>
        </pc:sldMkLst>
      </pc:sldChg>
      <pc:sldChg chg="modNotesTx">
        <pc:chgData name="Post-Ilbrink, Tineke" userId="acaedabe-b12f-42d1-8517-780bc8ea15c4" providerId="ADAL" clId="{33A59E8C-CA36-4BAF-BBDE-B180462EB0A5}" dt="2025-01-20T19:09:47.862" v="16"/>
        <pc:sldMkLst>
          <pc:docMk/>
          <pc:sldMk cId="452943845" sldId="317"/>
        </pc:sldMkLst>
      </pc:sldChg>
    </pc:docChg>
  </pc:docChgLst>
  <pc:docChgLst>
    <pc:chgData name="Post-Ilbrink, Tineke" userId="acaedabe-b12f-42d1-8517-780bc8ea15c4" providerId="ADAL" clId="{678959BB-0CC6-47F5-B149-C3E92151CFA0}"/>
    <pc:docChg chg="modSld">
      <pc:chgData name="Post-Ilbrink, Tineke" userId="acaedabe-b12f-42d1-8517-780bc8ea15c4" providerId="ADAL" clId="{678959BB-0CC6-47F5-B149-C3E92151CFA0}" dt="2025-02-05T09:21:42.993" v="93" actId="5793"/>
      <pc:docMkLst>
        <pc:docMk/>
      </pc:docMkLst>
      <pc:sldChg chg="modNotesTx">
        <pc:chgData name="Post-Ilbrink, Tineke" userId="acaedabe-b12f-42d1-8517-780bc8ea15c4" providerId="ADAL" clId="{678959BB-0CC6-47F5-B149-C3E92151CFA0}" dt="2025-02-05T09:20:40.408" v="88" actId="6549"/>
        <pc:sldMkLst>
          <pc:docMk/>
          <pc:sldMk cId="3460016552" sldId="284"/>
        </pc:sldMkLst>
      </pc:sldChg>
      <pc:sldChg chg="modNotesTx">
        <pc:chgData name="Post-Ilbrink, Tineke" userId="acaedabe-b12f-42d1-8517-780bc8ea15c4" providerId="ADAL" clId="{678959BB-0CC6-47F5-B149-C3E92151CFA0}" dt="2025-02-05T09:19:44.653" v="7" actId="6549"/>
        <pc:sldMkLst>
          <pc:docMk/>
          <pc:sldMk cId="4069075194" sldId="309"/>
        </pc:sldMkLst>
      </pc:sldChg>
      <pc:sldChg chg="modNotesTx">
        <pc:chgData name="Post-Ilbrink, Tineke" userId="acaedabe-b12f-42d1-8517-780bc8ea15c4" providerId="ADAL" clId="{678959BB-0CC6-47F5-B149-C3E92151CFA0}" dt="2025-02-05T09:20:23.277" v="85" actId="20577"/>
        <pc:sldMkLst>
          <pc:docMk/>
          <pc:sldMk cId="4198371860" sldId="310"/>
        </pc:sldMkLst>
      </pc:sldChg>
      <pc:sldChg chg="modNotesTx">
        <pc:chgData name="Post-Ilbrink, Tineke" userId="acaedabe-b12f-42d1-8517-780bc8ea15c4" providerId="ADAL" clId="{678959BB-0CC6-47F5-B149-C3E92151CFA0}" dt="2025-02-05T09:20:33.265" v="87" actId="20577"/>
        <pc:sldMkLst>
          <pc:docMk/>
          <pc:sldMk cId="2683500419" sldId="311"/>
        </pc:sldMkLst>
      </pc:sldChg>
      <pc:sldChg chg="modNotesTx">
        <pc:chgData name="Post-Ilbrink, Tineke" userId="acaedabe-b12f-42d1-8517-780bc8ea15c4" providerId="ADAL" clId="{678959BB-0CC6-47F5-B149-C3E92151CFA0}" dt="2025-02-05T09:21:35.036" v="91" actId="20577"/>
        <pc:sldMkLst>
          <pc:docMk/>
          <pc:sldMk cId="3642393118" sldId="312"/>
        </pc:sldMkLst>
      </pc:sldChg>
      <pc:sldChg chg="modNotesTx">
        <pc:chgData name="Post-Ilbrink, Tineke" userId="acaedabe-b12f-42d1-8517-780bc8ea15c4" providerId="ADAL" clId="{678959BB-0CC6-47F5-B149-C3E92151CFA0}" dt="2025-02-05T09:21:13.932" v="89" actId="6549"/>
        <pc:sldMkLst>
          <pc:docMk/>
          <pc:sldMk cId="452943845" sldId="317"/>
        </pc:sldMkLst>
      </pc:sldChg>
      <pc:sldChg chg="modNotesTx">
        <pc:chgData name="Post-Ilbrink, Tineke" userId="acaedabe-b12f-42d1-8517-780bc8ea15c4" providerId="ADAL" clId="{678959BB-0CC6-47F5-B149-C3E92151CFA0}" dt="2025-02-05T09:21:42.993" v="93" actId="5793"/>
        <pc:sldMkLst>
          <pc:docMk/>
          <pc:sldMk cId="3410012009" sldId="319"/>
        </pc:sldMkLst>
      </pc:sldChg>
    </pc:docChg>
  </pc:docChgLst>
  <pc:docChgLst>
    <pc:chgData name="Post, Tineke" userId="acaedabe-b12f-42d1-8517-780bc8ea15c4" providerId="ADAL" clId="{FE1BA152-6C99-4AFF-93D9-221ADC8F49D6}"/>
    <pc:docChg chg="undo custSel delSld modSld">
      <pc:chgData name="Post, Tineke" userId="acaedabe-b12f-42d1-8517-780bc8ea15c4" providerId="ADAL" clId="{FE1BA152-6C99-4AFF-93D9-221ADC8F49D6}" dt="2024-11-13T14:41:44.542" v="49"/>
      <pc:docMkLst>
        <pc:docMk/>
      </pc:docMkLst>
      <pc:sldChg chg="modNotesTx">
        <pc:chgData name="Post, Tineke" userId="acaedabe-b12f-42d1-8517-780bc8ea15c4" providerId="ADAL" clId="{FE1BA152-6C99-4AFF-93D9-221ADC8F49D6}" dt="2024-11-13T14:38:20.931" v="20" actId="20577"/>
        <pc:sldMkLst>
          <pc:docMk/>
          <pc:sldMk cId="3460016552" sldId="284"/>
        </pc:sldMkLst>
      </pc:sldChg>
      <pc:sldChg chg="del">
        <pc:chgData name="Post, Tineke" userId="acaedabe-b12f-42d1-8517-780bc8ea15c4" providerId="ADAL" clId="{FE1BA152-6C99-4AFF-93D9-221ADC8F49D6}" dt="2024-11-13T14:34:21.820" v="9" actId="47"/>
        <pc:sldMkLst>
          <pc:docMk/>
          <pc:sldMk cId="2605217929" sldId="303"/>
        </pc:sldMkLst>
      </pc:sldChg>
      <pc:sldChg chg="modNotesTx">
        <pc:chgData name="Post, Tineke" userId="acaedabe-b12f-42d1-8517-780bc8ea15c4" providerId="ADAL" clId="{FE1BA152-6C99-4AFF-93D9-221ADC8F49D6}" dt="2024-11-13T14:34:04.428" v="8"/>
        <pc:sldMkLst>
          <pc:docMk/>
          <pc:sldMk cId="4198371860" sldId="310"/>
        </pc:sldMkLst>
      </pc:sldChg>
      <pc:sldChg chg="modSp">
        <pc:chgData name="Post, Tineke" userId="acaedabe-b12f-42d1-8517-780bc8ea15c4" providerId="ADAL" clId="{FE1BA152-6C99-4AFF-93D9-221ADC8F49D6}" dt="2024-11-13T14:41:11.566" v="36" actId="20577"/>
        <pc:sldMkLst>
          <pc:docMk/>
          <pc:sldMk cId="2683500419" sldId="311"/>
        </pc:sldMkLst>
        <pc:spChg chg="mod">
          <ac:chgData name="Post, Tineke" userId="acaedabe-b12f-42d1-8517-780bc8ea15c4" providerId="ADAL" clId="{FE1BA152-6C99-4AFF-93D9-221ADC8F49D6}" dt="2024-11-13T14:41:11.566" v="36" actId="20577"/>
          <ac:spMkLst>
            <pc:docMk/>
            <pc:sldMk cId="2683500419" sldId="311"/>
            <ac:spMk id="7" creationId="{328FF7A0-0354-4E32-4DE7-BAF4C8939DB7}"/>
          </ac:spMkLst>
        </pc:spChg>
      </pc:sldChg>
      <pc:sldChg chg="modSp mod">
        <pc:chgData name="Post, Tineke" userId="acaedabe-b12f-42d1-8517-780bc8ea15c4" providerId="ADAL" clId="{FE1BA152-6C99-4AFF-93D9-221ADC8F49D6}" dt="2024-11-13T14:41:24.533" v="46" actId="20577"/>
        <pc:sldMkLst>
          <pc:docMk/>
          <pc:sldMk cId="452943845" sldId="317"/>
        </pc:sldMkLst>
        <pc:spChg chg="mod">
          <ac:chgData name="Post, Tineke" userId="acaedabe-b12f-42d1-8517-780bc8ea15c4" providerId="ADAL" clId="{FE1BA152-6C99-4AFF-93D9-221ADC8F49D6}" dt="2024-11-13T14:41:24.533" v="46" actId="20577"/>
          <ac:spMkLst>
            <pc:docMk/>
            <pc:sldMk cId="452943845" sldId="317"/>
            <ac:spMk id="2" creationId="{EEBF43C7-DE6E-2DB5-7D99-0C76EC399255}"/>
          </ac:spMkLst>
        </pc:spChg>
      </pc:sldChg>
      <pc:sldChg chg="modSp mod">
        <pc:chgData name="Post, Tineke" userId="acaedabe-b12f-42d1-8517-780bc8ea15c4" providerId="ADAL" clId="{FE1BA152-6C99-4AFF-93D9-221ADC8F49D6}" dt="2024-11-13T14:41:30.879" v="47"/>
        <pc:sldMkLst>
          <pc:docMk/>
          <pc:sldMk cId="1700222210" sldId="318"/>
        </pc:sldMkLst>
        <pc:spChg chg="mod">
          <ac:chgData name="Post, Tineke" userId="acaedabe-b12f-42d1-8517-780bc8ea15c4" providerId="ADAL" clId="{FE1BA152-6C99-4AFF-93D9-221ADC8F49D6}" dt="2024-11-13T14:41:30.879" v="47"/>
          <ac:spMkLst>
            <pc:docMk/>
            <pc:sldMk cId="1700222210" sldId="318"/>
            <ac:spMk id="2" creationId="{CA9EA65B-1284-08B3-CDC9-40892F123B2F}"/>
          </ac:spMkLst>
        </pc:spChg>
      </pc:sldChg>
      <pc:sldChg chg="modSp mod">
        <pc:chgData name="Post, Tineke" userId="acaedabe-b12f-42d1-8517-780bc8ea15c4" providerId="ADAL" clId="{FE1BA152-6C99-4AFF-93D9-221ADC8F49D6}" dt="2024-11-13T14:41:38.777" v="48"/>
        <pc:sldMkLst>
          <pc:docMk/>
          <pc:sldMk cId="3410012009" sldId="319"/>
        </pc:sldMkLst>
        <pc:spChg chg="mod">
          <ac:chgData name="Post, Tineke" userId="acaedabe-b12f-42d1-8517-780bc8ea15c4" providerId="ADAL" clId="{FE1BA152-6C99-4AFF-93D9-221ADC8F49D6}" dt="2024-11-13T14:41:38.777" v="48"/>
          <ac:spMkLst>
            <pc:docMk/>
            <pc:sldMk cId="3410012009" sldId="319"/>
            <ac:spMk id="2" creationId="{FAF7F393-25BF-C588-01AB-2D15703E41E8}"/>
          </ac:spMkLst>
        </pc:spChg>
      </pc:sldChg>
      <pc:sldChg chg="modSp mod">
        <pc:chgData name="Post, Tineke" userId="acaedabe-b12f-42d1-8517-780bc8ea15c4" providerId="ADAL" clId="{FE1BA152-6C99-4AFF-93D9-221ADC8F49D6}" dt="2024-11-13T14:41:44.542" v="49"/>
        <pc:sldMkLst>
          <pc:docMk/>
          <pc:sldMk cId="1338945971" sldId="320"/>
        </pc:sldMkLst>
        <pc:spChg chg="mod">
          <ac:chgData name="Post, Tineke" userId="acaedabe-b12f-42d1-8517-780bc8ea15c4" providerId="ADAL" clId="{FE1BA152-6C99-4AFF-93D9-221ADC8F49D6}" dt="2024-11-13T14:41:44.542" v="49"/>
          <ac:spMkLst>
            <pc:docMk/>
            <pc:sldMk cId="1338945971" sldId="320"/>
            <ac:spMk id="2" creationId="{E5482B23-E4F1-A6F3-A6D1-3BBF89EAE831}"/>
          </ac:spMkLst>
        </pc:spChg>
      </pc:sldChg>
    </pc:docChg>
  </pc:docChgLst>
  <pc:docChgLst>
    <pc:chgData name="Post-Ilbrink, Tineke" userId="acaedabe-b12f-42d1-8517-780bc8ea15c4" providerId="ADAL" clId="{AC842252-0823-4DBC-94DF-5BD1CC0EFA90}"/>
    <pc:docChg chg="modSld">
      <pc:chgData name="Post-Ilbrink, Tineke" userId="acaedabe-b12f-42d1-8517-780bc8ea15c4" providerId="ADAL" clId="{AC842252-0823-4DBC-94DF-5BD1CC0EFA90}" dt="2025-01-20T18:44:35.353" v="65" actId="113"/>
      <pc:docMkLst>
        <pc:docMk/>
      </pc:docMkLst>
      <pc:sldChg chg="modSp modNotesTx">
        <pc:chgData name="Post-Ilbrink, Tineke" userId="acaedabe-b12f-42d1-8517-780bc8ea15c4" providerId="ADAL" clId="{AC842252-0823-4DBC-94DF-5BD1CC0EFA90}" dt="2025-01-20T18:42:42.454" v="54" actId="313"/>
        <pc:sldMkLst>
          <pc:docMk/>
          <pc:sldMk cId="3460016552" sldId="284"/>
        </pc:sldMkLst>
        <pc:spChg chg="mod">
          <ac:chgData name="Post-Ilbrink, Tineke" userId="acaedabe-b12f-42d1-8517-780bc8ea15c4" providerId="ADAL" clId="{AC842252-0823-4DBC-94DF-5BD1CC0EFA90}" dt="2025-01-20T18:42:42.454" v="54" actId="313"/>
          <ac:spMkLst>
            <pc:docMk/>
            <pc:sldMk cId="3460016552" sldId="284"/>
            <ac:spMk id="7" creationId="{328FF7A0-0354-4E32-4DE7-BAF4C8939DB7}"/>
          </ac:spMkLst>
        </pc:spChg>
      </pc:sldChg>
      <pc:sldChg chg="modNotesTx">
        <pc:chgData name="Post-Ilbrink, Tineke" userId="acaedabe-b12f-42d1-8517-780bc8ea15c4" providerId="ADAL" clId="{AC842252-0823-4DBC-94DF-5BD1CC0EFA90}" dt="2025-01-20T18:37:19.805" v="11" actId="255"/>
        <pc:sldMkLst>
          <pc:docMk/>
          <pc:sldMk cId="2482374187" sldId="285"/>
        </pc:sldMkLst>
      </pc:sldChg>
      <pc:sldChg chg="modNotesTx">
        <pc:chgData name="Post-Ilbrink, Tineke" userId="acaedabe-b12f-42d1-8517-780bc8ea15c4" providerId="ADAL" clId="{AC842252-0823-4DBC-94DF-5BD1CC0EFA90}" dt="2025-01-20T18:35:58.167" v="1" actId="255"/>
        <pc:sldMkLst>
          <pc:docMk/>
          <pc:sldMk cId="2068407020" sldId="308"/>
        </pc:sldMkLst>
      </pc:sldChg>
      <pc:sldChg chg="modNotesTx">
        <pc:chgData name="Post-Ilbrink, Tineke" userId="acaedabe-b12f-42d1-8517-780bc8ea15c4" providerId="ADAL" clId="{AC842252-0823-4DBC-94DF-5BD1CC0EFA90}" dt="2025-01-20T18:40:53.834" v="47" actId="20577"/>
        <pc:sldMkLst>
          <pc:docMk/>
          <pc:sldMk cId="4069075194" sldId="309"/>
        </pc:sldMkLst>
      </pc:sldChg>
      <pc:sldChg chg="modNotesTx">
        <pc:chgData name="Post-Ilbrink, Tineke" userId="acaedabe-b12f-42d1-8517-780bc8ea15c4" providerId="ADAL" clId="{AC842252-0823-4DBC-94DF-5BD1CC0EFA90}" dt="2025-01-20T18:37:41.754" v="15" actId="20577"/>
        <pc:sldMkLst>
          <pc:docMk/>
          <pc:sldMk cId="4198371860" sldId="310"/>
        </pc:sldMkLst>
      </pc:sldChg>
      <pc:sldChg chg="modNotesTx">
        <pc:chgData name="Post-Ilbrink, Tineke" userId="acaedabe-b12f-42d1-8517-780bc8ea15c4" providerId="ADAL" clId="{AC842252-0823-4DBC-94DF-5BD1CC0EFA90}" dt="2025-01-20T18:41:16.911" v="48"/>
        <pc:sldMkLst>
          <pc:docMk/>
          <pc:sldMk cId="2683500419" sldId="311"/>
        </pc:sldMkLst>
      </pc:sldChg>
      <pc:sldChg chg="modNotesTx">
        <pc:chgData name="Post-Ilbrink, Tineke" userId="acaedabe-b12f-42d1-8517-780bc8ea15c4" providerId="ADAL" clId="{AC842252-0823-4DBC-94DF-5BD1CC0EFA90}" dt="2025-01-20T18:37:07.038" v="9" actId="255"/>
        <pc:sldMkLst>
          <pc:docMk/>
          <pc:sldMk cId="3642393118" sldId="312"/>
        </pc:sldMkLst>
      </pc:sldChg>
      <pc:sldChg chg="modSp mod modNotesTx">
        <pc:chgData name="Post-Ilbrink, Tineke" userId="acaedabe-b12f-42d1-8517-780bc8ea15c4" providerId="ADAL" clId="{AC842252-0823-4DBC-94DF-5BD1CC0EFA90}" dt="2025-01-20T18:44:35.353" v="65" actId="113"/>
        <pc:sldMkLst>
          <pc:docMk/>
          <pc:sldMk cId="1923655824" sldId="316"/>
        </pc:sldMkLst>
        <pc:spChg chg="mod">
          <ac:chgData name="Post-Ilbrink, Tineke" userId="acaedabe-b12f-42d1-8517-780bc8ea15c4" providerId="ADAL" clId="{AC842252-0823-4DBC-94DF-5BD1CC0EFA90}" dt="2025-01-20T18:44:35.353" v="65" actId="113"/>
          <ac:spMkLst>
            <pc:docMk/>
            <pc:sldMk cId="1923655824" sldId="316"/>
            <ac:spMk id="2" creationId="{D1B42F23-29A3-8DE8-BFD5-7B43529941AF}"/>
          </ac:spMkLst>
        </pc:spChg>
      </pc:sldChg>
      <pc:sldChg chg="modNotesTx">
        <pc:chgData name="Post-Ilbrink, Tineke" userId="acaedabe-b12f-42d1-8517-780bc8ea15c4" providerId="ADAL" clId="{AC842252-0823-4DBC-94DF-5BD1CC0EFA90}" dt="2025-01-20T18:43:36.219" v="64" actId="20577"/>
        <pc:sldMkLst>
          <pc:docMk/>
          <pc:sldMk cId="452943845" sldId="317"/>
        </pc:sldMkLst>
      </pc:sldChg>
      <pc:sldChg chg="modNotesTx">
        <pc:chgData name="Post-Ilbrink, Tineke" userId="acaedabe-b12f-42d1-8517-780bc8ea15c4" providerId="ADAL" clId="{AC842252-0823-4DBC-94DF-5BD1CC0EFA90}" dt="2025-01-20T18:37:12.082" v="10" actId="255"/>
        <pc:sldMkLst>
          <pc:docMk/>
          <pc:sldMk cId="3410012009" sldId="319"/>
        </pc:sldMkLst>
      </pc:sldChg>
    </pc:docChg>
  </pc:docChgLst>
  <pc:docChgLst>
    <pc:chgData name="Iris" userId="59c3b2ec-a552-4c51-a88e-a1becbc2a657" providerId="ADAL" clId="{62A4E043-0D09-4427-ABE9-3B0115F85CC8}"/>
    <pc:docChg chg="custSel modSld">
      <pc:chgData name="Iris" userId="59c3b2ec-a552-4c51-a88e-a1becbc2a657" providerId="ADAL" clId="{62A4E043-0D09-4427-ABE9-3B0115F85CC8}" dt="2025-01-31T12:07:57.018" v="300" actId="20577"/>
      <pc:docMkLst>
        <pc:docMk/>
      </pc:docMkLst>
      <pc:sldChg chg="modNotesTx">
        <pc:chgData name="Iris" userId="59c3b2ec-a552-4c51-a88e-a1becbc2a657" providerId="ADAL" clId="{62A4E043-0D09-4427-ABE9-3B0115F85CC8}" dt="2025-01-31T12:07:57.018" v="300" actId="20577"/>
        <pc:sldMkLst>
          <pc:docMk/>
          <pc:sldMk cId="2482374187" sldId="285"/>
        </pc:sldMkLst>
      </pc:sldChg>
      <pc:sldChg chg="delSp modSp mod delAnim modNotesTx">
        <pc:chgData name="Iris" userId="59c3b2ec-a552-4c51-a88e-a1becbc2a657" providerId="ADAL" clId="{62A4E043-0D09-4427-ABE9-3B0115F85CC8}" dt="2025-01-31T12:03:45.788" v="94" actId="20577"/>
        <pc:sldMkLst>
          <pc:docMk/>
          <pc:sldMk cId="4069075194" sldId="309"/>
        </pc:sldMkLst>
        <pc:spChg chg="mod">
          <ac:chgData name="Iris" userId="59c3b2ec-a552-4c51-a88e-a1becbc2a657" providerId="ADAL" clId="{62A4E043-0D09-4427-ABE9-3B0115F85CC8}" dt="2025-01-31T12:00:50.759" v="3" actId="1076"/>
          <ac:spMkLst>
            <pc:docMk/>
            <pc:sldMk cId="4069075194" sldId="309"/>
            <ac:spMk id="5" creationId="{DDA6C6D7-2224-9AFE-15E3-1E095BC3EF76}"/>
          </ac:spMkLst>
        </pc:spChg>
        <pc:spChg chg="mod">
          <ac:chgData name="Iris" userId="59c3b2ec-a552-4c51-a88e-a1becbc2a657" providerId="ADAL" clId="{62A4E043-0D09-4427-ABE9-3B0115F85CC8}" dt="2025-01-31T12:01:49.667" v="24" actId="1036"/>
          <ac:spMkLst>
            <pc:docMk/>
            <pc:sldMk cId="4069075194" sldId="309"/>
            <ac:spMk id="22" creationId="{78FE420F-A642-8965-2A50-60AA85053600}"/>
          </ac:spMkLst>
        </pc:spChg>
        <pc:spChg chg="mod">
          <ac:chgData name="Iris" userId="59c3b2ec-a552-4c51-a88e-a1becbc2a657" providerId="ADAL" clId="{62A4E043-0D09-4427-ABE9-3B0115F85CC8}" dt="2025-01-31T12:01:12.973" v="7" actId="1076"/>
          <ac:spMkLst>
            <pc:docMk/>
            <pc:sldMk cId="4069075194" sldId="309"/>
            <ac:spMk id="26" creationId="{75D0E5B8-071A-4053-CE03-559A6D1555EA}"/>
          </ac:spMkLst>
        </pc:spChg>
        <pc:spChg chg="mod">
          <ac:chgData name="Iris" userId="59c3b2ec-a552-4c51-a88e-a1becbc2a657" providerId="ADAL" clId="{62A4E043-0D09-4427-ABE9-3B0115F85CC8}" dt="2025-01-31T12:01:31.320" v="11" actId="1076"/>
          <ac:spMkLst>
            <pc:docMk/>
            <pc:sldMk cId="4069075194" sldId="309"/>
            <ac:spMk id="28" creationId="{BEE76C45-C916-11D5-B35E-3C462C8C9831}"/>
          </ac:spMkLst>
        </pc:spChg>
        <pc:picChg chg="mod">
          <ac:chgData name="Iris" userId="59c3b2ec-a552-4c51-a88e-a1becbc2a657" providerId="ADAL" clId="{62A4E043-0D09-4427-ABE9-3B0115F85CC8}" dt="2025-01-31T12:01:56.338" v="31" actId="1035"/>
          <ac:picMkLst>
            <pc:docMk/>
            <pc:sldMk cId="4069075194" sldId="309"/>
            <ac:picMk id="3" creationId="{366ADCA3-4CE9-4A1D-5A0F-6748516E6C00}"/>
          </ac:picMkLst>
        </pc:picChg>
        <pc:picChg chg="mod">
          <ac:chgData name="Iris" userId="59c3b2ec-a552-4c51-a88e-a1becbc2a657" providerId="ADAL" clId="{62A4E043-0D09-4427-ABE9-3B0115F85CC8}" dt="2025-01-31T12:00:41.994" v="2" actId="1076"/>
          <ac:picMkLst>
            <pc:docMk/>
            <pc:sldMk cId="4069075194" sldId="309"/>
            <ac:picMk id="10" creationId="{0DF51798-0A23-E198-1FC8-CFB552957580}"/>
          </ac:picMkLst>
        </pc:picChg>
        <pc:picChg chg="mod">
          <ac:chgData name="Iris" userId="59c3b2ec-a552-4c51-a88e-a1becbc2a657" providerId="ADAL" clId="{62A4E043-0D09-4427-ABE9-3B0115F85CC8}" dt="2025-01-31T12:01:02.323" v="5" actId="1076"/>
          <ac:picMkLst>
            <pc:docMk/>
            <pc:sldMk cId="4069075194" sldId="309"/>
            <ac:picMk id="14" creationId="{032FD8F4-B9B8-3AF1-412C-2B841E1020F4}"/>
          </ac:picMkLst>
        </pc:picChg>
        <pc:picChg chg="mod">
          <ac:chgData name="Iris" userId="59c3b2ec-a552-4c51-a88e-a1becbc2a657" providerId="ADAL" clId="{62A4E043-0D09-4427-ABE9-3B0115F85CC8}" dt="2025-01-31T12:01:44.877" v="15" actId="1035"/>
          <ac:picMkLst>
            <pc:docMk/>
            <pc:sldMk cId="4069075194" sldId="309"/>
            <ac:picMk id="18" creationId="{D3491201-23BC-7F13-5E92-537219FFE735}"/>
          </ac:picMkLst>
        </pc:picChg>
      </pc:sldChg>
      <pc:sldChg chg="modNotesTx">
        <pc:chgData name="Iris" userId="59c3b2ec-a552-4c51-a88e-a1becbc2a657" providerId="ADAL" clId="{62A4E043-0D09-4427-ABE9-3B0115F85CC8}" dt="2025-01-31T12:05:08.076" v="167" actId="20577"/>
        <pc:sldMkLst>
          <pc:docMk/>
          <pc:sldMk cId="452943845"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901C8-CEBE-468C-BFB0-634D4C84B874}" type="datetimeFigureOut">
              <a:rPr lang="nl-NL" smtClean="0"/>
              <a:t>5-2-2025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1D249-E536-4778-B966-02FA193B11B3}" type="slidenum">
              <a:rPr lang="nl-NL" smtClean="0"/>
              <a:t>‹nr.›</a:t>
            </a:fld>
            <a:endParaRPr lang="nl-NL"/>
          </a:p>
        </p:txBody>
      </p:sp>
    </p:spTree>
    <p:extLst>
      <p:ext uri="{BB962C8B-B14F-4D97-AF65-F5344CB8AC3E}">
        <p14:creationId xmlns:p14="http://schemas.microsoft.com/office/powerpoint/2010/main" val="24385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fnD1sqUYe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mj-lt"/>
              </a:rPr>
              <a:t>Benodigde materialen: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kern="100" dirty="0">
                <a:effectLst/>
                <a:latin typeface="+mj-lt"/>
                <a:ea typeface="Calibri" panose="020F0502020204030204" pitchFamily="34" charset="0"/>
                <a:cs typeface="Times New Roman" panose="02020603050405020304" pitchFamily="18" charset="0"/>
              </a:rPr>
              <a:t>Werkblad:</a:t>
            </a:r>
            <a:r>
              <a:rPr lang="nl-NL" sz="1000" b="0" dirty="0">
                <a:latin typeface="+mj-lt"/>
              </a:rPr>
              <a:t> ‘jouw strategie om jezelf af te remmen of te stoppen’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dirty="0">
                <a:latin typeface="+mj-lt"/>
              </a:rPr>
              <a:t>Onderwerpkaartjes - Zeg geen ja, nee of uh…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j-lt"/>
                <a:ea typeface="Calibri"/>
                <a:cs typeface="Times New Roman" panose="02020603050405020304" pitchFamily="18" charset="0"/>
              </a:rPr>
              <a:t>Optioneel – 'Poster – Eh, nou..." (Poster voor in de klas met denkstappen voor leerlingen om zichzelf af te remmen)</a:t>
            </a:r>
            <a:endParaRPr lang="nl-NL" sz="1000" dirty="0">
              <a:effectLst/>
              <a:latin typeface="+mj-lt"/>
              <a:ea typeface="Calibri"/>
              <a:cs typeface="Times New Roman" panose="02020603050405020304" pitchFamily="18" charset="0"/>
            </a:endParaRPr>
          </a:p>
          <a:p>
            <a:pPr marL="0" indent="0">
              <a:buFont typeface="Wingdings" panose="05000000000000000000" pitchFamily="2" charset="2"/>
              <a:buNone/>
            </a:pPr>
            <a:endParaRPr lang="nl-NL" sz="1000" b="1" dirty="0">
              <a:latin typeface="+mj-lt"/>
            </a:endParaRPr>
          </a:p>
          <a:p>
            <a:r>
              <a:rPr lang="nl-NL" sz="1000" b="1" dirty="0">
                <a:latin typeface="+mj-lt"/>
              </a:rPr>
              <a:t>Voorbereiding:</a:t>
            </a:r>
          </a:p>
          <a:p>
            <a:pPr marL="171450" indent="-171450">
              <a:buFont typeface="Wingdings" panose="05000000000000000000" pitchFamily="2" charset="2"/>
              <a:buChar char="Ø"/>
            </a:pPr>
            <a:r>
              <a:rPr lang="nl-NL" sz="1000" b="0" dirty="0">
                <a:latin typeface="+mj-lt"/>
              </a:rPr>
              <a:t>Je hebt les 1 van jezelf afremmen of stoppen al gegeven</a:t>
            </a:r>
          </a:p>
          <a:p>
            <a:pPr marL="171450" indent="-171450">
              <a:buFont typeface="Wingdings" panose="05000000000000000000" pitchFamily="2" charset="2"/>
              <a:buChar char="Ø"/>
            </a:pPr>
            <a:endParaRPr lang="nl-NL" sz="1000" b="0" dirty="0">
              <a:latin typeface="+mj-lt"/>
            </a:endParaRPr>
          </a:p>
          <a:p>
            <a:pPr marL="171450" indent="-171450">
              <a:buFont typeface="Wingdings" panose="05000000000000000000" pitchFamily="2" charset="2"/>
              <a:buChar char="ü"/>
            </a:pPr>
            <a:r>
              <a:rPr lang="nl-NL" sz="1000" dirty="0">
                <a:latin typeface="+mj-lt"/>
              </a:rPr>
              <a:t>Lees de notities bij deze les goed door.</a:t>
            </a:r>
          </a:p>
          <a:p>
            <a:pPr marL="171450" indent="-171450">
              <a:buFont typeface="Wingdings" panose="05000000000000000000" pitchFamily="2" charset="2"/>
              <a:buChar char="ü"/>
            </a:pPr>
            <a:r>
              <a:rPr lang="nl-NL" sz="1000" dirty="0">
                <a:latin typeface="+mj-lt"/>
              </a:rPr>
              <a:t>De lesinhoud is vrij uitgebreid, wat het voor leerlingen met TOS moeilijk kan maken om de aandacht vast te houden, vooral omdat er veel uitleg (praten) in voorkomt. Daarom is het mogelijk dat de les beter over meerdere momenten verdeeld kan worden. Het is aan de docent/logopedist om in te schatten of de les in één keer gegeven kan worden, afhankelijk van de behoeften van de leerlingen.</a:t>
            </a:r>
          </a:p>
          <a:p>
            <a:endParaRPr lang="nl-NL" sz="1000" b="1" dirty="0">
              <a:latin typeface="+mj-lt"/>
            </a:endParaRPr>
          </a:p>
          <a:p>
            <a:r>
              <a:rPr lang="nl-NL" sz="1000" b="1" dirty="0">
                <a:latin typeface="+mj-lt"/>
              </a:rPr>
              <a:t>Achtergrondinformatie voor de docent:</a:t>
            </a:r>
            <a:endParaRPr lang="nl-NL" sz="1000" dirty="0">
              <a:latin typeface="+mj-lt"/>
            </a:endParaRPr>
          </a:p>
          <a:p>
            <a:r>
              <a:rPr lang="nl-NL" sz="1000" dirty="0">
                <a:latin typeface="+mj-lt"/>
              </a:rPr>
              <a:t>In dit thema behandelen we executieve functies, die invloed hebben op gedrag en ons helpen met dagelijkse taken en uitdagingen. Deze functies worden aangestuurd door de prefrontale cortex van de hersenen en zijn belangrijk voor zelfmanagement en probleemoplossing. Je kunt ze zien als de 'bedieningsknoppen’ of ‘</a:t>
            </a:r>
            <a:r>
              <a:rPr lang="nl-NL" sz="1000" dirty="0" err="1">
                <a:latin typeface="+mj-lt"/>
              </a:rPr>
              <a:t>controler</a:t>
            </a:r>
            <a:r>
              <a:rPr lang="nl-NL" sz="1000" dirty="0">
                <a:latin typeface="+mj-lt"/>
              </a:rPr>
              <a:t>’ van je hersenen, die vooral nodig zijn in nieuwe situaties waarin je snel moet aanpassen en reageren.</a:t>
            </a:r>
          </a:p>
          <a:p>
            <a:endParaRPr lang="nl-NL" sz="1000" dirty="0">
              <a:latin typeface="+mj-lt"/>
            </a:endParaRPr>
          </a:p>
          <a:p>
            <a:r>
              <a:rPr lang="nl-NL" sz="1000" dirty="0">
                <a:latin typeface="+mj-lt"/>
              </a:rPr>
              <a:t>Executieve functies ontwikkelen zich langzaam, net zoals taalvaardigheden, en dit proces gaat door tot in de volwassenheid. Iedereen heeft sterke en zwakke punten in deze vaardigheden. Bijvoorbeeld, je kunt goed plannen, maar moeite hebben met zelfbeheersing.</a:t>
            </a:r>
          </a:p>
          <a:p>
            <a:endParaRPr lang="nl-NL" sz="1000" dirty="0">
              <a:latin typeface="+mj-lt"/>
            </a:endParaRPr>
          </a:p>
          <a:p>
            <a:r>
              <a:rPr lang="nl-NL" sz="1000" dirty="0">
                <a:latin typeface="+mj-lt"/>
              </a:rPr>
              <a:t>Voor leerlingen met TOS of andere ontwikkelingsstoornissen zijn executieve vaardigheden vaak extra uitdagend. Taal en executieve functies zijn nauw met elkaar verbonden. Leerlingen met TOS hebben vaak moeite met hun 'innerlijke taal', wat het moeilijker maakt om vaardigheden zoals plannen, zelfbeheersing en probleemoplossing te ontwikkelen. Het is belangrijk om leerlingen bewust te maken van deze uitdagingen en hen strategieën aan te leren om hun gedrag beter te reguleren.</a:t>
            </a:r>
          </a:p>
          <a:p>
            <a:endParaRPr lang="nl-NL" sz="1000" b="1" dirty="0">
              <a:latin typeface="+mj-lt"/>
            </a:endParaRPr>
          </a:p>
          <a:p>
            <a:r>
              <a:rPr lang="nl-NL" sz="1000" b="1" dirty="0">
                <a:latin typeface="+mj-lt"/>
              </a:rPr>
              <a:t>De verschillende executieve functies die in deze lessen aan bod komen zijn:</a:t>
            </a:r>
          </a:p>
          <a:p>
            <a:endParaRPr lang="nl-NL" sz="1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mj-lt"/>
              </a:rPr>
              <a:t>- Jezelf afremmen (inhibitie)</a:t>
            </a:r>
            <a:r>
              <a:rPr lang="nl-NL" sz="1000" dirty="0">
                <a:latin typeface="+mj-lt"/>
              </a:rPr>
              <a:t>: Dit wordt officieel </a:t>
            </a:r>
            <a:r>
              <a:rPr lang="nl-NL" sz="1000" b="1" dirty="0">
                <a:latin typeface="+mj-lt"/>
              </a:rPr>
              <a:t>"inhibitie"</a:t>
            </a:r>
            <a:r>
              <a:rPr lang="nl-NL" sz="1000" dirty="0">
                <a:latin typeface="+mj-lt"/>
              </a:rPr>
              <a:t> genoemd. Het verwijst naar het vermogen om impulsen te onderdrukken en gecontroleerd te reageren in plaats van impulsief te handelen.</a:t>
            </a:r>
          </a:p>
          <a:p>
            <a:endParaRPr lang="nl-NL" sz="1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mj-lt"/>
              </a:rPr>
              <a:t>- Omgaan met emoties</a:t>
            </a:r>
            <a:r>
              <a:rPr lang="nl-NL" sz="1000" dirty="0">
                <a:latin typeface="+mj-lt"/>
              </a:rPr>
              <a:t>: Dit valt onder </a:t>
            </a:r>
            <a:r>
              <a:rPr lang="nl-NL" sz="1000" b="1" dirty="0">
                <a:latin typeface="+mj-lt"/>
              </a:rPr>
              <a:t>"emotieregulatie"</a:t>
            </a:r>
            <a:r>
              <a:rPr lang="nl-NL" sz="1000" dirty="0">
                <a:latin typeface="+mj-lt"/>
              </a:rPr>
              <a:t>. Het gaat om het beheersen en aanpassen van emoties op een gepaste manier, afhankelijk van de situatie.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mj-lt"/>
              </a:rPr>
              <a:t>- </a:t>
            </a:r>
            <a:r>
              <a:rPr lang="nl-NL" sz="1000" b="1" dirty="0">
                <a:latin typeface="+mj-lt"/>
              </a:rPr>
              <a:t>Werkgeheugen gebruiken</a:t>
            </a:r>
            <a:r>
              <a:rPr lang="nl-NL" sz="1000" dirty="0">
                <a:latin typeface="+mj-lt"/>
              </a:rPr>
              <a:t>: Dit wordt </a:t>
            </a:r>
            <a:r>
              <a:rPr lang="nl-NL" sz="1000" b="1" dirty="0">
                <a:latin typeface="+mj-lt"/>
              </a:rPr>
              <a:t>"werkgeheugen"</a:t>
            </a:r>
            <a:r>
              <a:rPr lang="nl-NL" sz="1000" dirty="0">
                <a:latin typeface="+mj-lt"/>
              </a:rPr>
              <a:t> genoemd. Het betreft het vermogen om informatie vast te houden en te manipuleren gedurende korte tijd terwijl je een taak uitvoert.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mj-lt"/>
              </a:rPr>
              <a:t>- </a:t>
            </a:r>
            <a:r>
              <a:rPr lang="nl-NL" sz="1000" b="1" dirty="0">
                <a:latin typeface="+mj-lt"/>
              </a:rPr>
              <a:t>Plannen en organiseren</a:t>
            </a:r>
            <a:r>
              <a:rPr lang="nl-NL" sz="1000" dirty="0">
                <a:latin typeface="+mj-lt"/>
              </a:rPr>
              <a:t>: Dit valt onder </a:t>
            </a:r>
            <a:r>
              <a:rPr lang="nl-NL" sz="1000" b="1" dirty="0">
                <a:latin typeface="+mj-lt"/>
              </a:rPr>
              <a:t>"planning"</a:t>
            </a:r>
            <a:r>
              <a:rPr lang="nl-NL" sz="1000" dirty="0">
                <a:latin typeface="+mj-lt"/>
              </a:rPr>
              <a:t> en </a:t>
            </a:r>
            <a:r>
              <a:rPr lang="nl-NL" sz="1000" b="1" dirty="0">
                <a:latin typeface="+mj-lt"/>
              </a:rPr>
              <a:t>"organisatie"</a:t>
            </a:r>
            <a:r>
              <a:rPr lang="nl-NL" sz="1000" dirty="0">
                <a:latin typeface="+mj-lt"/>
              </a:rPr>
              <a:t>. Dit zijn executieve functies die helpen om doelen te stellen, stappen te bedenken en volgorde aan te brengen in wat er gedaan moet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mj-lt"/>
            </a:endParaRPr>
          </a:p>
          <a:p>
            <a:endParaRPr lang="nl-NL" sz="1000" dirty="0">
              <a:latin typeface="+mj-lt"/>
            </a:endParaRPr>
          </a:p>
          <a:p>
            <a:r>
              <a:rPr lang="nl-NL" sz="1000" b="1" dirty="0">
                <a:latin typeface="+mj-lt"/>
              </a:rPr>
              <a:t>Disclaimer:</a:t>
            </a:r>
          </a:p>
          <a:p>
            <a:r>
              <a:rPr lang="nl-NL" sz="1000" dirty="0">
                <a:latin typeface="+mj-lt"/>
              </a:rPr>
              <a:t>In dit programma richten we ons op de executieve functies die het meest direct invloed hebben op het dagelijks functioneren van leerlingen met TOS. Hoewel er nog meer andere executieve functies zijn, hebben we ervoor gekozen om ons te concentreren op de kernfuncties die vaak de grootste uitdagingen vormen voor leerlingen met TOS. De executieve functie cognitieve flexibiliteit is ook bij sommige leerlingen met TOS aan gedaan. We hebben er bewust voor gekozen om deze EF niet aan te bieden in </a:t>
            </a:r>
            <a:r>
              <a:rPr lang="nl-NL" sz="1000" dirty="0" err="1">
                <a:latin typeface="+mj-lt"/>
              </a:rPr>
              <a:t>PeTOS</a:t>
            </a:r>
            <a:r>
              <a:rPr lang="nl-NL" sz="1000" dirty="0">
                <a:latin typeface="+mj-lt"/>
              </a:rPr>
              <a:t> vso. Enerzijds omdat het een EF is die moeilijk aan te bieden is in een lesmethodiek. Anderzijds omdat niet alle leerlingen met TOS hier problemen in ervaren en er al veel lessen in dit thema zitten. </a:t>
            </a:r>
            <a:endParaRPr lang="nl-NL" sz="1000" b="1" dirty="0">
              <a:latin typeface="+mj-lt"/>
            </a:endParaRPr>
          </a:p>
          <a:p>
            <a:pPr>
              <a:lnSpc>
                <a:spcPct val="107000"/>
              </a:lnSpc>
              <a:spcAft>
                <a:spcPts val="800"/>
              </a:spcAft>
            </a:pPr>
            <a:endParaRPr lang="nl-NL" sz="1000" b="1"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nl-NL" sz="1000" b="1" kern="100" dirty="0">
                <a:effectLst/>
                <a:latin typeface="+mj-lt"/>
                <a:ea typeface="Aptos" panose="020B0004020202020204" pitchFamily="34" charset="0"/>
                <a:cs typeface="Times New Roman" panose="02020603050405020304" pitchFamily="18" charset="0"/>
              </a:rPr>
              <a:t>NB.</a:t>
            </a:r>
            <a:r>
              <a:rPr lang="nl-NL" sz="1000" kern="100" dirty="0">
                <a:effectLst/>
                <a:latin typeface="+mj-lt"/>
                <a:ea typeface="Aptos" panose="020B0004020202020204" pitchFamily="34" charset="0"/>
                <a:cs typeface="Times New Roman" panose="02020603050405020304" pitchFamily="18" charset="0"/>
              </a:rPr>
              <a:t> Executieve functies zijn moeilijk te trainen in een onderwijssetting. Deze lessen zijn dan ook niet bedoeld als training. Deze lessen zijn bedoeld als bewustwording voor leerlingen. Met deze lessen willen we leerlingen toegang geven tot compenserende en dispenserende strategieën die zij in zouden kunnen zetten. Met compenserende strategieën bedoelen: wat helpt mij om dit te kunnen? Wat kan ik toevoegen om het makkelijker te maken? Met dispenserende strategieën bedoelen we: waar kan ik minder van doen zodat het makkelijker gaat? Het is zinvol om ook buiten </a:t>
            </a:r>
            <a:r>
              <a:rPr lang="nl-NL" sz="1000" kern="100" dirty="0" err="1">
                <a:effectLst/>
                <a:latin typeface="+mj-lt"/>
                <a:ea typeface="Aptos" panose="020B0004020202020204" pitchFamily="34" charset="0"/>
                <a:cs typeface="Times New Roman" panose="02020603050405020304" pitchFamily="18" charset="0"/>
              </a:rPr>
              <a:t>PeTOS</a:t>
            </a:r>
            <a:r>
              <a:rPr lang="nl-NL" sz="1000" kern="100" dirty="0">
                <a:effectLst/>
                <a:latin typeface="+mj-lt"/>
                <a:ea typeface="Aptos" panose="020B0004020202020204" pitchFamily="34" charset="0"/>
                <a:cs typeface="Times New Roman" panose="02020603050405020304" pitchFamily="18" charset="0"/>
              </a:rPr>
              <a:t> vso te investeren in het creëren van bewustzijn bij leerlingen over de helpende strategieën. In dit thema hebben we het woord strategieën voor de leerlingen vervangen voor “mijn helpende manieren”. </a:t>
            </a:r>
            <a:endParaRPr lang="nl-NL" sz="1000" b="0" i="0" dirty="0">
              <a:solidFill>
                <a:srgbClr val="9B9B9B"/>
              </a:solidFill>
              <a:effectLst/>
              <a:latin typeface="+mj-lt"/>
            </a:endParaRPr>
          </a:p>
          <a:p>
            <a:endParaRPr lang="nl-NL" sz="1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mj-lt"/>
              </a:rPr>
              <a:t>Leerlingen leren in deze les:</a:t>
            </a:r>
            <a:endParaRPr lang="nl-NL" sz="1000" b="0" dirty="0">
              <a:latin typeface="+mj-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b="0" dirty="0">
                <a:latin typeface="+mj-lt"/>
              </a:rPr>
              <a:t>Wat ze kunnen doen om zichzelf vaker af te remmen of te stoppen</a:t>
            </a:r>
            <a:endParaRPr lang="nl-NL" sz="1000" b="1" dirty="0">
              <a:latin typeface="+mj-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07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DC22-052F-1F8D-38A2-F4002C0FD1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D2A0C9-CFA2-0D32-EFEB-F79441A58F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6ADF83-AAA9-BA77-F7DA-5FA32538F88E}"/>
              </a:ext>
            </a:extLst>
          </p:cNvPr>
          <p:cNvSpPr>
            <a:spLocks noGrp="1"/>
          </p:cNvSpPr>
          <p:nvPr>
            <p:ph type="body" idx="1"/>
          </p:nvPr>
        </p:nvSpPr>
        <p:spPr/>
        <p:txBody>
          <a:bodyPr/>
          <a:lstStyle/>
          <a:p>
            <a:pPr marL="171450" indent="-171450">
              <a:buFont typeface="Arial,Sans-Serif" panose="020B0604020202020204" pitchFamily="34" charset="0"/>
              <a:buChar char="•"/>
              <a:defRPr/>
            </a:pPr>
            <a:endParaRPr lang="nl-NL" dirty="0"/>
          </a:p>
          <a:p>
            <a:pPr marL="0" marR="0" lvl="0" indent="0" algn="l" defTabSz="914400">
              <a:lnSpc>
                <a:spcPct val="100000"/>
              </a:lnSpc>
              <a:spcBef>
                <a:spcPts val="0"/>
              </a:spcBef>
              <a:spcAft>
                <a:spcPts val="0"/>
              </a:spcAft>
              <a:buClrTx/>
              <a:buSzTx/>
              <a:buFont typeface="Arial" panose="020B0604020202020204" pitchFamily="34" charset="0"/>
              <a:buChar char="•"/>
              <a:tabLst/>
              <a:defRPr/>
            </a:pPr>
            <a:endParaRPr lang="nl-NL" dirty="0"/>
          </a:p>
          <a:p>
            <a:pPr>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6A31EF8E-FEA3-59F3-B90D-3035D6A4A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3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Benodigdheden:</a:t>
            </a:r>
          </a:p>
          <a:p>
            <a:pPr marL="171450" indent="-171450">
              <a:buFontTx/>
              <a:buChar char="-"/>
            </a:pPr>
            <a:r>
              <a:rPr lang="nl-NL" sz="1000" b="0" dirty="0"/>
              <a:t>Werkblad ‘jouw strategie om jezelf af te remmen of te stoppen’</a:t>
            </a:r>
          </a:p>
          <a:p>
            <a:pPr marL="0" indent="0">
              <a:buFontTx/>
              <a:buNone/>
            </a:pPr>
            <a:endParaRPr lang="nl-NL" sz="1000" b="0" dirty="0"/>
          </a:p>
          <a:p>
            <a:pPr marL="0" indent="0">
              <a:buFontTx/>
              <a:buNone/>
            </a:pPr>
            <a:r>
              <a:rPr lang="nl-NL" sz="1000" b="1" u="sng" dirty="0"/>
              <a:t>Bespreek met de leerlingen:</a:t>
            </a:r>
            <a:endParaRPr lang="nl-NL" sz="1000" b="0" u="sng" dirty="0"/>
          </a:p>
          <a:p>
            <a:pPr marL="171450" indent="-171450">
              <a:buFont typeface="Arial" panose="020B0604020202020204" pitchFamily="34" charset="0"/>
              <a:buChar char="•"/>
            </a:pPr>
            <a:r>
              <a:rPr lang="nl-NL" sz="1000" b="0" dirty="0"/>
              <a:t>Vraag klassikaal aan de leerlingen wanneer zij het moeilijk vinden om zichzelf af te remmen of te stoppen. </a:t>
            </a:r>
          </a:p>
          <a:p>
            <a:pPr marL="171450" indent="-171450">
              <a:buFont typeface="Arial" panose="020B0604020202020204" pitchFamily="34" charset="0"/>
              <a:buChar char="•"/>
            </a:pPr>
            <a:r>
              <a:rPr lang="nl-NL" sz="1000" b="0" dirty="0"/>
              <a:t>Laat de leerlingen hun vinger opsteken.</a:t>
            </a:r>
          </a:p>
          <a:p>
            <a:pPr marL="171450" indent="-171450">
              <a:buFont typeface="Arial" panose="020B0604020202020204" pitchFamily="34" charset="0"/>
              <a:buChar char="•"/>
            </a:pPr>
            <a:endParaRPr lang="nl-NL" sz="1000" b="0" dirty="0"/>
          </a:p>
          <a:p>
            <a:pPr marL="171450" indent="-171450">
              <a:buFont typeface="Arial" panose="020B0604020202020204" pitchFamily="34" charset="0"/>
              <a:buChar char="•"/>
            </a:pPr>
            <a:r>
              <a:rPr lang="nl-NL" sz="1000" b="0" dirty="0"/>
              <a:t>Hadden de leerling wel eens spijt van wat ze deden als het niet lukte om zichzelf te remmen?</a:t>
            </a:r>
          </a:p>
          <a:p>
            <a:pPr marL="171450" indent="-171450">
              <a:buFont typeface="Arial" panose="020B0604020202020204" pitchFamily="34" charset="0"/>
              <a:buChar char="•"/>
            </a:pPr>
            <a:r>
              <a:rPr lang="nl-NL" sz="1000" b="0" dirty="0"/>
              <a:t>Schrijf de antwoorden op het bord.</a:t>
            </a:r>
          </a:p>
          <a:p>
            <a:pPr marL="171450" indent="-171450">
              <a:buFont typeface="Arial" panose="020B0604020202020204" pitchFamily="34" charset="0"/>
              <a:buChar char="•"/>
            </a:pPr>
            <a:endParaRPr lang="nl-NL" sz="1000" b="0" dirty="0"/>
          </a:p>
          <a:p>
            <a:pPr marL="171450" indent="-171450">
              <a:buFont typeface="Arial" panose="020B0604020202020204" pitchFamily="34" charset="0"/>
              <a:buChar char="•"/>
            </a:pPr>
            <a:r>
              <a:rPr lang="nl-NL" sz="1000" b="0" dirty="0"/>
              <a:t>Let goed op beurtgedrag. Geef leerlingen de beurt die hun vinger opsteken en niet door de klas roepen.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dirty="0"/>
              <a:t>Zeg hierbij bijvoorbeeld: “jij hebt jezelf goed afgeremd, ik zag eerst je vinger en hoorde je nog niet!”</a:t>
            </a:r>
          </a:p>
          <a:p>
            <a:pPr marL="171450" indent="-171450">
              <a:buFont typeface="Arial" panose="020B0604020202020204" pitchFamily="34" charset="0"/>
              <a:buChar char="•"/>
            </a:pPr>
            <a:r>
              <a:rPr lang="nl-NL" sz="1000" b="0" dirty="0"/>
              <a:t>Tegen leerlingen die wel door de klas roepen zeg je vrolijk: “Hé, je mag nog oefenen met jezelf afremmen. Ik geef de beurt nu aan [Naam] want die heeft zijn/haar vinger omhoog. Ik kom zo bij je terug.”</a:t>
            </a:r>
          </a:p>
          <a:p>
            <a:pPr marL="171450" indent="-171450">
              <a:buFont typeface="Arial" panose="020B0604020202020204" pitchFamily="34" charset="0"/>
              <a:buChar char="•"/>
            </a:pPr>
            <a:endParaRPr lang="nl-NL" sz="1000" b="0" dirty="0"/>
          </a:p>
          <a:p>
            <a:pPr marL="171450" indent="-171450">
              <a:buFont typeface="Arial" panose="020B0604020202020204" pitchFamily="34" charset="0"/>
              <a:buChar char="•"/>
            </a:pPr>
            <a:r>
              <a:rPr lang="nl-NL" sz="1000" b="0" dirty="0"/>
              <a:t>Laat alle leerlingen aan de beurt komen.</a:t>
            </a:r>
          </a:p>
          <a:p>
            <a:pPr marL="171450" indent="-171450">
              <a:buFont typeface="Arial" panose="020B0604020202020204" pitchFamily="34" charset="0"/>
              <a:buChar char="•"/>
            </a:pPr>
            <a:r>
              <a:rPr lang="nl-NL" sz="1000" b="0" dirty="0"/>
              <a:t>Als leerlingen niet klassikaal willen delen, is dat ook goed. Geef hier de ruimte voor.</a:t>
            </a:r>
          </a:p>
          <a:p>
            <a:endParaRPr lang="nl-NL" sz="1000" b="0" dirty="0"/>
          </a:p>
          <a:p>
            <a:r>
              <a:rPr lang="nl-NL" sz="1000" b="0" dirty="0"/>
              <a:t>Na het voeren van het klassikale gesprek en het laten invullen van het uitprintblad spreek je met de leerlingen af waar en hoe zij hun gekozen of bedachte strategieën gaan bewaren en hoe ze deze gaan onthouden.</a:t>
            </a:r>
          </a:p>
          <a:p>
            <a:endParaRPr lang="nl-NL" sz="1000" b="0" dirty="0"/>
          </a:p>
          <a:p>
            <a:endParaRPr lang="nl-NL" sz="1000" b="0" dirty="0"/>
          </a:p>
          <a:p>
            <a:r>
              <a:rPr lang="nl-NL" sz="1000" b="1" u="sng" dirty="0"/>
              <a:t>Klassikaal gesprek met de leerlingen:</a:t>
            </a:r>
            <a:endParaRPr lang="nl-NL" sz="1000" b="0" u="sng" dirty="0"/>
          </a:p>
          <a:p>
            <a:r>
              <a:rPr lang="nl-NL" sz="1000" b="0" dirty="0"/>
              <a:t>Wanneer vind jij het lastig om jezelf te remmen of te stoppen? </a:t>
            </a:r>
            <a:r>
              <a:rPr lang="nl-NL" sz="1000" b="0" i="1" dirty="0"/>
              <a:t>(docent schrijft mee; zie hierboven)</a:t>
            </a:r>
          </a:p>
          <a:p>
            <a:r>
              <a:rPr lang="nl-NL" sz="1000" b="0" i="1" dirty="0"/>
              <a:t>Voorbeelden zijn:</a:t>
            </a:r>
          </a:p>
          <a:p>
            <a:pPr marL="171450" indent="-171450">
              <a:buFontTx/>
              <a:buChar char="-"/>
            </a:pPr>
            <a:r>
              <a:rPr lang="nl-NL" sz="1000" b="0" i="1" dirty="0"/>
              <a:t>Ik wil graag iets zeggen en ik roep dat door de klas. Anders ben ik bang dat ik het vergeet.</a:t>
            </a:r>
          </a:p>
          <a:p>
            <a:pPr marL="171450" indent="-171450">
              <a:buFontTx/>
              <a:buChar char="-"/>
            </a:pPr>
            <a:r>
              <a:rPr lang="nl-NL" sz="1000" b="0" i="1" dirty="0"/>
              <a:t>Ik begin te snel aan mijn taak (ik lees de opdracht niet goed genoeg of luister niet goed genoeg naar de docent) waardoor ik het niet goed begrijp of foutjes maak.</a:t>
            </a:r>
          </a:p>
          <a:p>
            <a:pPr marL="171450" indent="-171450">
              <a:buFontTx/>
              <a:buChar char="-"/>
            </a:pPr>
            <a:r>
              <a:rPr lang="nl-NL" sz="1000" b="0" i="1" dirty="0"/>
              <a:t>Ik reageer heel snel op </a:t>
            </a:r>
            <a:r>
              <a:rPr lang="nl-NL" sz="1000" b="0" i="1" dirty="0" err="1"/>
              <a:t>social</a:t>
            </a:r>
            <a:r>
              <a:rPr lang="nl-NL" sz="1000" b="0" i="1" dirty="0"/>
              <a:t> media, Whatsapp, Snapchat, Instagram (etc.) en soms krijg ik spijt van wat ik heb geschreven.</a:t>
            </a:r>
          </a:p>
          <a:p>
            <a:pPr marL="171450" indent="-171450">
              <a:buFontTx/>
              <a:buChar char="-"/>
            </a:pPr>
            <a:r>
              <a:rPr lang="nl-NL" sz="1000" b="0" i="1" dirty="0"/>
              <a:t>Als ik denk dat iemand mij uitlacht, doe ik gelijk boos of gemeen terug.</a:t>
            </a:r>
          </a:p>
          <a:p>
            <a:pPr marL="171450" indent="-171450">
              <a:buFontTx/>
              <a:buChar char="-"/>
            </a:pPr>
            <a:endParaRPr lang="nl-NL" sz="1000" b="0" i="1" dirty="0"/>
          </a:p>
          <a:p>
            <a:r>
              <a:rPr lang="nl-NL" sz="1000" b="1" i="0" u="sng" dirty="0"/>
              <a:t>Instructie voor de leerlingen</a:t>
            </a:r>
          </a:p>
          <a:p>
            <a:r>
              <a:rPr lang="nl-NL" sz="1000" b="0" i="1" dirty="0"/>
              <a:t>Oké, ik heb meegeschreven met wat jullie vertelden.</a:t>
            </a:r>
          </a:p>
          <a:p>
            <a:r>
              <a:rPr lang="nl-NL" sz="1000" b="0" i="1" dirty="0"/>
              <a:t>Dit staat op het bord. </a:t>
            </a:r>
          </a:p>
          <a:p>
            <a:r>
              <a:rPr lang="nl-NL" sz="1000" b="0" i="1" dirty="0"/>
              <a:t>We weten nu wanneer jij het lastig vindt om jezelf te remmen of te stoppen.</a:t>
            </a:r>
          </a:p>
          <a:p>
            <a:endParaRPr lang="nl-NL" sz="1000" b="0" i="0" dirty="0"/>
          </a:p>
          <a:p>
            <a:r>
              <a:rPr lang="nl-NL" sz="1000" b="0" i="1" dirty="0"/>
              <a:t>Het is fijn als je manieren hebt waarmee het jou lukt om jezelf af te remmen of te stoppen.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1" dirty="0"/>
              <a:t>Dat noemen we een strategie.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1" dirty="0"/>
              <a:t>Niet iedereen vindt elke manier handig of fijn.</a:t>
            </a:r>
          </a:p>
          <a:p>
            <a:r>
              <a:rPr lang="nl-NL" sz="1000" b="0" i="1" dirty="0"/>
              <a:t>Je gaat kiezen welke manier jou handig of fijn lijkt.</a:t>
            </a:r>
          </a:p>
          <a:p>
            <a:r>
              <a:rPr lang="nl-NL" sz="1000" b="0" i="1" dirty="0"/>
              <a:t>Op dit blad staan een paar voorbeelden. Kruis aan wat jou fijn lijkt.</a:t>
            </a:r>
          </a:p>
          <a:p>
            <a:endParaRPr lang="nl-NL" sz="1000" b="0" i="1" dirty="0"/>
          </a:p>
          <a:p>
            <a:r>
              <a:rPr lang="nl-NL" sz="1000" b="0" i="1" dirty="0"/>
              <a:t>Heb jij een andere handige manier in jou hoofd die niet op het blad staat? Schrijf jouw idee dan op. Hier is ruimte voor op het blad.</a:t>
            </a:r>
          </a:p>
          <a:p>
            <a:r>
              <a:rPr lang="nl-NL" sz="1000" b="0" i="1" dirty="0"/>
              <a:t>Schrijf ook op wanneer je deze handige manier wil gebruiken en wie jou mag helpen herinneren aan jouw handige manier.</a:t>
            </a:r>
            <a:endParaRPr lang="nl-NL" sz="1000" b="1" i="1" dirty="0"/>
          </a:p>
          <a:p>
            <a:endParaRPr lang="nl-NL" sz="1000" b="1" dirty="0"/>
          </a:p>
          <a:p>
            <a:r>
              <a:rPr lang="nl-NL" sz="1000" b="1" dirty="0"/>
              <a:t>Wat werkt voor jou? </a:t>
            </a:r>
            <a:r>
              <a:rPr lang="nl-NL" sz="1000" b="0" i="1" dirty="0"/>
              <a:t>(input voor het uitprintblad)</a:t>
            </a:r>
          </a:p>
          <a:p>
            <a:pPr marL="171450" indent="-171450">
              <a:buFont typeface="Arial" panose="020B0604020202020204" pitchFamily="34" charset="0"/>
              <a:buChar char="•"/>
            </a:pPr>
            <a:r>
              <a:rPr lang="nl-NL" sz="1000" b="0" dirty="0"/>
              <a:t>Kladblaadje of ergens anders opschrijven,</a:t>
            </a:r>
          </a:p>
          <a:p>
            <a:pPr marL="171450" indent="-171450">
              <a:buFont typeface="Arial" panose="020B0604020202020204" pitchFamily="34" charset="0"/>
              <a:buChar char="•"/>
            </a:pPr>
            <a:r>
              <a:rPr lang="nl-NL" sz="1000" b="0" dirty="0" err="1"/>
              <a:t>Fingers</a:t>
            </a:r>
            <a:r>
              <a:rPr lang="nl-NL" sz="1000" b="0" dirty="0"/>
              <a:t> </a:t>
            </a:r>
            <a:r>
              <a:rPr lang="nl-NL" sz="1000" b="0" dirty="0" err="1"/>
              <a:t>crossed</a:t>
            </a:r>
            <a:r>
              <a:rPr lang="nl-NL" sz="1000" b="0" dirty="0"/>
              <a:t> (vingers kruisen),</a:t>
            </a:r>
          </a:p>
          <a:p>
            <a:pPr marL="171450" indent="-171450">
              <a:buFont typeface="Arial" panose="020B0604020202020204" pitchFamily="34" charset="0"/>
              <a:buChar char="•"/>
            </a:pPr>
            <a:r>
              <a:rPr lang="nl-NL" sz="1000" b="0" dirty="0"/>
              <a:t>Plaatje/sticker op je laptop, agenda of andere handige plek als reminder,</a:t>
            </a:r>
          </a:p>
          <a:p>
            <a:pPr marL="171450" indent="-171450">
              <a:buFont typeface="Arial" panose="020B0604020202020204" pitchFamily="34" charset="0"/>
              <a:buChar char="•"/>
            </a:pPr>
            <a:r>
              <a:rPr lang="nl-NL" sz="1000" b="0" dirty="0"/>
              <a:t>Een maatje die jou helpt herinneren.</a:t>
            </a:r>
          </a:p>
          <a:p>
            <a:pPr marL="171450" indent="-171450">
              <a:buFont typeface="Arial" panose="020B0604020202020204" pitchFamily="34" charset="0"/>
              <a:buChar char="•"/>
            </a:pPr>
            <a:r>
              <a:rPr lang="nl-NL" sz="1000" b="0" dirty="0"/>
              <a:t>Even </a:t>
            </a:r>
            <a:r>
              <a:rPr lang="nl-NL" sz="1000" dirty="0"/>
              <a:t>een paar</a:t>
            </a:r>
            <a:r>
              <a:rPr lang="nl-NL" sz="1000" b="0" dirty="0"/>
              <a:t> </a:t>
            </a:r>
            <a:r>
              <a:rPr lang="nl-NL" sz="1000" dirty="0"/>
              <a:t>keer </a:t>
            </a:r>
            <a:r>
              <a:rPr lang="nl-NL" sz="1000" b="0" dirty="0"/>
              <a:t>diep inademen en uitademen.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dirty="0"/>
              <a:t>Kaartje met daarop EH, NOU; “Voordat ik iets zeg of vraag, bedenk ik eerst: is het Echt waar? Helpt het iemand? Is het Nodig? Is het Ook aardig? Moet het </a:t>
            </a:r>
            <a:r>
              <a:rPr lang="nl-NL" sz="1000" b="0" dirty="0" err="1"/>
              <a:t>nU</a:t>
            </a:r>
            <a:r>
              <a:rPr lang="nl-NL" sz="1000" b="0"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35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Sans-Serif"/>
              <a:buNone/>
            </a:pPr>
            <a:r>
              <a:rPr lang="nl-NL" sz="1000" b="1" u="sng" dirty="0"/>
              <a:t>Bespreek met de leerlingen</a:t>
            </a:r>
          </a:p>
          <a:p>
            <a:pPr marL="285750" indent="-285750">
              <a:buFont typeface="Arial,Sans-Serif"/>
              <a:buChar char="•"/>
            </a:pPr>
            <a:r>
              <a:rPr lang="nl-NL" sz="1000" dirty="0"/>
              <a:t>Je hebt het blad ingevuld 'Dit helpt mij om te remmen of te stoppen'</a:t>
            </a:r>
            <a:endParaRPr lang="en-US" sz="1000" dirty="0"/>
          </a:p>
          <a:p>
            <a:pPr marL="285750" indent="-285750">
              <a:buFont typeface="Arial,Sans-Serif"/>
              <a:buChar char="•"/>
            </a:pPr>
            <a:r>
              <a:rPr lang="nl-NL" sz="1000" dirty="0"/>
              <a:t>Op welke momenten op school ga je jouw eigen tips en manieren proberen?</a:t>
            </a:r>
            <a:endParaRPr lang="en-US" sz="1000" dirty="0"/>
          </a:p>
          <a:p>
            <a:pPr marL="285750" indent="-285750">
              <a:buFont typeface="Arial,Sans-Serif"/>
              <a:buChar char="•"/>
            </a:pPr>
            <a:r>
              <a:rPr lang="nl-NL" sz="1000" dirty="0"/>
              <a:t>Wat denk je dat er straks anders gaat als je jouw manier hebt vaker uitgeprobeerd?</a:t>
            </a:r>
          </a:p>
          <a:p>
            <a:pPr marL="285750" indent="-285750">
              <a:buFont typeface="Arial,Sans-Serif"/>
              <a:buChar char="•"/>
            </a:pPr>
            <a:endParaRPr lang="nl-NL" sz="1000" dirty="0"/>
          </a:p>
          <a:p>
            <a:pPr marL="0" indent="0">
              <a:buFont typeface="Arial,Sans-Serif"/>
              <a:buNone/>
            </a:pPr>
            <a:r>
              <a:rPr lang="nl-NL" sz="1000" dirty="0"/>
              <a:t>Sluit de les af en evalueer de les</a:t>
            </a:r>
            <a:endParaRPr lang="en-US" sz="1000" dirty="0"/>
          </a:p>
          <a:p>
            <a:endParaRPr lang="nl-NL" sz="1000"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64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Kijk met de klas even terug op de vorige les.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594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noProof="0" dirty="0">
                <a:latin typeface="+mn-lt"/>
                <a:cs typeface="Calibri"/>
              </a:rPr>
              <a:t>Herhaling voor de leerlingen:</a:t>
            </a:r>
          </a:p>
          <a:p>
            <a:r>
              <a:rPr lang="nl-NL" sz="1000" dirty="0"/>
              <a:t>Executieve functies helpen je om je gedrag te regelen. Ze zijn als de “controleurs” van je hersenen. Hierdoor kun je dingen beter doen. </a:t>
            </a:r>
          </a:p>
          <a:p>
            <a:endParaRPr lang="nl-NL" sz="1000" dirty="0"/>
          </a:p>
          <a:p>
            <a:r>
              <a:rPr lang="nl-NL" sz="1000" b="0" noProof="0" dirty="0">
                <a:latin typeface="+mn-lt"/>
                <a:cs typeface="Calibri"/>
              </a:rPr>
              <a:t>Er zijn verschillende executieve functies. Hierdoor kun 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1"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i="1" kern="1200" noProof="0" dirty="0">
                <a:solidFill>
                  <a:schemeClr val="tx1"/>
                </a:solidFill>
                <a:latin typeface="+mn-lt"/>
                <a:ea typeface="+mn-ea"/>
                <a:cs typeface="Calibri"/>
              </a:rPr>
              <a:t>Jezelf afremmen </a:t>
            </a:r>
            <a:r>
              <a:rPr lang="nl-NL" sz="1000" noProof="0" dirty="0">
                <a:latin typeface="+mn-lt"/>
                <a:cs typeface="Calibri"/>
              </a:rPr>
              <a:t>(voorbeelden laten noemen; als je bijvoorbeeld snel aan een opdracht wil beginnen terwijl de docent nog aan het uitleggen is, als het antwoord weet en het heel hard wil roepen maar je moet op je beurt wachten)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i="1" noProof="0" dirty="0">
                <a:latin typeface="+mn-lt"/>
                <a:cs typeface="Calibri"/>
              </a:rPr>
              <a:t>Omgaan met emoties</a:t>
            </a:r>
            <a:r>
              <a:rPr lang="nl-NL" sz="1000" i="1" noProof="0" dirty="0">
                <a:latin typeface="+mn-lt"/>
                <a:cs typeface="Calibri"/>
              </a:rPr>
              <a:t> </a:t>
            </a:r>
            <a:r>
              <a:rPr lang="nl-NL" sz="1000" noProof="0" dirty="0">
                <a:latin typeface="+mn-lt"/>
                <a:cs typeface="Calibri"/>
              </a:rPr>
              <a:t>(voorbeelden laten noemen; bijvoorbeeld voelen dat je boos bent en weer rustig worden, hulp vragen aan een vriendin als je merkt dat je verdrietig bent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i="1" noProof="0" dirty="0">
                <a:latin typeface="+mn-lt"/>
                <a:cs typeface="Calibri"/>
              </a:rPr>
              <a:t>Je werkgeheugen gebruiken </a:t>
            </a:r>
            <a:r>
              <a:rPr lang="nl-NL" sz="1000" noProof="0" dirty="0">
                <a:latin typeface="+mn-lt"/>
                <a:cs typeface="Calibri"/>
              </a:rPr>
              <a:t>(voorbeelden laten noemen; bijvoorbeeld als je heel veel informatie tegelijkertijd moet onthouden, of als de opdracht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i="1" noProof="0" dirty="0">
                <a:latin typeface="+mn-lt"/>
                <a:cs typeface="Calibri"/>
              </a:rPr>
              <a:t>Plannen en organiseren</a:t>
            </a:r>
            <a:r>
              <a:rPr lang="nl-NL" sz="1000" i="1" noProof="0" dirty="0">
                <a:latin typeface="+mn-lt"/>
                <a:cs typeface="Calibri"/>
              </a:rPr>
              <a:t> </a:t>
            </a:r>
            <a:r>
              <a:rPr lang="nl-NL" sz="1000" noProof="0" dirty="0">
                <a:latin typeface="+mn-lt"/>
                <a:cs typeface="Calibri"/>
              </a:rPr>
              <a:t>(voorbeelden laten noemen; bijvoorbeeld je huiswerk plannen, je kamer opruimen, een feestje regelen)</a:t>
            </a:r>
          </a:p>
          <a:p>
            <a:pPr marL="0" indent="0">
              <a:buFont typeface="Calibri"/>
              <a:buNone/>
            </a:pPr>
            <a:endParaRPr lang="nl-NL" sz="1000" i="1" noProof="0" dirty="0">
              <a:latin typeface="+mn-lt"/>
              <a:cs typeface="Calibri"/>
            </a:endParaRPr>
          </a:p>
          <a:p>
            <a:r>
              <a:rPr lang="nl-NL" sz="1000" b="1" dirty="0"/>
              <a:t>TOS en executieve functies:</a:t>
            </a:r>
            <a:br>
              <a:rPr lang="nl-NL" sz="1000" dirty="0"/>
            </a:br>
            <a:r>
              <a:rPr lang="nl-NL" sz="1000" dirty="0"/>
              <a:t>Met TOS (taalontwikkelingsstoornis) zijn executieve functies vaak lastiger. </a:t>
            </a:r>
          </a:p>
          <a:p>
            <a:r>
              <a:rPr lang="nl-NL" sz="1000" dirty="0"/>
              <a:t>Maar je kunt leren hoe je het voor jezelf makkelijker kunt maken. Je kunt strategieën aanleren. Strategieën zijn handige manieren die je helpen met dingen die je moeilijk vindt.</a:t>
            </a:r>
          </a:p>
          <a:p>
            <a:endParaRPr lang="nl-NL" sz="1000" u="sng" dirty="0"/>
          </a:p>
          <a:p>
            <a:r>
              <a:rPr lang="nl-NL" sz="1000" b="1" u="sng" dirty="0"/>
              <a:t>Voorbeelden van handige manieren:</a:t>
            </a:r>
            <a:endParaRPr lang="nl-NL" sz="1000" u="sng" dirty="0"/>
          </a:p>
          <a:p>
            <a:pPr>
              <a:buFont typeface="Arial" panose="020B0604020202020204" pitchFamily="34" charset="0"/>
              <a:buChar char="•"/>
            </a:pPr>
            <a:r>
              <a:rPr lang="nl-NL" sz="1000" b="1" dirty="0"/>
              <a:t>Maak een stappenplan </a:t>
            </a:r>
            <a:r>
              <a:rPr lang="nl-NL" sz="1000" dirty="0"/>
              <a:t>voor je huiswerk. Dan weet je wat je eerst moet doen.</a:t>
            </a:r>
          </a:p>
          <a:p>
            <a:pPr>
              <a:buFont typeface="Arial" panose="020B0604020202020204" pitchFamily="34" charset="0"/>
              <a:buChar char="•"/>
            </a:pPr>
            <a:r>
              <a:rPr lang="nl-NL" sz="1000" b="1" dirty="0"/>
              <a:t>Adem diep in </a:t>
            </a:r>
            <a:r>
              <a:rPr lang="nl-NL" sz="1000" dirty="0"/>
              <a:t>als je boos of verdrietig bent. Dan word je weer rustig.</a:t>
            </a:r>
          </a:p>
          <a:p>
            <a:pPr>
              <a:buFont typeface="Arial" panose="020B0604020202020204" pitchFamily="34" charset="0"/>
              <a:buChar char="•"/>
            </a:pPr>
            <a:r>
              <a:rPr lang="nl-NL" sz="1000" b="1" dirty="0"/>
              <a:t>Praat tegen jezelf </a:t>
            </a:r>
            <a:r>
              <a:rPr lang="nl-NL" sz="1000" dirty="0"/>
              <a:t>als je jezelf wilt afremmen.</a:t>
            </a:r>
          </a:p>
          <a:p>
            <a:pPr>
              <a:buFont typeface="Arial" panose="020B0604020202020204" pitchFamily="34" charset="0"/>
              <a:buChar char="•"/>
            </a:pPr>
            <a:endParaRPr lang="nl-NL" sz="1000" dirty="0"/>
          </a:p>
          <a:p>
            <a:r>
              <a:rPr lang="nl-NL" sz="1000" dirty="0"/>
              <a:t>Door handige manieren te gebruiken, kun je beter werken in de klas en daarbuiten.</a:t>
            </a:r>
          </a:p>
          <a:p>
            <a:r>
              <a:rPr lang="nl-NL" sz="1000" dirty="0"/>
              <a:t>Je kunt geen nieuwe hersenen kopen, maar je kunt wel handige manieren leren om beter om te gaan met moeilijke dingen.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526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i="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37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0" i="0" dirty="0"/>
              <a:t>Spreek van te voren </a:t>
            </a:r>
            <a:r>
              <a:rPr lang="nl-NL" sz="1000" i="0" dirty="0"/>
              <a:t>met de groep welke handige manieren er zijn</a:t>
            </a:r>
            <a:r>
              <a:rPr lang="nl-NL" sz="1000" b="0" i="0" dirty="0"/>
              <a:t>. Laat de leerling een </a:t>
            </a:r>
            <a:r>
              <a:rPr lang="nl-NL" sz="1000" i="0" dirty="0"/>
              <a:t>handige manier (strategie) </a:t>
            </a:r>
            <a:r>
              <a:rPr lang="nl-NL" sz="1000" b="0" i="0" dirty="0"/>
              <a:t>kiezen voor ze starten met hun beurt.</a:t>
            </a:r>
          </a:p>
          <a:p>
            <a:endParaRPr lang="nl-NL" sz="1000" b="0" i="0" dirty="0"/>
          </a:p>
          <a:p>
            <a:r>
              <a:rPr lang="nl-NL" sz="1000" i="1" dirty="0"/>
              <a:t>Dit is de bedoeling: Video opent in YouTube als je op de afbeelding klikt: </a:t>
            </a:r>
            <a:br>
              <a:rPr lang="nl-NL" sz="1000" i="1" dirty="0"/>
            </a:br>
            <a:r>
              <a:rPr lang="nl-NL" sz="1000" dirty="0">
                <a:hlinkClick r:id="rId3"/>
              </a:rPr>
              <a:t>https://www.youtube.com/watch?v=NfnD1sqUYeg</a:t>
            </a:r>
            <a:r>
              <a:rPr lang="nl-NL" sz="1000" dirty="0"/>
              <a:t> </a:t>
            </a:r>
            <a:endParaRPr lang="nl-NL" sz="1000" b="0" i="1" dirty="0"/>
          </a:p>
          <a:p>
            <a:endParaRPr lang="nl-NL" sz="1000" i="1" dirty="0"/>
          </a:p>
          <a:p>
            <a:pPr marL="0" indent="0">
              <a:buFontTx/>
              <a:buNone/>
            </a:pPr>
            <a:endParaRPr lang="nl-NL" sz="1000" b="1" dirty="0"/>
          </a:p>
          <a:p>
            <a:pPr marL="0" indent="0">
              <a:buFontTx/>
              <a:buNone/>
            </a:pPr>
            <a:r>
              <a:rPr lang="nl-NL" sz="1000" b="1" dirty="0"/>
              <a:t>OPDRACHT: ZEG GEEN JA, NEE OF UH</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Doel: </a:t>
            </a:r>
            <a:r>
              <a:rPr lang="nl-NL" sz="1000" b="0" dirty="0"/>
              <a:t>respons inhouden en nadenken wat je zegt</a:t>
            </a:r>
          </a:p>
          <a:p>
            <a:endParaRPr lang="nl-NL" sz="1000" b="1" dirty="0"/>
          </a:p>
          <a:p>
            <a:r>
              <a:rPr lang="nl-NL" sz="1000" b="1" dirty="0"/>
              <a:t>Nodig: </a:t>
            </a:r>
            <a:r>
              <a:rPr lang="nl-NL" sz="1000" b="0" dirty="0"/>
              <a:t>onderwerpkaartjes (per groepje een set)</a:t>
            </a:r>
          </a:p>
          <a:p>
            <a:endParaRPr lang="nl-NL" sz="1000" b="1" dirty="0"/>
          </a:p>
          <a:p>
            <a:r>
              <a:rPr lang="nl-NL" sz="1000" b="1" dirty="0"/>
              <a:t>Voorbereiding: </a:t>
            </a:r>
            <a:r>
              <a:rPr lang="nl-NL" sz="1000" b="0" dirty="0"/>
              <a:t>Speel het spel in teams van (3-4 leerlingen). Iedere leerlingen kiest een onderwerpkaartje en legt die gesloten voor zich neer.</a:t>
            </a:r>
          </a:p>
          <a:p>
            <a:endParaRPr lang="nl-NL" sz="1000" b="1" dirty="0"/>
          </a:p>
          <a:p>
            <a:r>
              <a:rPr lang="nl-NL" sz="1000" b="1" dirty="0"/>
              <a:t>Per ronde: </a:t>
            </a:r>
            <a:r>
              <a:rPr lang="nl-NL" sz="1000" b="0" dirty="0"/>
              <a:t>De leerling draait zijn kaartje om zodat iedereen kan zien wat erop staat. De leerling wordt gedurende 1 minuut bevraagd over dit onderwerp. De leerling mag geen ja/nee/uh zeggen. Het aantal keren dat de leerling een fout maakt wordt bijgehouden. De volgende ronde dat de leerling aan de beurt komt, probeert de leerling zichzelf te verbeteren.</a:t>
            </a:r>
          </a:p>
          <a:p>
            <a:endParaRPr lang="nl-NL" sz="1000" b="1" dirty="0"/>
          </a:p>
          <a:p>
            <a:endParaRPr lang="nl-NL" sz="1000" b="1" u="sng" dirty="0"/>
          </a:p>
          <a:p>
            <a:r>
              <a:rPr lang="nl-NL" sz="1000" b="1" u="sng" dirty="0"/>
              <a:t>Instructie voor de leerlingen:</a:t>
            </a:r>
          </a:p>
          <a:p>
            <a:r>
              <a:rPr lang="nl-NL" sz="1000" dirty="0"/>
              <a:t>“Jullie gaan zo in teams van 3-4 leerlingen werken. Ik geef eerst de instructie:</a:t>
            </a:r>
          </a:p>
          <a:p>
            <a:r>
              <a:rPr lang="nl-NL" sz="1000" dirty="0"/>
              <a:t>Let goed op…!”</a:t>
            </a:r>
          </a:p>
          <a:p>
            <a:endParaRPr lang="nl-NL" sz="1000" b="1" dirty="0"/>
          </a:p>
          <a:p>
            <a:pPr>
              <a:buFont typeface="Arial" panose="020B0604020202020204" pitchFamily="34" charset="0"/>
              <a:buChar char="•"/>
            </a:pPr>
            <a:r>
              <a:rPr lang="nl-NL" sz="1000" dirty="0"/>
              <a:t>De eerste leerling pakt een kaartje van de stapel en laat het aan iedereen zien</a:t>
            </a:r>
          </a:p>
          <a:p>
            <a:pPr>
              <a:buFont typeface="Arial" panose="020B0604020202020204" pitchFamily="34" charset="0"/>
              <a:buChar char="•"/>
            </a:pPr>
            <a:endParaRPr lang="nl-NL"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De andere leerlingen uit het team stellen vragen over het onderwerp op het kaartje.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De leerling die het kaartje heeft, mag </a:t>
            </a:r>
            <a:r>
              <a:rPr lang="nl-NL" sz="1000" b="1" dirty="0"/>
              <a:t>geen "ja," "nee," of "uh"</a:t>
            </a:r>
            <a:r>
              <a:rPr lang="nl-NL" sz="1000" dirty="0"/>
              <a:t> zeggen in zijn antwoorden.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Tel het aantal keren dat de leerling een fout maakt (ja/nee/uh zeggen).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05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0BDA-EED0-BFCE-51AF-9B5F99DBA3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8ECEC2-7FB2-4138-78A3-99131E69E5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85DA618-D8EB-94EB-D177-23456DCAECED}"/>
              </a:ext>
            </a:extLst>
          </p:cNvPr>
          <p:cNvSpPr>
            <a:spLocks noGrp="1"/>
          </p:cNvSpPr>
          <p:nvPr>
            <p:ph type="body" idx="1"/>
          </p:nvPr>
        </p:nvSpPr>
        <p:spPr/>
        <p:txBody>
          <a:bodyPr/>
          <a:lstStyle/>
          <a:p>
            <a:pPr>
              <a:defRPr/>
            </a:pPr>
            <a:r>
              <a:rPr lang="nl-NL" sz="1000" b="1" u="sng" dirty="0"/>
              <a:t>Bespreek met de leerlingen</a:t>
            </a:r>
            <a:endParaRPr lang="nl-NL" sz="1000" dirty="0"/>
          </a:p>
          <a:p>
            <a:pPr>
              <a:defRPr/>
            </a:pPr>
            <a:r>
              <a:rPr lang="nl-NL" sz="1000" dirty="0"/>
              <a:t>Bespreek welke handige manieren er allemaal zijn om jezelf af te remmen (of te stoppen) </a:t>
            </a:r>
          </a:p>
          <a:p>
            <a:pPr>
              <a:defRPr/>
            </a:pPr>
            <a:r>
              <a:rPr lang="nl-NL" sz="1000" dirty="0"/>
              <a:t>Leg waar nodig uit en geef voorbeelden.</a:t>
            </a:r>
          </a:p>
          <a:p>
            <a:endParaRPr lang="nl-NL" sz="1000" i="1" dirty="0"/>
          </a:p>
          <a:p>
            <a:r>
              <a:rPr lang="nl-NL" sz="1000" b="1" dirty="0"/>
              <a:t>Ontspannings- en ademhalingsoefeningen:</a:t>
            </a:r>
            <a:endParaRPr lang="nl-NL" sz="10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t>Voor en tijdens het spel kunnen korte ademhalingsoefeningen worden gedaan om leerlingen te helpen kalmeren en zich te concentreren / laten nadenken.</a:t>
            </a:r>
          </a:p>
          <a:p>
            <a:pPr marL="0" indent="0">
              <a:buFontTx/>
              <a:buNone/>
            </a:pPr>
            <a:endParaRPr lang="nl-NL" sz="1000" dirty="0"/>
          </a:p>
          <a:p>
            <a:r>
              <a:rPr lang="nl-NL" sz="1000" b="1" dirty="0"/>
              <a:t>Pauzeer voor je reageert: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t>Laat leerlingen oefenen met wachten en nadenken voordat ze antwoorden.</a:t>
            </a:r>
          </a:p>
          <a:p>
            <a:pPr marL="171450" indent="-171450">
              <a:buFontTx/>
              <a:buChar char="-"/>
            </a:pPr>
            <a:r>
              <a:rPr lang="nl-NL" sz="1000" dirty="0"/>
              <a:t>Moedig leerlingen aan om een korte pauze in te lassen voordat ze antwoorden. Dit kan helpen om te voorkomen dat ze impulsief "ja" of "nee" zeggen. Het ezelsbruggetje "STOP, denk, doe..." kan hierbij helpen.</a:t>
            </a:r>
          </a:p>
          <a:p>
            <a:endParaRPr lang="nl-NL" sz="1000" b="1" dirty="0"/>
          </a:p>
          <a:p>
            <a:r>
              <a:rPr lang="nl-NL" sz="1000" b="1" dirty="0"/>
              <a:t>Praat tegen jezelf:</a:t>
            </a:r>
            <a:endParaRPr lang="nl-NL" sz="1000" dirty="0"/>
          </a:p>
          <a:p>
            <a:pPr marL="171450" indent="-171450">
              <a:buFontTx/>
              <a:buChar char="-"/>
            </a:pPr>
            <a:r>
              <a:rPr lang="nl-NL" sz="1000" dirty="0"/>
              <a:t>Leer leerlingen om tegen zichzelf te praten, bijvoorbeeld: "Wacht even, wat ga ik zeggen?" Dit kan helpen om bewust na te denken over hun antwoorden en zichzelf af te remmen voordat ze iets zeggen.</a:t>
            </a:r>
          </a:p>
        </p:txBody>
      </p:sp>
      <p:sp>
        <p:nvSpPr>
          <p:cNvPr id="4" name="Tijdelijke aanduiding voor dianummer 3">
            <a:extLst>
              <a:ext uri="{FF2B5EF4-FFF2-40B4-BE49-F238E27FC236}">
                <a16:creationId xmlns:a16="http://schemas.microsoft.com/office/drawing/2014/main" id="{E9E39D5F-2115-809A-1218-25009EB1E7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5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62B12-8BB1-B06D-E5E6-4B536801FF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EFC4B3-D45E-547C-B2DA-0D40C7F064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7EF3CB-93A5-C564-C3FA-2140411D4BCA}"/>
              </a:ext>
            </a:extLst>
          </p:cNvPr>
          <p:cNvSpPr>
            <a:spLocks noGrp="1"/>
          </p:cNvSpPr>
          <p:nvPr>
            <p:ph type="body" idx="1"/>
          </p:nvPr>
        </p:nvSpPr>
        <p:spPr/>
        <p:txBody>
          <a:bodyPr/>
          <a:lstStyle/>
          <a:p>
            <a:pPr marL="171450" indent="-171450">
              <a:buFont typeface="Arial,Sans-Serif" panose="020B0604020202020204" pitchFamily="34" charset="0"/>
              <a:buChar char="•"/>
              <a:defRPr/>
            </a:pPr>
            <a:endParaRPr lang="nl-NL" dirty="0"/>
          </a:p>
          <a:p>
            <a:pPr marL="171450" indent="-171450">
              <a:buFont typeface="Arial,Sans-Serif" panose="020B0604020202020204" pitchFamily="34" charset="0"/>
              <a:buChar char="•"/>
              <a:defRPr/>
            </a:pPr>
            <a:endParaRPr lang="nl-NL" dirty="0"/>
          </a:p>
          <a:p>
            <a:pPr marL="0" marR="0" lvl="0" indent="0" algn="l" defTabSz="914400">
              <a:lnSpc>
                <a:spcPct val="100000"/>
              </a:lnSpc>
              <a:spcBef>
                <a:spcPts val="0"/>
              </a:spcBef>
              <a:spcAft>
                <a:spcPts val="0"/>
              </a:spcAft>
              <a:buClrTx/>
              <a:buSzTx/>
              <a:buFont typeface="Arial" panose="020B0604020202020204" pitchFamily="34" charset="0"/>
              <a:buChar char="•"/>
              <a:tabLst/>
              <a:defRPr/>
            </a:pPr>
            <a:endParaRPr lang="nl-NL" dirty="0"/>
          </a:p>
          <a:p>
            <a:pPr>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847CA5A-BF12-C960-ACBA-5DBE2ABA3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3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Na 1 minuut is de ronde afgelopen. De volgende leerling is aan de beurt.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De leerling die aan de beurt was, probeert in de volgende ronde beter te doen.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Herhaal het spel totdat iedereen meerdere keren aan de beurt is geweest.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Aan het einde van het spel, tel je de fouten van elke leerling.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Degene met de minste fouten wint!</a:t>
            </a:r>
          </a:p>
          <a:p>
            <a:pPr>
              <a:buFont typeface="Arial" panose="020B0604020202020204" pitchFamily="34" charset="0"/>
              <a:buChar char="•"/>
            </a:pPr>
            <a:endParaRPr lang="nl-NL" sz="100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93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A8878-94F5-AE79-AD29-DE986A6A77C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D0E420-6918-8C02-3043-DBE12CE924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B9A8DD-BE32-3007-7143-27D1DEA0F182}"/>
              </a:ext>
            </a:extLst>
          </p:cNvPr>
          <p:cNvSpPr>
            <a:spLocks noGrp="1"/>
          </p:cNvSpPr>
          <p:nvPr>
            <p:ph type="body" idx="1"/>
          </p:nvPr>
        </p:nvSpPr>
        <p:spPr/>
        <p:txBody>
          <a:bodyPr/>
          <a:lstStyle/>
          <a:p>
            <a:pPr>
              <a:defRPr/>
            </a:pPr>
            <a:r>
              <a:rPr lang="nl-NL" sz="1000" b="1" u="sng" dirty="0"/>
              <a:t>Herhaal de </a:t>
            </a:r>
            <a:r>
              <a:rPr lang="nl-NL" sz="1000" b="1" u="sng" dirty="0" err="1"/>
              <a:t>strategieen</a:t>
            </a:r>
            <a:r>
              <a:rPr lang="nl-NL" sz="1000" b="1" u="sng" dirty="0"/>
              <a:t> nog een keer met de leerlingen</a:t>
            </a:r>
            <a:endParaRPr lang="nl-NL" sz="1000" dirty="0"/>
          </a:p>
          <a:p>
            <a:endParaRPr lang="nl-NL" sz="1000" dirty="0"/>
          </a:p>
          <a:p>
            <a:r>
              <a:rPr lang="nl-NL" sz="1000" dirty="0"/>
              <a:t>Als de leerlingen te lang moeten luisteren en de aandacht verslapt, kort dan in of ga direct naar het invulblad.</a:t>
            </a:r>
          </a:p>
          <a:p>
            <a:pPr>
              <a:buFont typeface="Arial" panose="020B0604020202020204" pitchFamily="34" charset="0"/>
              <a:buNone/>
            </a:pPr>
            <a:endParaRPr lang="nl-NL" sz="1000" dirty="0"/>
          </a:p>
        </p:txBody>
      </p:sp>
      <p:sp>
        <p:nvSpPr>
          <p:cNvPr id="4" name="Tijdelijke aanduiding voor dianummer 3">
            <a:extLst>
              <a:ext uri="{FF2B5EF4-FFF2-40B4-BE49-F238E27FC236}">
                <a16:creationId xmlns:a16="http://schemas.microsoft.com/office/drawing/2014/main" id="{5025D43B-A36C-3587-1409-D757815108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25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55083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33614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6254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7130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08066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0647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00957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6101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968634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68598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88930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62806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071587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13385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4187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94726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80968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8529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6696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5364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73279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18279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8990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425508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fnD1sqUYe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8004469" y="469093"/>
            <a:ext cx="4233673" cy="3508908"/>
          </a:xfrm>
        </p:spPr>
        <p:txBody>
          <a:bodyPr/>
          <a:lstStyle/>
          <a:p>
            <a:pPr algn="ctr"/>
            <a:r>
              <a:rPr lang="nl-NL" b="1" cap="none">
                <a:cs typeface="Mangal Pro"/>
              </a:rPr>
              <a:t>Jezelf afremmen of stoppen</a:t>
            </a:r>
          </a:p>
          <a:p>
            <a:endParaRPr lang="nl-NL" sz="2000" cap="none"/>
          </a:p>
        </p:txBody>
      </p:sp>
      <p:pic>
        <p:nvPicPr>
          <p:cNvPr id="5" name="Afbeelding 4" descr="Afbeelding met Menselijk gezicht, persoon, kleding, glimlach&#10;&#10;Automatisch gegenereerde beschrijving">
            <a:extLst>
              <a:ext uri="{FF2B5EF4-FFF2-40B4-BE49-F238E27FC236}">
                <a16:creationId xmlns:a16="http://schemas.microsoft.com/office/drawing/2014/main" id="{8B10E822-42FD-A75D-4B7D-E4048AE45016}"/>
              </a:ext>
            </a:extLst>
          </p:cNvPr>
          <p:cNvPicPr>
            <a:picLocks noChangeAspect="1"/>
          </p:cNvPicPr>
          <p:nvPr/>
        </p:nvPicPr>
        <p:blipFill>
          <a:blip r:embed="rId3"/>
          <a:stretch>
            <a:fillRect/>
          </a:stretch>
        </p:blipFill>
        <p:spPr>
          <a:xfrm>
            <a:off x="8144540" y="2706975"/>
            <a:ext cx="3681932" cy="3681932"/>
          </a:xfrm>
          <a:prstGeom prst="rect">
            <a:avLst/>
          </a:prstGeom>
        </p:spPr>
      </p:pic>
      <p:sp>
        <p:nvSpPr>
          <p:cNvPr id="6" name="Tekstvak 5">
            <a:extLst>
              <a:ext uri="{FF2B5EF4-FFF2-40B4-BE49-F238E27FC236}">
                <a16:creationId xmlns:a16="http://schemas.microsoft.com/office/drawing/2014/main" id="{78128303-4195-3B78-2BF0-CCA100A5799D}"/>
              </a:ext>
            </a:extLst>
          </p:cNvPr>
          <p:cNvSpPr txBox="1"/>
          <p:nvPr/>
        </p:nvSpPr>
        <p:spPr>
          <a:xfrm>
            <a:off x="1613900" y="3808287"/>
            <a:ext cx="60977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white"/>
                </a:solidFill>
                <a:effectLst/>
                <a:uLnTx/>
                <a:uFillTx/>
                <a:latin typeface="BaseNine"/>
                <a:ea typeface="+mn-ea"/>
                <a:cs typeface="+mn-cs"/>
              </a:rPr>
              <a:t>Executieve Functies</a:t>
            </a:r>
          </a:p>
        </p:txBody>
      </p:sp>
    </p:spTree>
    <p:extLst>
      <p:ext uri="{BB962C8B-B14F-4D97-AF65-F5344CB8AC3E}">
        <p14:creationId xmlns:p14="http://schemas.microsoft.com/office/powerpoint/2010/main" val="41983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EF8D-25F2-FA75-0C4B-0F04F2EE7797}"/>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C0692EA-061F-ABEC-7BB9-B321DD98EA8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p:blipFill>
        <p:spPr bwMode="auto">
          <a:xfrm flipH="1">
            <a:off x="-145137" y="3017288"/>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7CF1244-535C-1B2E-F930-0528FD6FD43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40" r="40"/>
          <a:stretch/>
        </p:blipFill>
        <p:spPr bwMode="auto">
          <a:xfrm>
            <a:off x="9801328" y="720491"/>
            <a:ext cx="2388858" cy="19259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5482B23-E4F1-A6F3-A6D1-3BBF89EAE831}"/>
              </a:ext>
            </a:extLst>
          </p:cNvPr>
          <p:cNvSpPr>
            <a:spLocks noGrp="1"/>
          </p:cNvSpPr>
          <p:nvPr>
            <p:ph type="title"/>
          </p:nvPr>
        </p:nvSpPr>
        <p:spPr>
          <a:xfrm>
            <a:off x="866422" y="365125"/>
            <a:ext cx="11051822" cy="1325563"/>
          </a:xfrm>
        </p:spPr>
        <p:txBody>
          <a:bodyPr>
            <a:normAutofit/>
          </a:bodyPr>
          <a:lstStyle/>
          <a:p>
            <a:r>
              <a:rPr lang="nl-NL" sz="3600" b="1" i="0" dirty="0"/>
              <a:t>Handige manieren om jezelf te remmen of stoppen</a:t>
            </a:r>
            <a:endParaRPr lang="nl-NL" sz="3600" i="0" dirty="0"/>
          </a:p>
        </p:txBody>
      </p:sp>
      <p:sp>
        <p:nvSpPr>
          <p:cNvPr id="3" name="Tekstvak 2">
            <a:extLst>
              <a:ext uri="{FF2B5EF4-FFF2-40B4-BE49-F238E27FC236}">
                <a16:creationId xmlns:a16="http://schemas.microsoft.com/office/drawing/2014/main" id="{4633BF7A-8BF3-12F3-9FFB-98D89058782D}"/>
              </a:ext>
            </a:extLst>
          </p:cNvPr>
          <p:cNvSpPr txBox="1"/>
          <p:nvPr/>
        </p:nvSpPr>
        <p:spPr>
          <a:xfrm>
            <a:off x="1042811" y="2046054"/>
            <a:ext cx="10106378" cy="3985706"/>
          </a:xfrm>
          <a:prstGeom prst="rect">
            <a:avLst/>
          </a:prstGeom>
          <a:noFill/>
        </p:spPr>
        <p:txBody>
          <a:bodyPr wrap="square" lIns="91440" tIns="45720" rIns="91440" bIns="45720" rtlCol="0" anchor="t">
            <a:spAutoFit/>
          </a:bodyPr>
          <a:lstStyle/>
          <a:p>
            <a:pPr lvl="0">
              <a:lnSpc>
                <a:spcPct val="107000"/>
              </a:lnSpc>
              <a:spcAft>
                <a:spcPts val="800"/>
              </a:spcAft>
              <a:defRPr/>
            </a:pPr>
            <a:r>
              <a:rPr lang="nl-NL" sz="2800" b="1" dirty="0" err="1">
                <a:solidFill>
                  <a:srgbClr val="000000"/>
                </a:solidFill>
                <a:cs typeface="Mangal Pro"/>
              </a:rPr>
              <a:t>Stop-signaal</a:t>
            </a:r>
            <a:r>
              <a:rPr lang="nl-NL" sz="2800" b="1" dirty="0">
                <a:solidFill>
                  <a:srgbClr val="000000"/>
                </a:solidFill>
                <a:cs typeface="Mangal Pro"/>
              </a:rPr>
              <a:t>: </a:t>
            </a:r>
            <a:r>
              <a:rPr lang="nl-NL" sz="2800" dirty="0">
                <a:solidFill>
                  <a:srgbClr val="000000"/>
                </a:solidFill>
                <a:cs typeface="Mangal Pro"/>
              </a:rPr>
              <a:t>Ik maak een afspraak over een </a:t>
            </a:r>
            <a:r>
              <a:rPr lang="nl-NL" sz="2800" dirty="0" err="1">
                <a:solidFill>
                  <a:srgbClr val="000000"/>
                </a:solidFill>
                <a:cs typeface="Mangal Pro"/>
              </a:rPr>
              <a:t>stop-signaal</a:t>
            </a:r>
            <a:r>
              <a:rPr lang="nl-NL" sz="2800" dirty="0">
                <a:solidFill>
                  <a:srgbClr val="000000"/>
                </a:solidFill>
                <a:cs typeface="Mangal Pro"/>
              </a:rPr>
              <a:t> met iemand die me helpt. Zij geven mij een seintje als het nodig is, zodat ik kan remmen of stoppen.</a:t>
            </a:r>
          </a:p>
          <a:p>
            <a:pPr lvl="0">
              <a:lnSpc>
                <a:spcPct val="107000"/>
              </a:lnSpc>
              <a:spcAft>
                <a:spcPts val="800"/>
              </a:spcAft>
              <a:defRPr/>
            </a:pPr>
            <a:endParaRPr lang="nl-NL" sz="2800" dirty="0">
              <a:solidFill>
                <a:srgbClr val="000000"/>
              </a:solidFill>
              <a:cs typeface="Mangal Pro"/>
            </a:endParaRPr>
          </a:p>
          <a:p>
            <a:pPr lvl="0">
              <a:lnSpc>
                <a:spcPct val="107000"/>
              </a:lnSpc>
              <a:spcAft>
                <a:spcPts val="800"/>
              </a:spcAft>
              <a:defRPr/>
            </a:pPr>
            <a:r>
              <a:rPr lang="nl-NL" sz="2800" b="1" dirty="0">
                <a:solidFill>
                  <a:srgbClr val="000000"/>
                </a:solidFill>
                <a:cs typeface="Mangal Pro"/>
              </a:rPr>
              <a:t>Herinnering voor later: </a:t>
            </a:r>
            <a:r>
              <a:rPr lang="nl-NL" sz="2800" dirty="0">
                <a:solidFill>
                  <a:srgbClr val="000000"/>
                </a:solidFill>
                <a:cs typeface="Mangal Pro"/>
              </a:rPr>
              <a:t>Ik gebruik een herinnering zodat ik het niet nu hoef te doen of zeggen. Bijvoorbeeld, ik zet een reminder in mijn telefoon of schrijf het op een kladblaadje.</a:t>
            </a:r>
            <a:endParaRPr kumimoji="0" lang="nl-NL" sz="2800" b="0" i="0" u="none" strike="noStrike" kern="1200" cap="none" spc="0" normalizeH="0" baseline="0" noProof="0" dirty="0">
              <a:ln>
                <a:noFill/>
              </a:ln>
              <a:solidFill>
                <a:srgbClr val="000000"/>
              </a:solidFill>
              <a:effectLst/>
              <a:uLnTx/>
              <a:uFillTx/>
              <a:latin typeface="Mangal Pro"/>
              <a:ea typeface="+mn-ea"/>
              <a:cs typeface="Mangal Pro"/>
            </a:endParaRPr>
          </a:p>
        </p:txBody>
      </p:sp>
    </p:spTree>
    <p:extLst>
      <p:ext uri="{BB962C8B-B14F-4D97-AF65-F5344CB8AC3E}">
        <p14:creationId xmlns:p14="http://schemas.microsoft.com/office/powerpoint/2010/main" val="133894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783711" cy="1339674"/>
          </a:xfrm>
        </p:spPr>
        <p:txBody>
          <a:bodyPr/>
          <a:lstStyle/>
          <a:p>
            <a:r>
              <a:rPr lang="nl-NL" b="1" i="0"/>
              <a:t>Een handige manier voor jezelf</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5" y="2198268"/>
            <a:ext cx="7835953" cy="212365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Mangal Pro"/>
                <a:ea typeface="+mn-ea"/>
                <a:cs typeface="Times New Roman"/>
              </a:rPr>
              <a:t>Wanneer is remmen of stoppen lastig voor jou?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Mangal Pro" panose="00000500000000000000" pitchFamily="2" charset="0"/>
                <a:ea typeface="+mn-ea"/>
                <a:cs typeface="Times New Roman" panose="02020603050405020304" pitchFamily="18" charset="0"/>
              </a:rPr>
              <a:t>Wat helpt jou om jezelf af te remmen of te stoppen?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200" b="0" i="0" u="none" strike="noStrike" kern="1200" cap="none" spc="0" normalizeH="0" baseline="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Mangal Pro" panose="00000500000000000000" pitchFamily="2" charset="0"/>
                <a:ea typeface="+mn-ea"/>
                <a:cs typeface="Times New Roman" panose="02020603050405020304" pitchFamily="18" charset="0"/>
              </a:rPr>
              <a:t>Vul het blad in en schrijf op wat jou helpt.</a:t>
            </a: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4098" name="Picture 2" descr="Nervos tiener jongen in de studio met oops op zwarte achtergrond fout sorry  drama of geheim met spijt schaamte of ongemakkelijk | Premium  AI-gegenereerde afbeelding">
            <a:extLst>
              <a:ext uri="{FF2B5EF4-FFF2-40B4-BE49-F238E27FC236}">
                <a16:creationId xmlns:a16="http://schemas.microsoft.com/office/drawing/2014/main" id="{2538820C-4621-33DB-3988-AF565027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417" b="99583" l="10000" r="90000">
                        <a14:foregroundMark x1="37222" y1="10000" x2="51667" y2="5833"/>
                        <a14:foregroundMark x1="51667" y1="5833" x2="59722" y2="12500"/>
                        <a14:foregroundMark x1="55833" y1="39583" x2="55833" y2="39583"/>
                        <a14:foregroundMark x1="83716" y1="82301" x2="85278" y2="99583"/>
                        <a14:backgroundMark x1="83889" y1="77083" x2="83889" y2="77083"/>
                        <a14:backgroundMark x1="83889" y1="75000" x2="83889" y2="75000"/>
                        <a14:backgroundMark x1="83611" y1="75417" x2="83611" y2="75417"/>
                        <a14:backgroundMark x1="83611" y1="76250" x2="83611" y2="76667"/>
                        <a14:backgroundMark x1="83889" y1="74167" x2="85278" y2="81667"/>
                      </a14:backgroundRemoval>
                    </a14:imgEffect>
                  </a14:imgLayer>
                </a14:imgProps>
              </a:ext>
              <a:ext uri="{28A0092B-C50C-407E-A947-70E740481C1C}">
                <a14:useLocalDpi xmlns:a14="http://schemas.microsoft.com/office/drawing/2010/main" val="0"/>
              </a:ext>
            </a:extLst>
          </a:blip>
          <a:srcRect l="17931" r="16473"/>
          <a:stretch/>
        </p:blipFill>
        <p:spPr bwMode="auto">
          <a:xfrm>
            <a:off x="9127439" y="1858497"/>
            <a:ext cx="2416835" cy="2456277"/>
          </a:xfrm>
          <a:prstGeom prst="flowChartConnector">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87A9278F-920E-270A-47D4-D7EBDAC8EDD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61376" y="5072771"/>
            <a:ext cx="2261056" cy="2855760"/>
          </a:xfrm>
          <a:prstGeom prst="rect">
            <a:avLst/>
          </a:prstGeom>
        </p:spPr>
      </p:pic>
      <p:pic>
        <p:nvPicPr>
          <p:cNvPr id="3" name="Afbeelding 2" descr="Afbeelding met tekst, Lettertype, schermopname&#10;&#10;Automatisch gegenereerde beschrijving">
            <a:extLst>
              <a:ext uri="{FF2B5EF4-FFF2-40B4-BE49-F238E27FC236}">
                <a16:creationId xmlns:a16="http://schemas.microsoft.com/office/drawing/2014/main" id="{BCBC4412-17E0-EE73-7481-90D34D13C996}"/>
              </a:ext>
            </a:extLst>
          </p:cNvPr>
          <p:cNvPicPr>
            <a:picLocks noChangeAspect="1"/>
          </p:cNvPicPr>
          <p:nvPr/>
        </p:nvPicPr>
        <p:blipFill>
          <a:blip r:embed="rId6"/>
          <a:stretch>
            <a:fillRect/>
          </a:stretch>
        </p:blipFill>
        <p:spPr>
          <a:xfrm>
            <a:off x="1400185" y="4815395"/>
            <a:ext cx="6961191" cy="1596534"/>
          </a:xfrm>
          <a:prstGeom prst="roundRect">
            <a:avLst/>
          </a:prstGeom>
        </p:spPr>
      </p:pic>
    </p:spTree>
    <p:extLst>
      <p:ext uri="{BB962C8B-B14F-4D97-AF65-F5344CB8AC3E}">
        <p14:creationId xmlns:p14="http://schemas.microsoft.com/office/powerpoint/2010/main" val="24823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783711" cy="1339674"/>
          </a:xfrm>
        </p:spPr>
        <p:txBody>
          <a:bodyPr/>
          <a:lstStyle/>
          <a:p>
            <a:r>
              <a:rPr lang="nl-NL" b="1" i="0" dirty="0"/>
              <a:t>Jouw manier uitproberen op school</a:t>
            </a:r>
          </a:p>
        </p:txBody>
      </p:sp>
      <p:pic>
        <p:nvPicPr>
          <p:cNvPr id="4" name="Afbeelding 3" descr="Afbeelding met kleding, tekenfilm, stoel, Menselijk gezicht&#10;&#10;Automatisch gegenereerde beschrijving">
            <a:extLst>
              <a:ext uri="{FF2B5EF4-FFF2-40B4-BE49-F238E27FC236}">
                <a16:creationId xmlns:a16="http://schemas.microsoft.com/office/drawing/2014/main" id="{0A3EA4A1-E692-4741-8661-55A62FD89CD2}"/>
              </a:ext>
            </a:extLst>
          </p:cNvPr>
          <p:cNvPicPr>
            <a:picLocks noChangeAspect="1"/>
          </p:cNvPicPr>
          <p:nvPr/>
        </p:nvPicPr>
        <p:blipFill>
          <a:blip r:embed="rId3"/>
          <a:stretch>
            <a:fillRect/>
          </a:stretch>
        </p:blipFill>
        <p:spPr>
          <a:xfrm>
            <a:off x="4038600" y="1716657"/>
            <a:ext cx="4114800" cy="4114800"/>
          </a:xfrm>
          <a:prstGeom prst="rect">
            <a:avLst/>
          </a:prstGeom>
        </p:spPr>
      </p:pic>
    </p:spTree>
    <p:extLst>
      <p:ext uri="{BB962C8B-B14F-4D97-AF65-F5344CB8AC3E}">
        <p14:creationId xmlns:p14="http://schemas.microsoft.com/office/powerpoint/2010/main" val="192365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6751261" y="991758"/>
            <a:ext cx="5554393" cy="5432425"/>
          </a:xfrm>
        </p:spPr>
        <p:txBody>
          <a:bodyPr/>
          <a:lstStyle/>
          <a:p>
            <a:pPr marL="285750" indent="-285750">
              <a:buFont typeface="Arial" panose="020B0604020202020204" pitchFamily="34" charset="0"/>
              <a:buChar char="•"/>
            </a:pPr>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4"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510E139A-5302-7B65-D598-C11630D33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6735763" y="1563314"/>
            <a:ext cx="4398624" cy="3575025"/>
          </a:xfrm>
          <a:prstGeom prst="rect">
            <a:avLst/>
          </a:prstGeom>
          <a:solidFill>
            <a:srgbClr val="FFFFFF"/>
          </a:solidFill>
          <a:ln>
            <a:noFill/>
          </a:ln>
        </p:spPr>
      </p:pic>
    </p:spTree>
    <p:extLst>
      <p:ext uri="{BB962C8B-B14F-4D97-AF65-F5344CB8AC3E}">
        <p14:creationId xmlns:p14="http://schemas.microsoft.com/office/powerpoint/2010/main" val="20684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sp>
        <p:nvSpPr>
          <p:cNvPr id="5" name="Tijdelijke aanduiding voor inhoud 4">
            <a:extLst>
              <a:ext uri="{FF2B5EF4-FFF2-40B4-BE49-F238E27FC236}">
                <a16:creationId xmlns:a16="http://schemas.microsoft.com/office/drawing/2014/main" id="{DDA6C6D7-2224-9AFE-15E3-1E095BC3EF76}"/>
              </a:ext>
            </a:extLst>
          </p:cNvPr>
          <p:cNvSpPr>
            <a:spLocks noGrp="1"/>
          </p:cNvSpPr>
          <p:nvPr>
            <p:ph idx="1"/>
          </p:nvPr>
        </p:nvSpPr>
        <p:spPr>
          <a:xfrm>
            <a:off x="8138650" y="3171433"/>
            <a:ext cx="3269757" cy="509770"/>
          </a:xfrm>
        </p:spPr>
        <p:txBody>
          <a:bodyPr vert="horz" lIns="91440" tIns="45720" rIns="91440" bIns="45720" rtlCol="0" anchor="t">
            <a:normAutofit/>
          </a:bodyPr>
          <a:lstStyle/>
          <a:p>
            <a:pPr algn="ctr"/>
            <a:r>
              <a:rPr lang="nl-NL" sz="1800" b="1" dirty="0">
                <a:cs typeface="Mangal Pro"/>
              </a:rPr>
              <a:t>Omgaan met je emoties</a:t>
            </a:r>
            <a:endParaRPr lang="nl-NL" sz="1800" dirty="0">
              <a:cs typeface="Mangal Pro"/>
            </a:endParaRPr>
          </a:p>
          <a:p>
            <a:endParaRPr lang="nl-NL" sz="1800" dirty="0">
              <a:cs typeface="Mangal Pro"/>
            </a:endParaRPr>
          </a:p>
        </p:txBody>
      </p:sp>
      <p:sp>
        <p:nvSpPr>
          <p:cNvPr id="22" name="Tijdelijke aanduiding voor inhoud 4">
            <a:extLst>
              <a:ext uri="{FF2B5EF4-FFF2-40B4-BE49-F238E27FC236}">
                <a16:creationId xmlns:a16="http://schemas.microsoft.com/office/drawing/2014/main" id="{78FE420F-A642-8965-2A50-60AA85053600}"/>
              </a:ext>
            </a:extLst>
          </p:cNvPr>
          <p:cNvSpPr txBox="1">
            <a:spLocks/>
          </p:cNvSpPr>
          <p:nvPr/>
        </p:nvSpPr>
        <p:spPr>
          <a:xfrm>
            <a:off x="8138650" y="6418299"/>
            <a:ext cx="3269757" cy="50977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Plannen en organiseren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sp>
        <p:nvSpPr>
          <p:cNvPr id="26" name="Tijdelijke aanduiding voor inhoud 4">
            <a:extLst>
              <a:ext uri="{FF2B5EF4-FFF2-40B4-BE49-F238E27FC236}">
                <a16:creationId xmlns:a16="http://schemas.microsoft.com/office/drawing/2014/main" id="{75D0E5B8-071A-4053-CE03-559A6D1555EA}"/>
              </a:ext>
            </a:extLst>
          </p:cNvPr>
          <p:cNvSpPr txBox="1">
            <a:spLocks/>
          </p:cNvSpPr>
          <p:nvPr/>
        </p:nvSpPr>
        <p:spPr>
          <a:xfrm>
            <a:off x="4451279" y="3163094"/>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a:ln>
                  <a:noFill/>
                </a:ln>
                <a:solidFill>
                  <a:prstClr val="black"/>
                </a:solidFill>
                <a:effectLst/>
                <a:uLnTx/>
                <a:uFillTx/>
                <a:latin typeface="Mangal Pro"/>
                <a:ea typeface="+mn-ea"/>
                <a:cs typeface="Mangal Pro"/>
              </a:rPr>
              <a:t>Jezelf afremmen of stoppen</a:t>
            </a:r>
            <a:endParaRPr kumimoji="0" lang="nl-NL" sz="1800" b="0" i="0" u="none" strike="noStrike" kern="1200" cap="none" spc="0" normalizeH="0" baseline="0" noProof="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angal Pro"/>
            </a:endParaRPr>
          </a:p>
        </p:txBody>
      </p:sp>
      <p:sp>
        <p:nvSpPr>
          <p:cNvPr id="28" name="Tijdelijke aanduiding voor inhoud 4">
            <a:extLst>
              <a:ext uri="{FF2B5EF4-FFF2-40B4-BE49-F238E27FC236}">
                <a16:creationId xmlns:a16="http://schemas.microsoft.com/office/drawing/2014/main" id="{BEE76C45-C916-11D5-B35E-3C462C8C9831}"/>
              </a:ext>
            </a:extLst>
          </p:cNvPr>
          <p:cNvSpPr txBox="1">
            <a:spLocks/>
          </p:cNvSpPr>
          <p:nvPr/>
        </p:nvSpPr>
        <p:spPr>
          <a:xfrm>
            <a:off x="4480705" y="6429250"/>
            <a:ext cx="3657945" cy="66792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a:ln>
                  <a:noFill/>
                </a:ln>
                <a:solidFill>
                  <a:prstClr val="black"/>
                </a:solidFill>
                <a:effectLst/>
                <a:uLnTx/>
                <a:uFillTx/>
                <a:latin typeface="Mangal Pro"/>
                <a:ea typeface="+mn-ea"/>
                <a:cs typeface="Mangal Pro"/>
              </a:rPr>
              <a:t>Je werkgeheugen gebruiken</a:t>
            </a:r>
            <a:endParaRPr kumimoji="0" lang="nl-NL" sz="2000" b="0" i="0" u="none" strike="noStrike" kern="1200" cap="none" spc="0" normalizeH="0" baseline="0" noProof="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angal Pro"/>
            </a:endParaRPr>
          </a:p>
        </p:txBody>
      </p:sp>
      <p:pic>
        <p:nvPicPr>
          <p:cNvPr id="3" name="Afbeelding 2">
            <a:extLst>
              <a:ext uri="{FF2B5EF4-FFF2-40B4-BE49-F238E27FC236}">
                <a16:creationId xmlns:a16="http://schemas.microsoft.com/office/drawing/2014/main" id="{366ADCA3-4CE9-4A1D-5A0F-6748516E6C00}"/>
              </a:ext>
            </a:extLst>
          </p:cNvPr>
          <p:cNvPicPr>
            <a:picLocks noChangeAspect="1"/>
          </p:cNvPicPr>
          <p:nvPr/>
        </p:nvPicPr>
        <p:blipFill>
          <a:blip r:embed="rId4"/>
          <a:stretch>
            <a:fillRect/>
          </a:stretch>
        </p:blipFill>
        <p:spPr>
          <a:xfrm>
            <a:off x="8386299" y="3592404"/>
            <a:ext cx="2927500" cy="2825895"/>
          </a:xfrm>
          <a:prstGeom prst="rect">
            <a:avLst/>
          </a:prstGeom>
          <a:ln>
            <a:noFill/>
          </a:ln>
          <a:effectLst>
            <a:softEdge rad="112500"/>
          </a:effectLst>
        </p:spPr>
      </p:pic>
      <p:pic>
        <p:nvPicPr>
          <p:cNvPr id="10" name="Afbeelding 9">
            <a:extLst>
              <a:ext uri="{FF2B5EF4-FFF2-40B4-BE49-F238E27FC236}">
                <a16:creationId xmlns:a16="http://schemas.microsoft.com/office/drawing/2014/main" id="{0DF51798-0A23-E198-1FC8-CFB552957580}"/>
              </a:ext>
            </a:extLst>
          </p:cNvPr>
          <p:cNvPicPr>
            <a:picLocks noChangeAspect="1"/>
          </p:cNvPicPr>
          <p:nvPr/>
        </p:nvPicPr>
        <p:blipFill>
          <a:blip r:embed="rId5"/>
          <a:stretch>
            <a:fillRect/>
          </a:stretch>
        </p:blipFill>
        <p:spPr>
          <a:xfrm>
            <a:off x="8386299" y="177260"/>
            <a:ext cx="2743341" cy="2781443"/>
          </a:xfrm>
          <a:prstGeom prst="rect">
            <a:avLst/>
          </a:prstGeom>
          <a:ln>
            <a:noFill/>
          </a:ln>
          <a:effectLst>
            <a:softEdge rad="112500"/>
          </a:effectLst>
        </p:spPr>
      </p:pic>
      <p:pic>
        <p:nvPicPr>
          <p:cNvPr id="14" name="Afbeelding 13">
            <a:extLst>
              <a:ext uri="{FF2B5EF4-FFF2-40B4-BE49-F238E27FC236}">
                <a16:creationId xmlns:a16="http://schemas.microsoft.com/office/drawing/2014/main" id="{032FD8F4-B9B8-3AF1-412C-2B841E1020F4}"/>
              </a:ext>
            </a:extLst>
          </p:cNvPr>
          <p:cNvPicPr>
            <a:picLocks noChangeAspect="1"/>
          </p:cNvPicPr>
          <p:nvPr/>
        </p:nvPicPr>
        <p:blipFill>
          <a:blip r:embed="rId6"/>
          <a:stretch>
            <a:fillRect/>
          </a:stretch>
        </p:blipFill>
        <p:spPr>
          <a:xfrm>
            <a:off x="4712883" y="177260"/>
            <a:ext cx="2851297" cy="2756042"/>
          </a:xfrm>
          <a:prstGeom prst="rect">
            <a:avLst/>
          </a:prstGeom>
          <a:ln>
            <a:noFill/>
          </a:ln>
          <a:effectLst>
            <a:softEdge rad="112500"/>
          </a:effectLst>
        </p:spPr>
      </p:pic>
      <p:pic>
        <p:nvPicPr>
          <p:cNvPr id="18" name="Afbeelding 17">
            <a:extLst>
              <a:ext uri="{FF2B5EF4-FFF2-40B4-BE49-F238E27FC236}">
                <a16:creationId xmlns:a16="http://schemas.microsoft.com/office/drawing/2014/main" id="{D3491201-23BC-7F13-5E92-537219FFE735}"/>
              </a:ext>
            </a:extLst>
          </p:cNvPr>
          <p:cNvPicPr>
            <a:picLocks noChangeAspect="1"/>
          </p:cNvPicPr>
          <p:nvPr/>
        </p:nvPicPr>
        <p:blipFill>
          <a:blip r:embed="rId7"/>
          <a:stretch>
            <a:fillRect/>
          </a:stretch>
        </p:blipFill>
        <p:spPr>
          <a:xfrm>
            <a:off x="4712883" y="3647953"/>
            <a:ext cx="2863997" cy="2736991"/>
          </a:xfrm>
          <a:prstGeom prst="rect">
            <a:avLst/>
          </a:prstGeom>
          <a:ln>
            <a:noFill/>
          </a:ln>
          <a:effectLst>
            <a:softEdge rad="112500"/>
          </a:effectLst>
        </p:spPr>
      </p:pic>
    </p:spTree>
    <p:extLst>
      <p:ext uri="{BB962C8B-B14F-4D97-AF65-F5344CB8AC3E}">
        <p14:creationId xmlns:p14="http://schemas.microsoft.com/office/powerpoint/2010/main" val="40690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Aan het einde van deze les …</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307788"/>
            <a:ext cx="10235534" cy="3785652"/>
          </a:xfrm>
          <a:prstGeom prst="rect">
            <a:avLst/>
          </a:prstGeom>
          <a:noFill/>
        </p:spPr>
        <p:txBody>
          <a:bodyPr wrap="square" lIns="91440" tIns="45720" rIns="91440" bIns="45720" rtlCol="0" anchor="t">
            <a:spAutoFit/>
          </a:bodyPr>
          <a:lstStyle/>
          <a:p>
            <a:pPr marL="342900" lvl="0" indent="-342900">
              <a:lnSpc>
                <a:spcPct val="150000"/>
              </a:lnSpc>
              <a:buFont typeface="Arial" panose="020B0604020202020204" pitchFamily="34" charset="0"/>
              <a:buChar char="•"/>
              <a:defRPr/>
            </a:pPr>
            <a:r>
              <a:rPr lang="nl-NL" sz="3200" dirty="0">
                <a:solidFill>
                  <a:prstClr val="black"/>
                </a:solidFill>
              </a:rPr>
              <a:t>Heb ik geleerd welke handige manieren er zijn om mezelf te remmen of stoppen?</a:t>
            </a:r>
          </a:p>
          <a:p>
            <a:pPr marL="342900" lvl="0" indent="-342900">
              <a:lnSpc>
                <a:spcPct val="150000"/>
              </a:lnSpc>
              <a:buFont typeface="Arial" panose="020B0604020202020204" pitchFamily="34" charset="0"/>
              <a:buChar char="•"/>
              <a:defRPr/>
            </a:pPr>
            <a:endParaRPr lang="nl-NL" sz="3200" dirty="0">
              <a:solidFill>
                <a:prstClr val="black"/>
              </a:solidFill>
            </a:endParaRPr>
          </a:p>
          <a:p>
            <a:pPr marL="342900" lvl="0" indent="-342900">
              <a:lnSpc>
                <a:spcPct val="150000"/>
              </a:lnSpc>
              <a:buFont typeface="Arial" panose="020B0604020202020204" pitchFamily="34" charset="0"/>
              <a:buChar char="•"/>
              <a:defRPr/>
            </a:pPr>
            <a:r>
              <a:rPr lang="nl-NL" sz="3200" dirty="0">
                <a:solidFill>
                  <a:prstClr val="black"/>
                </a:solidFill>
              </a:rPr>
              <a:t>Heb ik geoefend met handige manieren om mezelf te remmen of te stoppen?</a:t>
            </a:r>
            <a:endParaRPr kumimoji="0" lang="nl-NL" sz="3200" b="0" i="0" u="none" strike="noStrike" kern="1200" cap="none" spc="0" normalizeH="0" baseline="0" noProof="0" dirty="0">
              <a:ln>
                <a:noFill/>
              </a:ln>
              <a:solidFill>
                <a:prstClr val="black"/>
              </a:solidFill>
              <a:effectLst/>
              <a:uLnTx/>
              <a:uFillTx/>
              <a:latin typeface="Mangal Pro"/>
            </a:endParaRPr>
          </a:p>
        </p:txBody>
      </p:sp>
    </p:spTree>
    <p:extLst>
      <p:ext uri="{BB962C8B-B14F-4D97-AF65-F5344CB8AC3E}">
        <p14:creationId xmlns:p14="http://schemas.microsoft.com/office/powerpoint/2010/main" val="26835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hlinkClick r:id="rId3"/>
              </a:rPr>
              <a:t>Oefening</a:t>
            </a:r>
            <a:r>
              <a:rPr lang="nl-NL" i="0" dirty="0"/>
              <a:t>: geen ja, nee of uh</a:t>
            </a:r>
          </a:p>
        </p:txBody>
      </p:sp>
      <p:sp>
        <p:nvSpPr>
          <p:cNvPr id="7" name="Tekstvak 6">
            <a:extLst>
              <a:ext uri="{FF2B5EF4-FFF2-40B4-BE49-F238E27FC236}">
                <a16:creationId xmlns:a16="http://schemas.microsoft.com/office/drawing/2014/main" id="{328FF7A0-0354-4E32-4DE7-BAF4C8939DB7}"/>
              </a:ext>
            </a:extLst>
          </p:cNvPr>
          <p:cNvSpPr txBox="1"/>
          <p:nvPr/>
        </p:nvSpPr>
        <p:spPr>
          <a:xfrm>
            <a:off x="947314" y="1810459"/>
            <a:ext cx="6957497" cy="4708981"/>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a typeface="+mn-ea"/>
              <a:cs typeface="Mangal Pro"/>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ea typeface="+mn-ea"/>
                <a:cs typeface="+mn-cs"/>
              </a:rPr>
              <a:t>De eerste leerling pakt een kaartje en laat het zien aan iedereen.</a:t>
            </a:r>
            <a:endParaRPr kumimoji="0" lang="nl-NL" sz="2000" b="0" i="0" u="none" strike="noStrike" kern="1200" cap="none" spc="0" normalizeH="0" baseline="0" noProof="0" dirty="0">
              <a:ln>
                <a:noFill/>
              </a:ln>
              <a:solidFill>
                <a:prstClr val="black"/>
              </a:solidFill>
              <a:effectLst/>
              <a:uLnTx/>
              <a:uFillTx/>
              <a:latin typeface="Mangal Pro"/>
              <a:ea typeface="+mn-ea"/>
              <a:cs typeface="Mangal Pro"/>
            </a:endParaRPr>
          </a:p>
          <a:p>
            <a:pPr marL="457200" lvl="0" indent="-457200">
              <a:lnSpc>
                <a:spcPct val="150000"/>
              </a:lnSpc>
              <a:buFont typeface="Arial" panose="020B0604020202020204" pitchFamily="34" charset="0"/>
              <a:buChar char="•"/>
            </a:pPr>
            <a:r>
              <a:rPr lang="nl-NL" sz="2000" dirty="0"/>
              <a:t>De andere leerlingen stellen vragen over het kaartje.</a:t>
            </a:r>
          </a:p>
          <a:p>
            <a:pPr marL="457200" lvl="0" indent="-457200">
              <a:lnSpc>
                <a:spcPct val="150000"/>
              </a:lnSpc>
              <a:buFont typeface="Arial" panose="020B0604020202020204" pitchFamily="34" charset="0"/>
              <a:buChar char="•"/>
            </a:pPr>
            <a:r>
              <a:rPr kumimoji="0" lang="nl-NL" sz="2000" b="0" i="0" u="none" strike="noStrike" kern="1200" cap="none" spc="0" normalizeH="0" baseline="0" noProof="0" dirty="0">
                <a:ln>
                  <a:noFill/>
                </a:ln>
                <a:solidFill>
                  <a:prstClr val="black"/>
                </a:solidFill>
                <a:effectLst/>
                <a:uLnTx/>
                <a:uFillTx/>
                <a:latin typeface="Mangal Pro"/>
                <a:ea typeface="+mn-ea"/>
                <a:cs typeface="+mn-cs"/>
              </a:rPr>
              <a:t>De leerling mag geen "ja," "nee," of "uh" zeggen.</a:t>
            </a:r>
            <a:endParaRPr kumimoji="0" lang="nl-NL" sz="2000" b="0" i="0" u="none" strike="noStrike" kern="1200" cap="none" spc="0" normalizeH="0" baseline="0" noProof="0" dirty="0">
              <a:ln>
                <a:noFill/>
              </a:ln>
              <a:solidFill>
                <a:prstClr val="black"/>
              </a:solidFill>
              <a:effectLst/>
              <a:uLnTx/>
              <a:uFillTx/>
              <a:latin typeface="Mangal Pro"/>
              <a:ea typeface="+mn-ea"/>
              <a:cs typeface="Mangal Pro"/>
            </a:endParaRPr>
          </a:p>
          <a:p>
            <a:pPr marL="457200" lvl="0" indent="-457200">
              <a:lnSpc>
                <a:spcPct val="150000"/>
              </a:lnSpc>
              <a:buFont typeface="Arial" panose="020B0604020202020204" pitchFamily="34" charset="0"/>
              <a:buChar char="•"/>
            </a:pPr>
            <a:r>
              <a:rPr lang="nl-NL" sz="2000" dirty="0"/>
              <a:t>Tel hoeveel fouten de leerling maakt.</a:t>
            </a:r>
          </a:p>
          <a:p>
            <a:pPr marL="457200" lvl="0" indent="-457200">
              <a:lnSpc>
                <a:spcPct val="150000"/>
              </a:lnSpc>
              <a:buFont typeface="+mj-lt"/>
              <a:buAutoNum type="arabicPeriod"/>
            </a:pPr>
            <a:endParaRPr lang="nl-NL" sz="2000" dirty="0"/>
          </a:p>
          <a:p>
            <a:pPr lvl="0">
              <a:lnSpc>
                <a:spcPct val="150000"/>
              </a:lnSpc>
            </a:pPr>
            <a:r>
              <a:rPr lang="nl-NL" sz="2000" b="1" dirty="0">
                <a:solidFill>
                  <a:prstClr val="black"/>
                </a:solidFill>
                <a:cs typeface="Mangal Pro"/>
              </a:rPr>
              <a:t>Denk van tevoren na over een handige manier om het goed te doen.</a:t>
            </a:r>
            <a:endParaRPr kumimoji="0" lang="nl-NL" sz="2000" b="1" i="0" u="none" strike="noStrike" kern="1200" cap="none" spc="0" normalizeH="0" baseline="0" noProof="0" dirty="0">
              <a:ln>
                <a:noFill/>
              </a:ln>
              <a:solidFill>
                <a:prstClr val="black"/>
              </a:solidFill>
              <a:effectLst/>
              <a:uLnTx/>
              <a:uFillTx/>
              <a:latin typeface="Mangal Pro"/>
              <a:cs typeface="Mangal Pro"/>
            </a:endParaRPr>
          </a:p>
        </p:txBody>
      </p:sp>
      <p:pic>
        <p:nvPicPr>
          <p:cNvPr id="24" name="Afbeelding 23" descr="Afbeelding met logo, Lettertype, symbool, cirkel&#10;&#10;Automatisch gegenereerde beschrijving">
            <a:hlinkClick r:id="rId3"/>
            <a:extLst>
              <a:ext uri="{FF2B5EF4-FFF2-40B4-BE49-F238E27FC236}">
                <a16:creationId xmlns:a16="http://schemas.microsoft.com/office/drawing/2014/main" id="{FEC0179D-85BE-31EB-A8EC-696040000A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06109" y="1874808"/>
            <a:ext cx="4114800" cy="4114800"/>
          </a:xfrm>
          <a:prstGeom prst="rect">
            <a:avLst/>
          </a:prstGeom>
        </p:spPr>
      </p:pic>
    </p:spTree>
    <p:extLst>
      <p:ext uri="{BB962C8B-B14F-4D97-AF65-F5344CB8AC3E}">
        <p14:creationId xmlns:p14="http://schemas.microsoft.com/office/powerpoint/2010/main" val="34600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1000"/>
                                        <p:tgtEl>
                                          <p:spTgt spid="7">
                                            <p:txEl>
                                              <p:pRg st="6" end="6"/>
                                            </p:txEl>
                                          </p:spTgt>
                                        </p:tgtEl>
                                      </p:cBhvr>
                                    </p:animEffect>
                                    <p:anim calcmode="lin" valueType="num">
                                      <p:cBhvr>
                                        <p:cTn id="3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3DDD-7CD5-990E-4600-81E5683DA409}"/>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07A51511-9114-58F8-6875-73029F4FB6F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p:blipFill>
        <p:spPr bwMode="auto">
          <a:xfrm flipH="1">
            <a:off x="-145137" y="3017288"/>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F52B269-AE88-9C9C-2153-C59C86E183F2}"/>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40" r="40"/>
          <a:stretch/>
        </p:blipFill>
        <p:spPr bwMode="auto">
          <a:xfrm>
            <a:off x="9801328" y="720491"/>
            <a:ext cx="2388858" cy="19259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EBF43C7-DE6E-2DB5-7D99-0C76EC399255}"/>
              </a:ext>
            </a:extLst>
          </p:cNvPr>
          <p:cNvSpPr>
            <a:spLocks noGrp="1"/>
          </p:cNvSpPr>
          <p:nvPr>
            <p:ph type="title"/>
          </p:nvPr>
        </p:nvSpPr>
        <p:spPr/>
        <p:txBody>
          <a:bodyPr>
            <a:normAutofit/>
          </a:bodyPr>
          <a:lstStyle/>
          <a:p>
            <a:r>
              <a:rPr lang="nl-NL" sz="3600" b="1" i="0" dirty="0"/>
              <a:t>Handige manieren om jezelf te remmen of stoppen</a:t>
            </a:r>
            <a:endParaRPr lang="nl-NL" sz="3600" i="0" dirty="0"/>
          </a:p>
        </p:txBody>
      </p:sp>
      <p:sp>
        <p:nvSpPr>
          <p:cNvPr id="3" name="Tekstvak 2">
            <a:extLst>
              <a:ext uri="{FF2B5EF4-FFF2-40B4-BE49-F238E27FC236}">
                <a16:creationId xmlns:a16="http://schemas.microsoft.com/office/drawing/2014/main" id="{934872AD-44B3-41EE-1E76-7DFAA208ED72}"/>
              </a:ext>
            </a:extLst>
          </p:cNvPr>
          <p:cNvSpPr txBox="1"/>
          <p:nvPr/>
        </p:nvSpPr>
        <p:spPr>
          <a:xfrm>
            <a:off x="838200" y="2046054"/>
            <a:ext cx="10515600" cy="3539430"/>
          </a:xfrm>
          <a:prstGeom prst="rect">
            <a:avLst/>
          </a:prstGeom>
          <a:noFill/>
        </p:spPr>
        <p:txBody>
          <a:bodyPr wrap="square" rtlCol="0">
            <a:spAutoFit/>
          </a:bodyPr>
          <a:lstStyle/>
          <a:p>
            <a:pPr lvl="0">
              <a:defRPr/>
            </a:pPr>
            <a:r>
              <a:rPr lang="nl-NL" sz="2800" b="1" dirty="0">
                <a:solidFill>
                  <a:prstClr val="black"/>
                </a:solidFill>
              </a:rPr>
              <a:t>Adem in, adem uit: </a:t>
            </a:r>
            <a:r>
              <a:rPr lang="nl-NL" sz="2800" dirty="0">
                <a:solidFill>
                  <a:prstClr val="black"/>
                </a:solidFill>
              </a:rPr>
              <a:t>Ik doe een ademhalingsoefening om rustig te blijven.</a:t>
            </a:r>
          </a:p>
          <a:p>
            <a:pPr lvl="0">
              <a:defRPr/>
            </a:pPr>
            <a:endParaRPr lang="nl-NL" sz="2800" dirty="0">
              <a:solidFill>
                <a:prstClr val="black"/>
              </a:solidFill>
            </a:endParaRPr>
          </a:p>
          <a:p>
            <a:pPr lvl="0">
              <a:defRPr/>
            </a:pPr>
            <a:r>
              <a:rPr lang="nl-NL" sz="2800" b="1" dirty="0">
                <a:solidFill>
                  <a:prstClr val="black"/>
                </a:solidFill>
              </a:rPr>
              <a:t>Pauzeer voor ik reageer: </a:t>
            </a:r>
            <a:r>
              <a:rPr lang="nl-NL" sz="2800" dirty="0">
                <a:solidFill>
                  <a:prstClr val="black"/>
                </a:solidFill>
              </a:rPr>
              <a:t>Ik neem even tijd om na te denken voor ik antwoord geef.</a:t>
            </a:r>
          </a:p>
          <a:p>
            <a:pPr lvl="0">
              <a:defRPr/>
            </a:pPr>
            <a:endParaRPr lang="nl-NL" sz="2800" dirty="0">
              <a:solidFill>
                <a:prstClr val="black"/>
              </a:solidFill>
            </a:endParaRPr>
          </a:p>
          <a:p>
            <a:pPr lvl="0">
              <a:defRPr/>
            </a:pPr>
            <a:r>
              <a:rPr lang="nl-NL" sz="2800" b="1" dirty="0">
                <a:solidFill>
                  <a:prstClr val="black"/>
                </a:solidFill>
              </a:rPr>
              <a:t>Praat tegen mezelf: </a:t>
            </a:r>
            <a:r>
              <a:rPr lang="nl-NL" sz="2800" dirty="0">
                <a:solidFill>
                  <a:prstClr val="black"/>
                </a:solidFill>
              </a:rPr>
              <a:t>Ik zeg tegen mezelf: "Wacht, wat ga ik zeggen?" Dit helpt me goed na te denken.</a:t>
            </a: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4529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0FC8-5AD9-1AEB-ACE0-A78742C5F6BF}"/>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5461DD66-26BF-9DEA-AC5D-0E9A27CCB48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p:blipFill>
        <p:spPr bwMode="auto">
          <a:xfrm flipH="1">
            <a:off x="-145137" y="3017288"/>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A9E8554-BA7C-A33B-7F22-3F72C75679F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40" r="40"/>
          <a:stretch/>
        </p:blipFill>
        <p:spPr bwMode="auto">
          <a:xfrm>
            <a:off x="9801328" y="720491"/>
            <a:ext cx="2388858" cy="19259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A9EA65B-1284-08B3-CDC9-40892F123B2F}"/>
              </a:ext>
            </a:extLst>
          </p:cNvPr>
          <p:cNvSpPr>
            <a:spLocks noGrp="1"/>
          </p:cNvSpPr>
          <p:nvPr>
            <p:ph type="title"/>
          </p:nvPr>
        </p:nvSpPr>
        <p:spPr>
          <a:xfrm>
            <a:off x="866422" y="365125"/>
            <a:ext cx="11051822" cy="1325563"/>
          </a:xfrm>
        </p:spPr>
        <p:txBody>
          <a:bodyPr>
            <a:normAutofit/>
          </a:bodyPr>
          <a:lstStyle/>
          <a:p>
            <a:r>
              <a:rPr lang="nl-NL" sz="3600" b="1" i="0" dirty="0"/>
              <a:t>Handige manieren om jezelf te remmen of stoppen</a:t>
            </a:r>
            <a:endParaRPr lang="nl-NL" sz="3600" i="0" dirty="0"/>
          </a:p>
        </p:txBody>
      </p:sp>
      <p:sp>
        <p:nvSpPr>
          <p:cNvPr id="3" name="Tekstvak 2">
            <a:extLst>
              <a:ext uri="{FF2B5EF4-FFF2-40B4-BE49-F238E27FC236}">
                <a16:creationId xmlns:a16="http://schemas.microsoft.com/office/drawing/2014/main" id="{C923BE48-3CDE-DD5E-B68C-386A817A5B20}"/>
              </a:ext>
            </a:extLst>
          </p:cNvPr>
          <p:cNvSpPr txBox="1"/>
          <p:nvPr/>
        </p:nvSpPr>
        <p:spPr>
          <a:xfrm>
            <a:off x="1042811" y="2046054"/>
            <a:ext cx="10106378" cy="3985706"/>
          </a:xfrm>
          <a:prstGeom prst="rect">
            <a:avLst/>
          </a:prstGeom>
          <a:noFill/>
        </p:spPr>
        <p:txBody>
          <a:bodyPr wrap="square" lIns="91440" tIns="45720" rIns="91440" bIns="45720" rtlCol="0" anchor="t">
            <a:spAutoFit/>
          </a:bodyPr>
          <a:lstStyle/>
          <a:p>
            <a:pPr lvl="0">
              <a:lnSpc>
                <a:spcPct val="107000"/>
              </a:lnSpc>
              <a:spcAft>
                <a:spcPts val="800"/>
              </a:spcAft>
              <a:defRPr/>
            </a:pPr>
            <a:r>
              <a:rPr lang="nl-NL" sz="2800" b="1" dirty="0" err="1">
                <a:solidFill>
                  <a:srgbClr val="000000"/>
                </a:solidFill>
                <a:cs typeface="Mangal Pro"/>
              </a:rPr>
              <a:t>Stop-signaal</a:t>
            </a:r>
            <a:r>
              <a:rPr lang="nl-NL" sz="2800" b="1" dirty="0">
                <a:solidFill>
                  <a:srgbClr val="000000"/>
                </a:solidFill>
                <a:cs typeface="Mangal Pro"/>
              </a:rPr>
              <a:t>: </a:t>
            </a:r>
            <a:r>
              <a:rPr lang="nl-NL" sz="2800" dirty="0">
                <a:solidFill>
                  <a:srgbClr val="000000"/>
                </a:solidFill>
                <a:cs typeface="Mangal Pro"/>
              </a:rPr>
              <a:t>Ik maak een afspraak over een </a:t>
            </a:r>
            <a:r>
              <a:rPr lang="nl-NL" sz="2800" dirty="0" err="1">
                <a:solidFill>
                  <a:srgbClr val="000000"/>
                </a:solidFill>
                <a:cs typeface="Mangal Pro"/>
              </a:rPr>
              <a:t>stop-signaal</a:t>
            </a:r>
            <a:r>
              <a:rPr lang="nl-NL" sz="2800" dirty="0">
                <a:solidFill>
                  <a:srgbClr val="000000"/>
                </a:solidFill>
                <a:cs typeface="Mangal Pro"/>
              </a:rPr>
              <a:t> met iemand die me helpt. Zij geven mij een seintje als het nodig is, zodat ik kan remmen of stoppen.</a:t>
            </a:r>
          </a:p>
          <a:p>
            <a:pPr lvl="0">
              <a:lnSpc>
                <a:spcPct val="107000"/>
              </a:lnSpc>
              <a:spcAft>
                <a:spcPts val="800"/>
              </a:spcAft>
              <a:defRPr/>
            </a:pPr>
            <a:endParaRPr lang="nl-NL" sz="2800" dirty="0">
              <a:solidFill>
                <a:srgbClr val="000000"/>
              </a:solidFill>
              <a:cs typeface="Mangal Pro"/>
            </a:endParaRPr>
          </a:p>
          <a:p>
            <a:pPr lvl="0">
              <a:lnSpc>
                <a:spcPct val="107000"/>
              </a:lnSpc>
              <a:spcAft>
                <a:spcPts val="800"/>
              </a:spcAft>
              <a:defRPr/>
            </a:pPr>
            <a:r>
              <a:rPr lang="nl-NL" sz="2800" b="1" dirty="0">
                <a:solidFill>
                  <a:srgbClr val="000000"/>
                </a:solidFill>
                <a:cs typeface="Mangal Pro"/>
              </a:rPr>
              <a:t>Herinnering voor later: </a:t>
            </a:r>
            <a:r>
              <a:rPr lang="nl-NL" sz="2800" dirty="0">
                <a:solidFill>
                  <a:srgbClr val="000000"/>
                </a:solidFill>
                <a:cs typeface="Mangal Pro"/>
              </a:rPr>
              <a:t>Ik gebruik een herinnering zodat ik het niet nu hoef te doen of zeggen. Bijvoorbeeld, ik zet een reminder in mijn telefoon of schrijf het op een kladblaadje.</a:t>
            </a:r>
            <a:endParaRPr kumimoji="0" lang="nl-NL" sz="2800" b="0" i="0" u="none" strike="noStrike" kern="1200" cap="none" spc="0" normalizeH="0" baseline="0" noProof="0" dirty="0">
              <a:ln>
                <a:noFill/>
              </a:ln>
              <a:solidFill>
                <a:srgbClr val="000000"/>
              </a:solidFill>
              <a:effectLst/>
              <a:uLnTx/>
              <a:uFillTx/>
              <a:latin typeface="Mangal Pro"/>
              <a:ea typeface="+mn-ea"/>
              <a:cs typeface="Mangal Pro"/>
            </a:endParaRPr>
          </a:p>
        </p:txBody>
      </p:sp>
    </p:spTree>
    <p:extLst>
      <p:ext uri="{BB962C8B-B14F-4D97-AF65-F5344CB8AC3E}">
        <p14:creationId xmlns:p14="http://schemas.microsoft.com/office/powerpoint/2010/main" val="170022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a:t>Oefening</a:t>
            </a:r>
            <a:r>
              <a:rPr lang="nl-NL" i="0"/>
              <a:t>: geen ja, nee of uh</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6870" y="1825839"/>
            <a:ext cx="7851663" cy="4893647"/>
          </a:xfrm>
          <a:prstGeom prst="rect">
            <a:avLst/>
          </a:prstGeom>
          <a:noFill/>
        </p:spPr>
        <p:txBody>
          <a:bodyPr wrap="square" lIns="91440" tIns="45720" rIns="91440" bIns="45720" rtlCol="0" anchor="t">
            <a:spAutoFit/>
          </a:bodyPr>
          <a:lstStyle/>
          <a:p>
            <a:pPr marL="457200" lvl="0" indent="-457200">
              <a:lnSpc>
                <a:spcPct val="150000"/>
              </a:lnSpc>
              <a:buFont typeface="Arial" panose="020B0604020202020204" pitchFamily="34" charset="0"/>
              <a:buChar char="•"/>
            </a:pPr>
            <a:r>
              <a:rPr lang="nl-NL" sz="2000" dirty="0">
                <a:solidFill>
                  <a:prstClr val="black"/>
                </a:solidFill>
              </a:rPr>
              <a:t>Na 1 minuut is de ronde voorbij.</a:t>
            </a:r>
          </a:p>
          <a:p>
            <a:pPr marL="457200" lvl="0" indent="-457200">
              <a:lnSpc>
                <a:spcPct val="150000"/>
              </a:lnSpc>
              <a:buFont typeface="Arial" panose="020B0604020202020204" pitchFamily="34" charset="0"/>
              <a:buChar char="•"/>
            </a:pPr>
            <a:r>
              <a:rPr lang="nl-NL" sz="2000" dirty="0">
                <a:solidFill>
                  <a:prstClr val="black"/>
                </a:solidFill>
              </a:rPr>
              <a:t>De volgende leerling is aan de beurt.</a:t>
            </a:r>
          </a:p>
          <a:p>
            <a:pPr marL="457200" lvl="0" indent="-457200">
              <a:lnSpc>
                <a:spcPct val="150000"/>
              </a:lnSpc>
              <a:buFont typeface="Arial" panose="020B0604020202020204" pitchFamily="34" charset="0"/>
              <a:buChar char="•"/>
            </a:pPr>
            <a:r>
              <a:rPr lang="nl-NL" sz="2000" dirty="0">
                <a:solidFill>
                  <a:prstClr val="black"/>
                </a:solidFill>
              </a:rPr>
              <a:t>De leerling die net aan de beurt was, probeert het beter te doen in de volgende ronde.</a:t>
            </a:r>
          </a:p>
          <a:p>
            <a:pPr marL="457200" lvl="0" indent="-457200">
              <a:lnSpc>
                <a:spcPct val="150000"/>
              </a:lnSpc>
              <a:buFont typeface="Arial" panose="020B0604020202020204" pitchFamily="34" charset="0"/>
              <a:buChar char="•"/>
            </a:pPr>
            <a:r>
              <a:rPr lang="nl-NL" sz="2000" dirty="0">
                <a:solidFill>
                  <a:prstClr val="black"/>
                </a:solidFill>
              </a:rPr>
              <a:t>Herhaal het spel totdat iedereen meerdere keren aan de beurt is geweest.</a:t>
            </a:r>
          </a:p>
          <a:p>
            <a:pPr marL="457200" lvl="0" indent="-457200">
              <a:lnSpc>
                <a:spcPct val="150000"/>
              </a:lnSpc>
              <a:buFont typeface="Arial" panose="020B0604020202020204" pitchFamily="34" charset="0"/>
              <a:buChar char="•"/>
            </a:pPr>
            <a:r>
              <a:rPr lang="nl-NL" sz="2000" dirty="0">
                <a:solidFill>
                  <a:prstClr val="black"/>
                </a:solidFill>
              </a:rPr>
              <a:t>Als de docent zegt dat de tijd om is, tel je het aantal fouten.</a:t>
            </a:r>
          </a:p>
          <a:p>
            <a:pPr marL="457200" lvl="0" indent="-457200">
              <a:lnSpc>
                <a:spcPct val="150000"/>
              </a:lnSpc>
              <a:buFont typeface="Arial" panose="020B0604020202020204" pitchFamily="34" charset="0"/>
              <a:buChar char="•"/>
            </a:pPr>
            <a:endParaRPr lang="nl-NL" sz="2000" dirty="0">
              <a:solidFill>
                <a:prstClr val="black"/>
              </a:solidFill>
            </a:endParaRPr>
          </a:p>
          <a:p>
            <a:pPr marL="457200" lvl="0" indent="-457200">
              <a:lnSpc>
                <a:spcPct val="150000"/>
              </a:lnSpc>
              <a:buFont typeface="Arial" panose="020B0604020202020204" pitchFamily="34" charset="0"/>
              <a:buChar char="•"/>
            </a:pPr>
            <a:r>
              <a:rPr lang="nl-NL" sz="2800" b="1" dirty="0">
                <a:solidFill>
                  <a:prstClr val="black"/>
                </a:solidFill>
              </a:rPr>
              <a:t>Degene met de minste fouten wint!</a:t>
            </a:r>
            <a:endParaRPr kumimoji="0" lang="nl-NL" sz="2800" b="1" i="0" u="none" strike="noStrike" kern="1200" cap="none" spc="0" normalizeH="0" baseline="0" noProof="0" dirty="0">
              <a:ln>
                <a:noFill/>
              </a:ln>
              <a:solidFill>
                <a:prstClr val="black"/>
              </a:solidFill>
              <a:effectLst/>
              <a:uLnTx/>
              <a:uFillTx/>
              <a:latin typeface="Mangal Pro"/>
              <a:cs typeface="Mangal Pro"/>
            </a:endParaRPr>
          </a:p>
        </p:txBody>
      </p:sp>
      <p:pic>
        <p:nvPicPr>
          <p:cNvPr id="4" name="Afbeelding 3" descr="Afbeelding met logo, Lettertype, symbool, cirkel&#10;&#10;Automatisch gegenereerde beschrijving">
            <a:extLst>
              <a:ext uri="{FF2B5EF4-FFF2-40B4-BE49-F238E27FC236}">
                <a16:creationId xmlns:a16="http://schemas.microsoft.com/office/drawing/2014/main" id="{ECC17DB5-1CC9-78D2-4127-5350FD0550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689081" y="2112496"/>
            <a:ext cx="3059185" cy="3059185"/>
          </a:xfrm>
          <a:prstGeom prst="rect">
            <a:avLst/>
          </a:prstGeom>
        </p:spPr>
      </p:pic>
    </p:spTree>
    <p:extLst>
      <p:ext uri="{BB962C8B-B14F-4D97-AF65-F5344CB8AC3E}">
        <p14:creationId xmlns:p14="http://schemas.microsoft.com/office/powerpoint/2010/main" val="36423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9BD88-2E4D-FF06-CD3D-C64928340212}"/>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0884A0A3-B725-1210-781A-1B67CCBBC9D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p:blipFill>
        <p:spPr bwMode="auto">
          <a:xfrm flipH="1">
            <a:off x="-145137" y="3017288"/>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FFBA84B-2FB5-A7C4-BD8C-F274DD6207E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40" r="40"/>
          <a:stretch/>
        </p:blipFill>
        <p:spPr bwMode="auto">
          <a:xfrm>
            <a:off x="9801328" y="720491"/>
            <a:ext cx="2388858" cy="19259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AF7F393-25BF-C588-01AB-2D15703E41E8}"/>
              </a:ext>
            </a:extLst>
          </p:cNvPr>
          <p:cNvSpPr>
            <a:spLocks noGrp="1"/>
          </p:cNvSpPr>
          <p:nvPr>
            <p:ph type="title"/>
          </p:nvPr>
        </p:nvSpPr>
        <p:spPr/>
        <p:txBody>
          <a:bodyPr>
            <a:normAutofit/>
          </a:bodyPr>
          <a:lstStyle/>
          <a:p>
            <a:r>
              <a:rPr lang="nl-NL" sz="3600" b="1" i="0" dirty="0"/>
              <a:t>Handige manieren om jezelf te remmen of stoppen</a:t>
            </a:r>
            <a:endParaRPr lang="nl-NL" sz="3600" i="0" dirty="0"/>
          </a:p>
        </p:txBody>
      </p:sp>
      <p:sp>
        <p:nvSpPr>
          <p:cNvPr id="3" name="Tekstvak 2">
            <a:extLst>
              <a:ext uri="{FF2B5EF4-FFF2-40B4-BE49-F238E27FC236}">
                <a16:creationId xmlns:a16="http://schemas.microsoft.com/office/drawing/2014/main" id="{0805660A-644A-493A-032A-6FB824F716E8}"/>
              </a:ext>
            </a:extLst>
          </p:cNvPr>
          <p:cNvSpPr txBox="1"/>
          <p:nvPr/>
        </p:nvSpPr>
        <p:spPr>
          <a:xfrm>
            <a:off x="838200" y="2046054"/>
            <a:ext cx="10515600" cy="3539430"/>
          </a:xfrm>
          <a:prstGeom prst="rect">
            <a:avLst/>
          </a:prstGeom>
          <a:noFill/>
        </p:spPr>
        <p:txBody>
          <a:bodyPr wrap="square" rtlCol="0">
            <a:spAutoFit/>
          </a:bodyPr>
          <a:lstStyle/>
          <a:p>
            <a:pPr lvl="0">
              <a:defRPr/>
            </a:pPr>
            <a:r>
              <a:rPr lang="nl-NL" sz="2800" b="1" dirty="0">
                <a:solidFill>
                  <a:prstClr val="black"/>
                </a:solidFill>
              </a:rPr>
              <a:t>Adem in, adem uit: </a:t>
            </a:r>
            <a:r>
              <a:rPr lang="nl-NL" sz="2800" dirty="0">
                <a:solidFill>
                  <a:prstClr val="black"/>
                </a:solidFill>
              </a:rPr>
              <a:t>Ik doe een ademhalingsoefening om rustig te blijven.</a:t>
            </a:r>
          </a:p>
          <a:p>
            <a:pPr lvl="0">
              <a:defRPr/>
            </a:pPr>
            <a:endParaRPr lang="nl-NL" sz="2800" dirty="0">
              <a:solidFill>
                <a:prstClr val="black"/>
              </a:solidFill>
            </a:endParaRPr>
          </a:p>
          <a:p>
            <a:pPr lvl="0">
              <a:defRPr/>
            </a:pPr>
            <a:r>
              <a:rPr lang="nl-NL" sz="2800" b="1" dirty="0">
                <a:solidFill>
                  <a:prstClr val="black"/>
                </a:solidFill>
              </a:rPr>
              <a:t>Pauzeer voor ik reageer: </a:t>
            </a:r>
            <a:r>
              <a:rPr lang="nl-NL" sz="2800" dirty="0">
                <a:solidFill>
                  <a:prstClr val="black"/>
                </a:solidFill>
              </a:rPr>
              <a:t>Ik neem even tijd om na te denken voor ik antwoord geef.</a:t>
            </a:r>
          </a:p>
          <a:p>
            <a:pPr lvl="0">
              <a:defRPr/>
            </a:pPr>
            <a:endParaRPr lang="nl-NL" sz="2800" dirty="0">
              <a:solidFill>
                <a:prstClr val="black"/>
              </a:solidFill>
            </a:endParaRPr>
          </a:p>
          <a:p>
            <a:pPr lvl="0">
              <a:defRPr/>
            </a:pPr>
            <a:r>
              <a:rPr lang="nl-NL" sz="2800" b="1" dirty="0">
                <a:solidFill>
                  <a:prstClr val="black"/>
                </a:solidFill>
              </a:rPr>
              <a:t>Praat tegen mezelf: </a:t>
            </a:r>
            <a:r>
              <a:rPr lang="nl-NL" sz="2800" dirty="0">
                <a:solidFill>
                  <a:prstClr val="black"/>
                </a:solidFill>
              </a:rPr>
              <a:t>Ik zeg tegen mezelf: "Wacht, wat ga ik zeggen?" Dit helpt me goed na te denken.</a:t>
            </a: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4100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D66A8-B127-4E9E-9905-076887762C99}">
  <ds:schemaRefs>
    <ds:schemaRef ds:uri="http://purl.org/dc/elements/1.1/"/>
    <ds:schemaRef ds:uri="http://www.w3.org/XML/1998/namespace"/>
    <ds:schemaRef ds:uri="http://purl.org/dc/dcmitype/"/>
    <ds:schemaRef ds:uri="http://schemas.microsoft.com/office/2006/metadata/properties"/>
    <ds:schemaRef ds:uri="698eef58-bb61-42e2-b548-e1d1f250d219"/>
    <ds:schemaRef ds:uri="http://schemas.openxmlformats.org/package/2006/metadata/core-properties"/>
    <ds:schemaRef ds:uri="http://schemas.microsoft.com/office/2006/documentManagement/types"/>
    <ds:schemaRef ds:uri="http://schemas.microsoft.com/office/infopath/2007/PartnerControls"/>
    <ds:schemaRef ds:uri="fcc10157-42f8-46e8-83f5-1d9ac4b0055d"/>
    <ds:schemaRef ds:uri="http://purl.org/dc/terms/"/>
  </ds:schemaRefs>
</ds:datastoreItem>
</file>

<file path=customXml/itemProps2.xml><?xml version="1.0" encoding="utf-8"?>
<ds:datastoreItem xmlns:ds="http://schemas.openxmlformats.org/officeDocument/2006/customXml" ds:itemID="{7267FA2E-803C-47DA-B118-1CA72C5CC8E3}">
  <ds:schemaRefs>
    <ds:schemaRef ds:uri="http://schemas.microsoft.com/sharepoint/v3/contenttype/forms"/>
  </ds:schemaRefs>
</ds:datastoreItem>
</file>

<file path=customXml/itemProps3.xml><?xml version="1.0" encoding="utf-8"?>
<ds:datastoreItem xmlns:ds="http://schemas.openxmlformats.org/officeDocument/2006/customXml" ds:itemID="{793383C2-7C8B-473B-B0F1-32829EB83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TotalTime>
  <Words>2820</Words>
  <Application>Microsoft Office PowerPoint</Application>
  <PresentationFormat>Breedbeeld</PresentationFormat>
  <Paragraphs>236</Paragraphs>
  <Slides>12</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Aptos</vt:lpstr>
      <vt:lpstr>Arial</vt:lpstr>
      <vt:lpstr>Arial,Sans-Serif</vt:lpstr>
      <vt:lpstr>BaseNine</vt:lpstr>
      <vt:lpstr>Calibri</vt:lpstr>
      <vt:lpstr>Mangal Pro</vt:lpstr>
      <vt:lpstr>Wingdings</vt:lpstr>
      <vt:lpstr>1_Thema PE TOS VSO</vt:lpstr>
      <vt:lpstr>Psycho-educatie</vt:lpstr>
      <vt:lpstr>Vorige les</vt:lpstr>
      <vt:lpstr>Executieve functies</vt:lpstr>
      <vt:lpstr>Aan het einde van deze les …</vt:lpstr>
      <vt:lpstr>Oefening: geen ja, nee of uh</vt:lpstr>
      <vt:lpstr>Handige manieren om jezelf te remmen of stoppen</vt:lpstr>
      <vt:lpstr>Handige manieren om jezelf te remmen of stoppen</vt:lpstr>
      <vt:lpstr>Oefening: geen ja, nee of uh</vt:lpstr>
      <vt:lpstr>Handige manieren om jezelf te remmen of stoppen</vt:lpstr>
      <vt:lpstr>Handige manieren om jezelf te remmen of stoppen</vt:lpstr>
      <vt:lpstr>Een handige manier voor jezelf</vt:lpstr>
      <vt:lpstr>Jouw manier uitproberen op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 Ilbrink</dc:creator>
  <cp:lastModifiedBy>Tineke Post- Ilbrink</cp:lastModifiedBy>
  <cp:revision>12</cp:revision>
  <dcterms:created xsi:type="dcterms:W3CDTF">2024-11-07T19:33:12Z</dcterms:created>
  <dcterms:modified xsi:type="dcterms:W3CDTF">2025-02-05T09:21:58Z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