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87" r:id="rId5"/>
    <p:sldId id="279" r:id="rId6"/>
    <p:sldId id="293" r:id="rId7"/>
    <p:sldId id="314" r:id="rId8"/>
    <p:sldId id="289" r:id="rId9"/>
    <p:sldId id="280" r:id="rId10"/>
    <p:sldId id="283" r:id="rId11"/>
    <p:sldId id="302" r:id="rId12"/>
    <p:sldId id="306" r:id="rId13"/>
    <p:sldId id="307" r:id="rId14"/>
    <p:sldId id="305" r:id="rId15"/>
    <p:sldId id="304" r:id="rId16"/>
    <p:sldId id="28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8KU4wLx24YK2vjkTXSEOQ==" hashData="TqRuz5PRVph+/+birdc9hZpjTX/AhysJX2wbDrpf5Um/aKFvZNs6YWJxNoWCUtJtW1q56rGOx4Hcs1kz2UX7p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7CFF2A-42E2-3F9E-0574-5AE7C951D39C}" name="Wagenaar, Iris" initials="WI" userId="S::i.wagenaar@kentalis.nl::59c3b2ec-a552-4c51-a88e-a1becbc2a657" providerId="AD"/>
  <p188:author id="{3A8CDD32-988E-DB5C-64A7-05BB43099DCB}" name="Tineke Post" initials="PST" userId="Tineke Post" providerId="None"/>
  <p188:author id="{1A84CCB9-9977-0525-71F4-430A37A39733}" name="Wagenaar, Iris" initials="IW" userId="S::I.Wagenaar@kentalis.nl::59c3b2ec-a552-4c51-a88e-a1becbc2a6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1B19B-EC97-4766-890F-0103552A0DE5}" v="12" dt="2024-11-07T19:57:53.9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43162" autoAdjust="0"/>
  </p:normalViewPr>
  <p:slideViewPr>
    <p:cSldViewPr snapToGrid="0">
      <p:cViewPr varScale="1">
        <p:scale>
          <a:sx n="24" d="100"/>
          <a:sy n="24" d="100"/>
        </p:scale>
        <p:origin x="2100" y="28"/>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userId="59c3b2ec-a552-4c51-a88e-a1becbc2a657" providerId="ADAL" clId="{19215F0B-6B7C-4F3F-B1CD-807FD3209F2B}"/>
    <pc:docChg chg="custSel modSld">
      <pc:chgData name="Iris" userId="59c3b2ec-a552-4c51-a88e-a1becbc2a657" providerId="ADAL" clId="{19215F0B-6B7C-4F3F-B1CD-807FD3209F2B}" dt="2025-01-31T11:59:07.988" v="1672" actId="20577"/>
      <pc:docMkLst>
        <pc:docMk/>
      </pc:docMkLst>
      <pc:sldChg chg="modNotesTx">
        <pc:chgData name="Iris" userId="59c3b2ec-a552-4c51-a88e-a1becbc2a657" providerId="ADAL" clId="{19215F0B-6B7C-4F3F-B1CD-807FD3209F2B}" dt="2025-01-31T11:59:07.988" v="1672" actId="20577"/>
        <pc:sldMkLst>
          <pc:docMk/>
          <pc:sldMk cId="3621244376" sldId="281"/>
        </pc:sldMkLst>
      </pc:sldChg>
      <pc:sldChg chg="modNotesTx">
        <pc:chgData name="Iris" userId="59c3b2ec-a552-4c51-a88e-a1becbc2a657" providerId="ADAL" clId="{19215F0B-6B7C-4F3F-B1CD-807FD3209F2B}" dt="2025-01-31T11:57:40.381" v="1624" actId="20577"/>
        <pc:sldMkLst>
          <pc:docMk/>
          <pc:sldMk cId="1396870172" sldId="287"/>
        </pc:sldMkLst>
      </pc:sldChg>
      <pc:sldChg chg="delSp modSp mod delAnim modNotesTx">
        <pc:chgData name="Iris" userId="59c3b2ec-a552-4c51-a88e-a1becbc2a657" providerId="ADAL" clId="{19215F0B-6B7C-4F3F-B1CD-807FD3209F2B}" dt="2025-01-31T11:48:55.181" v="31" actId="1076"/>
        <pc:sldMkLst>
          <pc:docMk/>
          <pc:sldMk cId="2797480762" sldId="314"/>
        </pc:sldMkLst>
        <pc:spChg chg="mod">
          <ac:chgData name="Iris" userId="59c3b2ec-a552-4c51-a88e-a1becbc2a657" providerId="ADAL" clId="{19215F0B-6B7C-4F3F-B1CD-807FD3209F2B}" dt="2025-01-31T11:47:43.720" v="11" actId="1076"/>
          <ac:spMkLst>
            <pc:docMk/>
            <pc:sldMk cId="2797480762" sldId="314"/>
            <ac:spMk id="5" creationId="{DDA6C6D7-2224-9AFE-15E3-1E095BC3EF76}"/>
          </ac:spMkLst>
        </pc:spChg>
        <pc:spChg chg="mod">
          <ac:chgData name="Iris" userId="59c3b2ec-a552-4c51-a88e-a1becbc2a657" providerId="ADAL" clId="{19215F0B-6B7C-4F3F-B1CD-807FD3209F2B}" dt="2025-01-31T11:48:55.181" v="31" actId="1076"/>
          <ac:spMkLst>
            <pc:docMk/>
            <pc:sldMk cId="2797480762" sldId="314"/>
            <ac:spMk id="22" creationId="{78FE420F-A642-8965-2A50-60AA85053600}"/>
          </ac:spMkLst>
        </pc:spChg>
        <pc:spChg chg="mod">
          <ac:chgData name="Iris" userId="59c3b2ec-a552-4c51-a88e-a1becbc2a657" providerId="ADAL" clId="{19215F0B-6B7C-4F3F-B1CD-807FD3209F2B}" dt="2025-01-31T11:47:07.630" v="5" actId="1076"/>
          <ac:spMkLst>
            <pc:docMk/>
            <pc:sldMk cId="2797480762" sldId="314"/>
            <ac:spMk id="26" creationId="{75D0E5B8-071A-4053-CE03-559A6D1555EA}"/>
          </ac:spMkLst>
        </pc:spChg>
        <pc:spChg chg="mod">
          <ac:chgData name="Iris" userId="59c3b2ec-a552-4c51-a88e-a1becbc2a657" providerId="ADAL" clId="{19215F0B-6B7C-4F3F-B1CD-807FD3209F2B}" dt="2025-01-31T11:48:44.853" v="29" actId="1076"/>
          <ac:spMkLst>
            <pc:docMk/>
            <pc:sldMk cId="2797480762" sldId="314"/>
            <ac:spMk id="28" creationId="{BEE76C45-C916-11D5-B35E-3C462C8C9831}"/>
          </ac:spMkLst>
        </pc:spChg>
        <pc:picChg chg="mod">
          <ac:chgData name="Iris" userId="59c3b2ec-a552-4c51-a88e-a1becbc2a657" providerId="ADAL" clId="{19215F0B-6B7C-4F3F-B1CD-807FD3209F2B}" dt="2025-01-31T11:48:50.209" v="30" actId="1076"/>
          <ac:picMkLst>
            <pc:docMk/>
            <pc:sldMk cId="2797480762" sldId="314"/>
            <ac:picMk id="3" creationId="{366ADCA3-4CE9-4A1D-5A0F-6748516E6C00}"/>
          </ac:picMkLst>
        </pc:picChg>
        <pc:picChg chg="mod">
          <ac:chgData name="Iris" userId="59c3b2ec-a552-4c51-a88e-a1becbc2a657" providerId="ADAL" clId="{19215F0B-6B7C-4F3F-B1CD-807FD3209F2B}" dt="2025-01-31T11:47:34.946" v="10" actId="1076"/>
          <ac:picMkLst>
            <pc:docMk/>
            <pc:sldMk cId="2797480762" sldId="314"/>
            <ac:picMk id="10" creationId="{0DF51798-0A23-E198-1FC8-CFB552957580}"/>
          </ac:picMkLst>
        </pc:picChg>
        <pc:picChg chg="mod">
          <ac:chgData name="Iris" userId="59c3b2ec-a552-4c51-a88e-a1becbc2a657" providerId="ADAL" clId="{19215F0B-6B7C-4F3F-B1CD-807FD3209F2B}" dt="2025-01-31T11:46:55.298" v="3" actId="1076"/>
          <ac:picMkLst>
            <pc:docMk/>
            <pc:sldMk cId="2797480762" sldId="314"/>
            <ac:picMk id="14" creationId="{032FD8F4-B9B8-3AF1-412C-2B841E1020F4}"/>
          </ac:picMkLst>
        </pc:picChg>
        <pc:picChg chg="mod">
          <ac:chgData name="Iris" userId="59c3b2ec-a552-4c51-a88e-a1becbc2a657" providerId="ADAL" clId="{19215F0B-6B7C-4F3F-B1CD-807FD3209F2B}" dt="2025-01-31T11:48:38.336" v="28" actId="1076"/>
          <ac:picMkLst>
            <pc:docMk/>
            <pc:sldMk cId="2797480762" sldId="314"/>
            <ac:picMk id="18" creationId="{D3491201-23BC-7F13-5E92-537219FFE735}"/>
          </ac:picMkLst>
        </pc:picChg>
      </pc:sldChg>
    </pc:docChg>
  </pc:docChgLst>
  <pc:docChgLst>
    <pc:chgData name="Post-Ilbrink, Tineke" userId="acaedabe-b12f-42d1-8517-780bc8ea15c4" providerId="ADAL" clId="{2DDCBA6F-C103-4265-B63E-0B95190BDD49}"/>
    <pc:docChg chg="modSld">
      <pc:chgData name="Post-Ilbrink, Tineke" userId="acaedabe-b12f-42d1-8517-780bc8ea15c4" providerId="ADAL" clId="{2DDCBA6F-C103-4265-B63E-0B95190BDD49}" dt="2025-02-05T09:16:50.634" v="16" actId="313"/>
      <pc:docMkLst>
        <pc:docMk/>
      </pc:docMkLst>
      <pc:sldChg chg="addSp modSp mod">
        <pc:chgData name="Post-Ilbrink, Tineke" userId="acaedabe-b12f-42d1-8517-780bc8ea15c4" providerId="ADAL" clId="{2DDCBA6F-C103-4265-B63E-0B95190BDD49}" dt="2025-02-05T09:15:33.052" v="9" actId="1076"/>
        <pc:sldMkLst>
          <pc:docMk/>
          <pc:sldMk cId="3992049645" sldId="280"/>
        </pc:sldMkLst>
        <pc:picChg chg="add mod">
          <ac:chgData name="Post-Ilbrink, Tineke" userId="acaedabe-b12f-42d1-8517-780bc8ea15c4" providerId="ADAL" clId="{2DDCBA6F-C103-4265-B63E-0B95190BDD49}" dt="2025-02-05T09:15:33.052" v="9" actId="1076"/>
          <ac:picMkLst>
            <pc:docMk/>
            <pc:sldMk cId="3992049645" sldId="280"/>
            <ac:picMk id="3" creationId="{7091CABE-0605-24A3-D074-B05D1BBC8253}"/>
          </ac:picMkLst>
        </pc:picChg>
      </pc:sldChg>
      <pc:sldChg chg="modNotesTx">
        <pc:chgData name="Post-Ilbrink, Tineke" userId="acaedabe-b12f-42d1-8517-780bc8ea15c4" providerId="ADAL" clId="{2DDCBA6F-C103-4265-B63E-0B95190BDD49}" dt="2025-02-05T09:15:49.692" v="12" actId="20577"/>
        <pc:sldMkLst>
          <pc:docMk/>
          <pc:sldMk cId="304917254" sldId="283"/>
        </pc:sldMkLst>
      </pc:sldChg>
      <pc:sldChg chg="modNotesTx">
        <pc:chgData name="Post-Ilbrink, Tineke" userId="acaedabe-b12f-42d1-8517-780bc8ea15c4" providerId="ADAL" clId="{2DDCBA6F-C103-4265-B63E-0B95190BDD49}" dt="2025-02-05T09:14:33.959" v="7" actId="6549"/>
        <pc:sldMkLst>
          <pc:docMk/>
          <pc:sldMk cId="1396870172" sldId="287"/>
        </pc:sldMkLst>
      </pc:sldChg>
      <pc:sldChg chg="modNotesTx">
        <pc:chgData name="Post-Ilbrink, Tineke" userId="acaedabe-b12f-42d1-8517-780bc8ea15c4" providerId="ADAL" clId="{2DDCBA6F-C103-4265-B63E-0B95190BDD49}" dt="2025-02-05T09:16:09.874" v="13" actId="6549"/>
        <pc:sldMkLst>
          <pc:docMk/>
          <pc:sldMk cId="3237677110" sldId="302"/>
        </pc:sldMkLst>
      </pc:sldChg>
      <pc:sldChg chg="modSp modAnim">
        <pc:chgData name="Post-Ilbrink, Tineke" userId="acaedabe-b12f-42d1-8517-780bc8ea15c4" providerId="ADAL" clId="{2DDCBA6F-C103-4265-B63E-0B95190BDD49}" dt="2025-02-05T09:16:50.634" v="16" actId="313"/>
        <pc:sldMkLst>
          <pc:docMk/>
          <pc:sldMk cId="1457695303" sldId="304"/>
        </pc:sldMkLst>
        <pc:spChg chg="mod">
          <ac:chgData name="Post-Ilbrink, Tineke" userId="acaedabe-b12f-42d1-8517-780bc8ea15c4" providerId="ADAL" clId="{2DDCBA6F-C103-4265-B63E-0B95190BDD49}" dt="2025-02-05T09:16:50.634" v="16" actId="313"/>
          <ac:spMkLst>
            <pc:docMk/>
            <pc:sldMk cId="1457695303" sldId="304"/>
            <ac:spMk id="7" creationId="{328FF7A0-0354-4E32-4DE7-BAF4C8939DB7}"/>
          </ac:spMkLst>
        </pc:spChg>
      </pc:sldChg>
      <pc:sldChg chg="modNotesTx">
        <pc:chgData name="Post-Ilbrink, Tineke" userId="acaedabe-b12f-42d1-8517-780bc8ea15c4" providerId="ADAL" clId="{2DDCBA6F-C103-4265-B63E-0B95190BDD49}" dt="2025-02-05T09:16:33.703" v="14" actId="6549"/>
        <pc:sldMkLst>
          <pc:docMk/>
          <pc:sldMk cId="2029554058" sldId="307"/>
        </pc:sldMkLst>
      </pc:sldChg>
    </pc:docChg>
  </pc:docChgLst>
  <pc:docChgLst>
    <pc:chgData name="Post-Ilbrink, Tineke" userId="acaedabe-b12f-42d1-8517-780bc8ea15c4" providerId="ADAL" clId="{0B2E7A81-9A71-44AF-97B8-7A52C0101607}"/>
    <pc:docChg chg="undo custSel modSld sldOrd">
      <pc:chgData name="Post-Ilbrink, Tineke" userId="acaedabe-b12f-42d1-8517-780bc8ea15c4" providerId="ADAL" clId="{0B2E7A81-9A71-44AF-97B8-7A52C0101607}" dt="2025-01-20T18:32:51.826" v="40" actId="115"/>
      <pc:docMkLst>
        <pc:docMk/>
      </pc:docMkLst>
      <pc:sldChg chg="modNotesTx">
        <pc:chgData name="Post-Ilbrink, Tineke" userId="acaedabe-b12f-42d1-8517-780bc8ea15c4" providerId="ADAL" clId="{0B2E7A81-9A71-44AF-97B8-7A52C0101607}" dt="2025-01-20T18:27:52.418" v="1" actId="255"/>
        <pc:sldMkLst>
          <pc:docMk/>
          <pc:sldMk cId="1526408900" sldId="279"/>
        </pc:sldMkLst>
      </pc:sldChg>
      <pc:sldChg chg="modNotesTx">
        <pc:chgData name="Post-Ilbrink, Tineke" userId="acaedabe-b12f-42d1-8517-780bc8ea15c4" providerId="ADAL" clId="{0B2E7A81-9A71-44AF-97B8-7A52C0101607}" dt="2025-01-20T18:31:50.662" v="34" actId="255"/>
        <pc:sldMkLst>
          <pc:docMk/>
          <pc:sldMk cId="3621244376" sldId="281"/>
        </pc:sldMkLst>
      </pc:sldChg>
      <pc:sldChg chg="modNotesTx">
        <pc:chgData name="Post-Ilbrink, Tineke" userId="acaedabe-b12f-42d1-8517-780bc8ea15c4" providerId="ADAL" clId="{0B2E7A81-9A71-44AF-97B8-7A52C0101607}" dt="2025-01-20T18:30:23.229" v="26" actId="255"/>
        <pc:sldMkLst>
          <pc:docMk/>
          <pc:sldMk cId="304917254" sldId="283"/>
        </pc:sldMkLst>
      </pc:sldChg>
      <pc:sldChg chg="modNotesTx">
        <pc:chgData name="Post-Ilbrink, Tineke" userId="acaedabe-b12f-42d1-8517-780bc8ea15c4" providerId="ADAL" clId="{0B2E7A81-9A71-44AF-97B8-7A52C0101607}" dt="2025-01-20T18:27:35.264" v="0" actId="255"/>
        <pc:sldMkLst>
          <pc:docMk/>
          <pc:sldMk cId="1396870172" sldId="287"/>
        </pc:sldMkLst>
      </pc:sldChg>
      <pc:sldChg chg="modNotesTx">
        <pc:chgData name="Post-Ilbrink, Tineke" userId="acaedabe-b12f-42d1-8517-780bc8ea15c4" providerId="ADAL" clId="{0B2E7A81-9A71-44AF-97B8-7A52C0101607}" dt="2025-01-20T18:32:51.826" v="40" actId="115"/>
        <pc:sldMkLst>
          <pc:docMk/>
          <pc:sldMk cId="1063832402" sldId="289"/>
        </pc:sldMkLst>
      </pc:sldChg>
      <pc:sldChg chg="modNotesTx">
        <pc:chgData name="Post-Ilbrink, Tineke" userId="acaedabe-b12f-42d1-8517-780bc8ea15c4" providerId="ADAL" clId="{0B2E7A81-9A71-44AF-97B8-7A52C0101607}" dt="2025-01-20T18:27:58.028" v="2" actId="255"/>
        <pc:sldMkLst>
          <pc:docMk/>
          <pc:sldMk cId="3228302581" sldId="293"/>
        </pc:sldMkLst>
      </pc:sldChg>
      <pc:sldChg chg="modNotesTx">
        <pc:chgData name="Post-Ilbrink, Tineke" userId="acaedabe-b12f-42d1-8517-780bc8ea15c4" providerId="ADAL" clId="{0B2E7A81-9A71-44AF-97B8-7A52C0101607}" dt="2025-01-20T18:30:42.871" v="27" actId="255"/>
        <pc:sldMkLst>
          <pc:docMk/>
          <pc:sldMk cId="3237677110" sldId="302"/>
        </pc:sldMkLst>
      </pc:sldChg>
      <pc:sldChg chg="ord">
        <pc:chgData name="Post-Ilbrink, Tineke" userId="acaedabe-b12f-42d1-8517-780bc8ea15c4" providerId="ADAL" clId="{0B2E7A81-9A71-44AF-97B8-7A52C0101607}" dt="2025-01-20T18:31:32.649" v="33"/>
        <pc:sldMkLst>
          <pc:docMk/>
          <pc:sldMk cId="1457695303" sldId="304"/>
        </pc:sldMkLst>
      </pc:sldChg>
      <pc:sldChg chg="modNotesTx">
        <pc:chgData name="Post-Ilbrink, Tineke" userId="acaedabe-b12f-42d1-8517-780bc8ea15c4" providerId="ADAL" clId="{0B2E7A81-9A71-44AF-97B8-7A52C0101607}" dt="2025-01-20T18:31:21.944" v="31" actId="255"/>
        <pc:sldMkLst>
          <pc:docMk/>
          <pc:sldMk cId="4117515683" sldId="305"/>
        </pc:sldMkLst>
      </pc:sldChg>
      <pc:sldChg chg="modNotesTx">
        <pc:chgData name="Post-Ilbrink, Tineke" userId="acaedabe-b12f-42d1-8517-780bc8ea15c4" providerId="ADAL" clId="{0B2E7A81-9A71-44AF-97B8-7A52C0101607}" dt="2025-01-20T18:30:57.746" v="29" actId="2711"/>
        <pc:sldMkLst>
          <pc:docMk/>
          <pc:sldMk cId="4277239517" sldId="306"/>
        </pc:sldMkLst>
      </pc:sldChg>
      <pc:sldChg chg="modNotesTx">
        <pc:chgData name="Post-Ilbrink, Tineke" userId="acaedabe-b12f-42d1-8517-780bc8ea15c4" providerId="ADAL" clId="{0B2E7A81-9A71-44AF-97B8-7A52C0101607}" dt="2025-01-20T18:31:09.769" v="30" actId="255"/>
        <pc:sldMkLst>
          <pc:docMk/>
          <pc:sldMk cId="2029554058" sldId="307"/>
        </pc:sldMkLst>
      </pc:sldChg>
      <pc:sldChg chg="modNotesTx">
        <pc:chgData name="Post-Ilbrink, Tineke" userId="acaedabe-b12f-42d1-8517-780bc8ea15c4" providerId="ADAL" clId="{0B2E7A81-9A71-44AF-97B8-7A52C0101607}" dt="2025-01-20T18:28:09.569" v="3" actId="255"/>
        <pc:sldMkLst>
          <pc:docMk/>
          <pc:sldMk cId="2797480762" sldId="314"/>
        </pc:sldMkLst>
      </pc:sldChg>
    </pc:docChg>
  </pc:docChgLst>
  <pc:docChgLst>
    <pc:chgData name="Post-Ilbrink, Tineke" userId="acaedabe-b12f-42d1-8517-780bc8ea15c4" providerId="ADAL" clId="{7959003F-2AB2-468D-8F7D-1B5C8827904C}"/>
    <pc:docChg chg="custSel modSld">
      <pc:chgData name="Post-Ilbrink, Tineke" userId="acaedabe-b12f-42d1-8517-780bc8ea15c4" providerId="ADAL" clId="{7959003F-2AB2-468D-8F7D-1B5C8827904C}" dt="2025-01-26T18:37:07.162" v="6" actId="313"/>
      <pc:docMkLst>
        <pc:docMk/>
      </pc:docMkLst>
      <pc:sldChg chg="addSp delSp modSp mod modAnim modNotesTx">
        <pc:chgData name="Post-Ilbrink, Tineke" userId="acaedabe-b12f-42d1-8517-780bc8ea15c4" providerId="ADAL" clId="{7959003F-2AB2-468D-8F7D-1B5C8827904C}" dt="2025-01-26T18:37:07.162" v="6" actId="313"/>
        <pc:sldMkLst>
          <pc:docMk/>
          <pc:sldMk cId="1396870172" sldId="287"/>
        </pc:sldMkLst>
        <pc:spChg chg="add mod">
          <ac:chgData name="Post-Ilbrink, Tineke" userId="acaedabe-b12f-42d1-8517-780bc8ea15c4" providerId="ADAL" clId="{7959003F-2AB2-468D-8F7D-1B5C8827904C}" dt="2025-01-20T19:12:44.731" v="4" actId="1076"/>
          <ac:spMkLst>
            <pc:docMk/>
            <pc:sldMk cId="1396870172" sldId="287"/>
            <ac:spMk id="6" creationId="{46403FD5-8B8D-9BB3-0921-6C164C5396E0}"/>
          </ac:spMkLst>
        </pc:spChg>
        <pc:picChg chg="add mod">
          <ac:chgData name="Post-Ilbrink, Tineke" userId="acaedabe-b12f-42d1-8517-780bc8ea15c4" providerId="ADAL" clId="{7959003F-2AB2-468D-8F7D-1B5C8827904C}" dt="2025-01-20T19:12:44.731" v="4" actId="1076"/>
          <ac:picMkLst>
            <pc:docMk/>
            <pc:sldMk cId="1396870172" sldId="287"/>
            <ac:picMk id="7" creationId="{CB91630C-3C8C-C21E-EEA9-DEB22531BB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D10BC-0C77-494C-81D8-73AE3F5EEEB2}" type="datetimeFigureOut">
              <a:rPr lang="nl-NL" smtClean="0"/>
              <a:t>5-2-2025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AF9E8-ECA1-4694-845E-5446FECFF7F6}" type="slidenum">
              <a:rPr lang="nl-NL" smtClean="0"/>
              <a:t>‹nr.›</a:t>
            </a:fld>
            <a:endParaRPr lang="nl-NL"/>
          </a:p>
        </p:txBody>
      </p:sp>
    </p:spTree>
    <p:extLst>
      <p:ext uri="{BB962C8B-B14F-4D97-AF65-F5344CB8AC3E}">
        <p14:creationId xmlns:p14="http://schemas.microsoft.com/office/powerpoint/2010/main" val="215060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espervoorendt.nl/stroop/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mj-lt"/>
              </a:rPr>
              <a:t>Benodigde materialen: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mj-lt"/>
                <a:ea typeface="Calibri" panose="020F0502020204030204" pitchFamily="34" charset="0"/>
                <a:cs typeface="Times New Roman" panose="02020603050405020304" pitchFamily="18" charset="0"/>
              </a:rPr>
              <a:t>Werkblad: jezelf afremmen, zelf ervaren (Stroop test)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b="0" dirty="0">
                <a:latin typeface="+mj-lt"/>
              </a:rPr>
              <a:t>Timer, stopwatch of mobiele telefoon.</a:t>
            </a:r>
          </a:p>
          <a:p>
            <a:pPr marL="171450" indent="-171450">
              <a:buFont typeface="Wingdings" panose="05000000000000000000" pitchFamily="2" charset="2"/>
              <a:buChar char="ü"/>
            </a:pPr>
            <a:r>
              <a:rPr lang="nl-NL" sz="1000" dirty="0">
                <a:latin typeface="+mj-lt"/>
                <a:ea typeface="Calibri"/>
                <a:cs typeface="Times New Roman" panose="02020603050405020304" pitchFamily="18" charset="0"/>
              </a:rPr>
              <a:t>Optioneel – 'Poster – Eh, nou..." (Poster voor in de klas met denkstappen voor leerlingen om zichzelf af te remmen)</a:t>
            </a:r>
            <a:endParaRPr lang="nl-NL" sz="1000" dirty="0">
              <a:effectLst/>
              <a:latin typeface="+mj-lt"/>
              <a:ea typeface="Calibri"/>
              <a:cs typeface="Times New Roman" panose="02020603050405020304" pitchFamily="18" charset="0"/>
            </a:endParaRPr>
          </a:p>
          <a:p>
            <a:pPr marL="171450" indent="-171450">
              <a:buFont typeface="Wingdings" panose="05000000000000000000" pitchFamily="2" charset="2"/>
              <a:buChar char="ü"/>
            </a:pPr>
            <a:endParaRPr lang="nl-NL" sz="1000" kern="100" dirty="0">
              <a:latin typeface="+mj-l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ü"/>
            </a:pPr>
            <a:r>
              <a:rPr lang="nl-NL" sz="1000" kern="100" dirty="0">
                <a:effectLst/>
                <a:latin typeface="+mj-lt"/>
                <a:ea typeface="Calibri" panose="020F0502020204030204" pitchFamily="34" charset="0"/>
                <a:cs typeface="Times New Roman" panose="02020603050405020304" pitchFamily="18" charset="0"/>
              </a:rPr>
              <a:t>Een van onderstaande spellen voor als er tijd over is:</a:t>
            </a:r>
          </a:p>
          <a:p>
            <a:pPr marL="628650" lvl="1" indent="-171450">
              <a:buFont typeface="Arial" panose="020B0604020202020204" pitchFamily="34" charset="0"/>
              <a:buChar char="•"/>
            </a:pPr>
            <a:r>
              <a:rPr kumimoji="0" lang="nl-NL" sz="1000" b="0"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Halli</a:t>
            </a:r>
            <a:r>
              <a:rPr kumimoji="0" lang="nl-NL" sz="1000" b="0" i="0" u="none" strike="noStrike" kern="1200" cap="none" spc="0" normalizeH="0" noProof="0" dirty="0">
                <a:ln>
                  <a:noFill/>
                </a:ln>
                <a:solidFill>
                  <a:prstClr val="black"/>
                </a:solidFill>
                <a:effectLst/>
                <a:uLnTx/>
                <a:uFillTx/>
                <a:latin typeface="+mj-lt"/>
                <a:ea typeface="+mn-ea"/>
                <a:cs typeface="Times New Roman" panose="02020603050405020304" pitchFamily="18" charset="0"/>
              </a:rPr>
              <a:t> </a:t>
            </a:r>
            <a:r>
              <a:rPr kumimoji="0" lang="nl-NL" sz="1000" b="0" i="0" u="none" strike="noStrike" kern="1200" cap="none" spc="0" normalizeH="0" noProof="0" dirty="0" err="1">
                <a:ln>
                  <a:noFill/>
                </a:ln>
                <a:solidFill>
                  <a:prstClr val="black"/>
                </a:solidFill>
                <a:effectLst/>
                <a:uLnTx/>
                <a:uFillTx/>
                <a:latin typeface="+mj-lt"/>
                <a:ea typeface="+mn-ea"/>
                <a:cs typeface="Times New Roman" panose="02020603050405020304" pitchFamily="18" charset="0"/>
              </a:rPr>
              <a:t>Galli</a:t>
            </a:r>
            <a:endParaRPr kumimoji="0" lang="nl-NL" sz="10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a:p>
            <a:pPr marL="628650" lvl="1" indent="-171450">
              <a:buFont typeface="Arial" panose="020B0604020202020204" pitchFamily="34" charset="0"/>
              <a:buChar char="•"/>
            </a:pPr>
            <a:r>
              <a:rPr lang="nl-NL" sz="1000" baseline="0" dirty="0" err="1">
                <a:solidFill>
                  <a:prstClr val="black"/>
                </a:solidFill>
                <a:latin typeface="+mj-lt"/>
                <a:cs typeface="Times New Roman" panose="02020603050405020304" pitchFamily="18" charset="0"/>
              </a:rPr>
              <a:t>Dobble</a:t>
            </a:r>
            <a:endParaRPr kumimoji="0" lang="nl-NL" sz="1000" b="0" i="0" u="none" strike="noStrike" kern="1200" cap="none" spc="0" normalizeH="0" baseline="0" dirty="0">
              <a:ln>
                <a:noFill/>
              </a:ln>
              <a:solidFill>
                <a:prstClr val="black"/>
              </a:solidFill>
              <a:effectLst/>
              <a:uLnTx/>
              <a:uFillTx/>
              <a:latin typeface="+mj-lt"/>
              <a:ea typeface="+mn-ea"/>
              <a:cs typeface="Times New Roman" panose="02020603050405020304" pitchFamily="18" charset="0"/>
            </a:endParaRPr>
          </a:p>
          <a:p>
            <a:pPr marL="628650" lvl="1" indent="-171450">
              <a:buFont typeface="Arial" panose="020B0604020202020204" pitchFamily="34" charset="0"/>
              <a:buChar char="•"/>
            </a:pPr>
            <a:r>
              <a:rPr kumimoji="0" lang="nl-NL" sz="1000" b="0" i="0" u="none" strike="noStrike" kern="1200" cap="none" spc="0" normalizeH="0" noProof="0" dirty="0">
                <a:ln>
                  <a:noFill/>
                </a:ln>
                <a:solidFill>
                  <a:prstClr val="black"/>
                </a:solidFill>
                <a:effectLst/>
                <a:uLnTx/>
                <a:uFillTx/>
                <a:latin typeface="+mj-lt"/>
                <a:ea typeface="+mn-ea"/>
                <a:cs typeface="Times New Roman" panose="02020603050405020304" pitchFamily="18" charset="0"/>
              </a:rPr>
              <a:t>Speed cups</a:t>
            </a:r>
            <a:endParaRPr lang="nl-NL" sz="1000" b="0" i="0" u="none" strike="noStrike" kern="1200" cap="none" spc="0" normalizeH="0" noProof="0" dirty="0">
              <a:ln>
                <a:noFill/>
              </a:ln>
              <a:solidFill>
                <a:prstClr val="black"/>
              </a:solidFill>
              <a:effectLst/>
              <a:uLnTx/>
              <a:uFillTx/>
              <a:latin typeface="+mj-lt"/>
              <a:cs typeface="Times New Roman" panose="02020603050405020304" pitchFamily="18" charset="0"/>
            </a:endParaRP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mj-lt"/>
              <a:ea typeface="+mn-ea"/>
              <a:cs typeface="Times New Roman" panose="02020603050405020304" pitchFamily="18" charset="0"/>
            </a:endParaRPr>
          </a:p>
          <a:p>
            <a:r>
              <a:rPr lang="nl-NL" sz="1000" b="1" dirty="0">
                <a:latin typeface="+mj-lt"/>
              </a:rPr>
              <a:t>Voorbereiding:</a:t>
            </a:r>
          </a:p>
          <a:p>
            <a:pPr marL="171450" indent="-171450">
              <a:buFont typeface="Wingdings" panose="05000000000000000000" pitchFamily="2" charset="2"/>
              <a:buChar char="ü"/>
            </a:pPr>
            <a:r>
              <a:rPr lang="nl-NL" sz="1000" dirty="0">
                <a:latin typeface="+mj-lt"/>
              </a:rPr>
              <a:t>Lees de notities bij deze les goed door.</a:t>
            </a:r>
          </a:p>
          <a:p>
            <a:pPr marL="171450" indent="-171450">
              <a:buFont typeface="Wingdings" panose="05000000000000000000" pitchFamily="2" charset="2"/>
              <a:buChar char="ü"/>
            </a:pPr>
            <a:r>
              <a:rPr lang="nl-NL" sz="1000" dirty="0">
                <a:latin typeface="+mj-lt"/>
              </a:rPr>
              <a:t>De lesinhoud is vrij uitgebreid, wat het voor leerlingen met TOS moeilijk kan maken om de aandacht vast te houden, vooral omdat er veel uitleg (praten) in voorkomt. Daarom is het mogelijk dat de les beter over meerdere momenten verdeeld kan worden. Het is aan de docent/logopedist om in te schatten of de les in één keer gegeven kan worden, afhankelijk van de behoeften van de leerlingen.</a:t>
            </a:r>
          </a:p>
          <a:p>
            <a:endParaRPr lang="nl-NL" sz="1000" dirty="0">
              <a:latin typeface="+mj-lt"/>
            </a:endParaRPr>
          </a:p>
          <a:p>
            <a:r>
              <a:rPr lang="nl-NL" sz="1000" b="1" dirty="0">
                <a:latin typeface="+mj-lt"/>
              </a:rPr>
              <a:t>Achtergrondinformatie voor de docent:</a:t>
            </a:r>
            <a:endParaRPr lang="nl-NL" sz="1000" dirty="0">
              <a:latin typeface="+mj-lt"/>
            </a:endParaRPr>
          </a:p>
          <a:p>
            <a:r>
              <a:rPr lang="nl-NL" sz="1000" dirty="0">
                <a:latin typeface="+mj-lt"/>
              </a:rPr>
              <a:t>In dit thema behandelen we executieve functies, die invloed hebben op gedrag en ons helpen met dagelijkse taken en uitdagingen. Deze functies worden aangestuurd door de prefrontale cortex van de hersenen en zijn belangrijk voor zelfmanagement en probleemoplossing. Je kunt ze zien als de 'bedieningsknoppen’ of ‘</a:t>
            </a:r>
            <a:r>
              <a:rPr lang="nl-NL" sz="1000" dirty="0" err="1">
                <a:latin typeface="+mj-lt"/>
              </a:rPr>
              <a:t>controler</a:t>
            </a:r>
            <a:r>
              <a:rPr lang="nl-NL" sz="1000" dirty="0">
                <a:latin typeface="+mj-lt"/>
              </a:rPr>
              <a:t>’ van je hersenen, die vooral nodig zijn in nieuwe situaties waarin je snel moet aanpassen en reageren.</a:t>
            </a:r>
          </a:p>
          <a:p>
            <a:endParaRPr lang="nl-NL" sz="1000" dirty="0">
              <a:latin typeface="+mj-lt"/>
            </a:endParaRPr>
          </a:p>
          <a:p>
            <a:r>
              <a:rPr lang="nl-NL" sz="1000" dirty="0">
                <a:latin typeface="+mj-lt"/>
              </a:rPr>
              <a:t>Executieve functies ontwikkelen zich langzaam, net zoals taalvaardigheden, en dit proces gaat door tot in de volwassenheid. Iedereen heeft sterke en zwakke punten in deze vaardigheden. Bijvoorbeeld, je kunt goed plannen, maar moeite hebben met zelfbeheersing.</a:t>
            </a:r>
          </a:p>
          <a:p>
            <a:endParaRPr lang="nl-NL" sz="1000" dirty="0">
              <a:latin typeface="+mj-lt"/>
            </a:endParaRPr>
          </a:p>
          <a:p>
            <a:r>
              <a:rPr lang="nl-NL" sz="1000" dirty="0">
                <a:latin typeface="+mj-lt"/>
              </a:rPr>
              <a:t>Voor leerlingen met TOS of andere ontwikkelingsstoornissen zijn executieve vaardigheden vaak extra uitdagend. Taal en executieve functies zijn nauw met elkaar verbonden. Leerlingen met TOS hebben vaak moeite met hun 'innerlijke taal', wat het moeilijker maakt om vaardigheden zoals plannen, zelfbeheersing en probleemoplossing te ontwikkelen. Het is belangrijk om leerlingen bewust te maken van deze uitdagingen en hen strategieën aan te leren om hun gedrag beter te reguleren.</a:t>
            </a:r>
          </a:p>
          <a:p>
            <a:endParaRPr lang="nl-NL" sz="1000" b="1" dirty="0">
              <a:latin typeface="+mj-lt"/>
            </a:endParaRPr>
          </a:p>
          <a:p>
            <a:r>
              <a:rPr lang="nl-NL" sz="1000" b="1" dirty="0">
                <a:latin typeface="+mj-lt"/>
              </a:rPr>
              <a:t>De verschillende executieve functies die in deze lessen aan bod komen zijn:</a:t>
            </a:r>
          </a:p>
          <a:p>
            <a:endParaRPr lang="nl-NL" sz="10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mj-lt"/>
              </a:rPr>
              <a:t>- Jezelf afremmen (inhibitie)</a:t>
            </a:r>
            <a:r>
              <a:rPr lang="nl-NL" sz="1000" dirty="0">
                <a:latin typeface="+mj-lt"/>
              </a:rPr>
              <a:t>: Dit wordt officieel </a:t>
            </a:r>
            <a:r>
              <a:rPr lang="nl-NL" sz="1000" b="1" dirty="0">
                <a:latin typeface="+mj-lt"/>
              </a:rPr>
              <a:t>"inhibitie"</a:t>
            </a:r>
            <a:r>
              <a:rPr lang="nl-NL" sz="1000" dirty="0">
                <a:latin typeface="+mj-lt"/>
              </a:rPr>
              <a:t> genoemd. Het verwijst naar het vermogen om impulsen te onderdrukken en gecontroleerd te reageren in plaats van impulsief te handelen.</a:t>
            </a:r>
          </a:p>
          <a:p>
            <a:endParaRPr lang="nl-NL" sz="10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mj-lt"/>
              </a:rPr>
              <a:t>- Omgaan met emoties</a:t>
            </a:r>
            <a:r>
              <a:rPr lang="nl-NL" sz="1000" dirty="0">
                <a:latin typeface="+mj-lt"/>
              </a:rPr>
              <a:t>: Dit valt onder </a:t>
            </a:r>
            <a:r>
              <a:rPr lang="nl-NL" sz="1000" b="1" dirty="0">
                <a:latin typeface="+mj-lt"/>
              </a:rPr>
              <a:t>"emotieregulatie"</a:t>
            </a:r>
            <a:r>
              <a:rPr lang="nl-NL" sz="1000" dirty="0">
                <a:latin typeface="+mj-lt"/>
              </a:rPr>
              <a:t>. Het gaat om het beheersen en aanpassen van emoties op een gepaste manier, afhankelijk van de situatie.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mj-lt"/>
              </a:rPr>
              <a:t>- </a:t>
            </a:r>
            <a:r>
              <a:rPr lang="nl-NL" sz="1000" b="1" dirty="0">
                <a:latin typeface="+mj-lt"/>
              </a:rPr>
              <a:t>Werkgeheugen gebruiken</a:t>
            </a:r>
            <a:r>
              <a:rPr lang="nl-NL" sz="1000" dirty="0">
                <a:latin typeface="+mj-lt"/>
              </a:rPr>
              <a:t>: Dit wordt </a:t>
            </a:r>
            <a:r>
              <a:rPr lang="nl-NL" sz="1000" b="1" dirty="0">
                <a:latin typeface="+mj-lt"/>
              </a:rPr>
              <a:t>"werkgeheugen"</a:t>
            </a:r>
            <a:r>
              <a:rPr lang="nl-NL" sz="1000" dirty="0">
                <a:latin typeface="+mj-lt"/>
              </a:rPr>
              <a:t> genoemd. Het betreft het vermogen om informatie vast te houden en te manipuleren gedurende korte tijd terwijl je een taak uitvoert.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mj-lt"/>
              </a:rPr>
              <a:t>- </a:t>
            </a:r>
            <a:r>
              <a:rPr lang="nl-NL" sz="1000" b="1" dirty="0">
                <a:latin typeface="+mj-lt"/>
              </a:rPr>
              <a:t>Plannen en organiseren</a:t>
            </a:r>
            <a:r>
              <a:rPr lang="nl-NL" sz="1000" dirty="0">
                <a:latin typeface="+mj-lt"/>
              </a:rPr>
              <a:t>: Dit valt onder </a:t>
            </a:r>
            <a:r>
              <a:rPr lang="nl-NL" sz="1000" b="1" dirty="0">
                <a:latin typeface="+mj-lt"/>
              </a:rPr>
              <a:t>"planning"</a:t>
            </a:r>
            <a:r>
              <a:rPr lang="nl-NL" sz="1000" dirty="0">
                <a:latin typeface="+mj-lt"/>
              </a:rPr>
              <a:t> en </a:t>
            </a:r>
            <a:r>
              <a:rPr lang="nl-NL" sz="1000" b="1" dirty="0">
                <a:latin typeface="+mj-lt"/>
              </a:rPr>
              <a:t>"organisatie"</a:t>
            </a:r>
            <a:r>
              <a:rPr lang="nl-NL" sz="1000" dirty="0">
                <a:latin typeface="+mj-lt"/>
              </a:rPr>
              <a:t>. Dit zijn executieve functies die helpen om doelen te stellen, stappen te bedenken en volgorde aan te brengen in wat er gedaan moet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dirty="0">
              <a:latin typeface="+mj-lt"/>
            </a:endParaRPr>
          </a:p>
          <a:p>
            <a:endParaRPr lang="nl-NL" sz="1000" dirty="0">
              <a:latin typeface="+mj-lt"/>
            </a:endParaRPr>
          </a:p>
          <a:p>
            <a:r>
              <a:rPr lang="nl-NL" sz="1000" b="1" dirty="0">
                <a:latin typeface="+mj-lt"/>
              </a:rPr>
              <a:t>Disclaimer:</a:t>
            </a:r>
          </a:p>
          <a:p>
            <a:r>
              <a:rPr lang="nl-NL" sz="1000" dirty="0">
                <a:latin typeface="+mj-lt"/>
              </a:rPr>
              <a:t>In dit programma richten we ons op de executieve functies die het meest direct invloed hebben op het dagelijks functioneren van leerlingen met TOS. Hoewel er nog meer andere executieve functies zijn, hebben we ervoor gekozen om ons te concentreren op de kernfuncties die vaak de grootste uitdagingen vormen voor leerlingen met TOS. De executieve functie cognitieve flexibiliteit is ook bij sommige leerlingen met TOS aan gedaan. We hebben er bewust voor gekozen om deze EF niet aan te bieden in </a:t>
            </a:r>
            <a:r>
              <a:rPr lang="nl-NL" sz="1000" dirty="0" err="1">
                <a:latin typeface="+mj-lt"/>
              </a:rPr>
              <a:t>PeTOS</a:t>
            </a:r>
            <a:r>
              <a:rPr lang="nl-NL" sz="1000" dirty="0">
                <a:latin typeface="+mj-lt"/>
              </a:rPr>
              <a:t> vso. Enerzijds omdat het een EF is die moeilijk aan te bieden is in een lesmethodiek. Anderzijds omdat niet alle leerlingen met TOS hier problemen in ervaren en er al veel lessen in dit thema zitten. </a:t>
            </a:r>
            <a:endParaRPr lang="nl-NL" sz="1000" b="1" dirty="0">
              <a:latin typeface="+mj-lt"/>
            </a:endParaRPr>
          </a:p>
          <a:p>
            <a:pPr>
              <a:lnSpc>
                <a:spcPct val="107000"/>
              </a:lnSpc>
              <a:spcAft>
                <a:spcPts val="800"/>
              </a:spcAft>
            </a:pPr>
            <a:endParaRPr lang="nl-NL" sz="1000" b="1" kern="100" dirty="0">
              <a:effectLst/>
              <a:latin typeface="+mj-lt"/>
              <a:ea typeface="Aptos" panose="020B0004020202020204" pitchFamily="34" charset="0"/>
              <a:cs typeface="Times New Roman" panose="02020603050405020304" pitchFamily="18" charset="0"/>
            </a:endParaRPr>
          </a:p>
          <a:p>
            <a:pPr>
              <a:lnSpc>
                <a:spcPct val="107000"/>
              </a:lnSpc>
              <a:spcAft>
                <a:spcPts val="800"/>
              </a:spcAft>
            </a:pPr>
            <a:r>
              <a:rPr lang="nl-NL" sz="1000" b="1" kern="100" dirty="0">
                <a:effectLst/>
                <a:latin typeface="+mj-lt"/>
                <a:ea typeface="Aptos" panose="020B0004020202020204" pitchFamily="34" charset="0"/>
                <a:cs typeface="Times New Roman" panose="02020603050405020304" pitchFamily="18" charset="0"/>
              </a:rPr>
              <a:t>NB.</a:t>
            </a:r>
            <a:r>
              <a:rPr lang="nl-NL" sz="1000" kern="100" dirty="0">
                <a:effectLst/>
                <a:latin typeface="+mj-lt"/>
                <a:ea typeface="Aptos" panose="020B0004020202020204" pitchFamily="34" charset="0"/>
                <a:cs typeface="Times New Roman" panose="02020603050405020304" pitchFamily="18" charset="0"/>
              </a:rPr>
              <a:t> Executieve functies zijn moeilijk te trainen in een onderwijssetting. Deze lessen zijn dan ook niet bedoeld als training. Deze lessen zijn bedoeld als bewustwording voor leerlingen. Met deze lessen willen we leerlingen toegang geven tot compenserende en dispenserende strategieën die zij in zouden kunnen zetten. Met compenserende strategieën bedoelen: wat helpt mij om dit te kunnen? Wat kan ik toevoegen om het makkelijker te maken? Met dispenserende strategieën bedoelen we: waar kan ik minder van doen zodat het makkelijker gaat? Het is zinvol om ook buiten </a:t>
            </a:r>
            <a:r>
              <a:rPr lang="nl-NL" sz="1000" kern="100" dirty="0" err="1">
                <a:effectLst/>
                <a:latin typeface="+mj-lt"/>
                <a:ea typeface="Aptos" panose="020B0004020202020204" pitchFamily="34" charset="0"/>
                <a:cs typeface="Times New Roman" panose="02020603050405020304" pitchFamily="18" charset="0"/>
              </a:rPr>
              <a:t>PeTOS</a:t>
            </a:r>
            <a:r>
              <a:rPr lang="nl-NL" sz="1000" kern="100" dirty="0">
                <a:effectLst/>
                <a:latin typeface="+mj-lt"/>
                <a:ea typeface="Aptos" panose="020B0004020202020204" pitchFamily="34" charset="0"/>
                <a:cs typeface="Times New Roman" panose="02020603050405020304" pitchFamily="18" charset="0"/>
              </a:rPr>
              <a:t> vso te investeren in het creëren van bewustzijn bij leerlingen over de helpende strategieën. In dit thema hebben we het woord strategieën voor de leerlingen vervangen voor “mijn helpende manieren”. </a:t>
            </a:r>
            <a:endParaRPr lang="nl-NL" sz="1000" b="0" i="0" dirty="0">
              <a:solidFill>
                <a:srgbClr val="9B9B9B"/>
              </a:solidFill>
              <a:effectLst/>
              <a:latin typeface="+mj-lt"/>
            </a:endParaRPr>
          </a:p>
          <a:p>
            <a:pPr algn="l" fontAlgn="base"/>
            <a:endParaRPr lang="nl-NL" sz="1000" b="0" i="0" dirty="0">
              <a:solidFill>
                <a:srgbClr val="9B9B9B"/>
              </a:solidFill>
              <a:effectLst/>
              <a:latin typeface="+mj-lt"/>
            </a:endParaRPr>
          </a:p>
          <a:p>
            <a:endParaRPr lang="nl-NL" sz="1000" dirty="0">
              <a:latin typeface="+mj-lt"/>
            </a:endParaRPr>
          </a:p>
          <a:p>
            <a:endParaRPr lang="nl-NL" sz="1000" dirty="0">
              <a:latin typeface="+mj-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u="sng" dirty="0"/>
              <a:t>Nabespreken met de leerlingen</a:t>
            </a:r>
            <a:endParaRPr lang="nl-NL" sz="1000" b="0" u="sng" dirty="0"/>
          </a:p>
          <a:p>
            <a:endParaRPr lang="nl-NL" sz="1000" b="1" dirty="0"/>
          </a:p>
          <a:p>
            <a:pPr marL="571500" indent="-571500">
              <a:lnSpc>
                <a:spcPct val="150000"/>
              </a:lnSpc>
              <a:buFont typeface="Arial" panose="020B0604020202020204" pitchFamily="34" charset="0"/>
              <a:buChar char="•"/>
            </a:pPr>
            <a:r>
              <a:rPr lang="nl-NL" sz="1000" dirty="0"/>
              <a:t>Hoe ging het?</a:t>
            </a:r>
          </a:p>
          <a:p>
            <a:pPr marL="571500" indent="-571500">
              <a:lnSpc>
                <a:spcPct val="150000"/>
              </a:lnSpc>
              <a:buFont typeface="Arial" panose="020B0604020202020204" pitchFamily="34" charset="0"/>
              <a:buChar char="•"/>
            </a:pPr>
            <a:r>
              <a:rPr lang="nl-NL" sz="1000" dirty="0"/>
              <a:t>Wat was er lastig?</a:t>
            </a:r>
          </a:p>
          <a:p>
            <a:pPr marL="571500" indent="-571500">
              <a:lnSpc>
                <a:spcPct val="150000"/>
              </a:lnSpc>
              <a:buFont typeface="Arial" panose="020B0604020202020204" pitchFamily="34" charset="0"/>
              <a:buChar char="•"/>
            </a:pPr>
            <a:r>
              <a:rPr lang="nl-NL" sz="1000" dirty="0"/>
              <a:t>Ging het beter of sneller als je het vaker deed?</a:t>
            </a:r>
          </a:p>
          <a:p>
            <a:pPr marL="571500" indent="-571500">
              <a:lnSpc>
                <a:spcPct val="150000"/>
              </a:lnSpc>
              <a:buFont typeface="Arial" panose="020B0604020202020204" pitchFamily="34" charset="0"/>
              <a:buChar char="•"/>
            </a:pPr>
            <a:r>
              <a:rPr lang="nl-NL" sz="1000" dirty="0"/>
              <a:t>Maakte je foutjes als je heel snel las?</a:t>
            </a:r>
          </a:p>
          <a:p>
            <a:pPr marL="571500" indent="-571500">
              <a:lnSpc>
                <a:spcPct val="150000"/>
              </a:lnSpc>
              <a:buFont typeface="Arial" panose="020B0604020202020204" pitchFamily="34" charset="0"/>
              <a:buChar char="•"/>
            </a:pPr>
            <a:r>
              <a:rPr lang="nl-NL" sz="1000" dirty="0"/>
              <a:t>Wat hielp jou zodat het beter ging?</a:t>
            </a:r>
            <a:endParaRPr lang="nl-NL" sz="1000" b="0" i="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3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t>Uitleg voor de leerlingen</a:t>
            </a:r>
            <a:endParaRPr lang="nl-NL" sz="1000" dirty="0"/>
          </a:p>
          <a:p>
            <a:r>
              <a:rPr lang="nl-NL" sz="1000" dirty="0"/>
              <a:t>Soms is het belangrijk om jezelf af te remmen of te stoppen.</a:t>
            </a:r>
            <a:br>
              <a:rPr lang="nl-NL" sz="1000" dirty="0">
                <a:cs typeface="+mn-lt"/>
              </a:rPr>
            </a:br>
            <a:r>
              <a:rPr lang="nl-NL" sz="1000" dirty="0"/>
              <a:t>Wanneer moet je dat doen?</a:t>
            </a:r>
          </a:p>
          <a:p>
            <a:r>
              <a:rPr lang="nl-NL" sz="1000" i="1" dirty="0"/>
              <a:t>Laat leerlingen kort reageren. Let op dat ze hun vinger opsteken, zodat je meteen hun inhibitie oefent.</a:t>
            </a:r>
          </a:p>
          <a:p>
            <a:endParaRPr lang="nl-NL" sz="1000" dirty="0"/>
          </a:p>
          <a:p>
            <a:r>
              <a:rPr lang="nl-NL" sz="1000" b="1" dirty="0"/>
              <a:t>Als je jezelf afremt of stopt:</a:t>
            </a:r>
            <a:endParaRPr lang="nl-NL" sz="1000" dirty="0"/>
          </a:p>
          <a:p>
            <a:pPr>
              <a:buFont typeface="Arial" panose="020B0604020202020204" pitchFamily="34" charset="0"/>
              <a:buChar char="•"/>
            </a:pPr>
            <a:r>
              <a:rPr lang="nl-NL" sz="1000" dirty="0"/>
              <a:t>Kun je beter luisteren naar de uitleg en opdrachten beter begrijpen. Je weet dan beter wat je moet doen. Hierdoor maak je minder foutjes en leer je meer.</a:t>
            </a:r>
          </a:p>
          <a:p>
            <a:pPr>
              <a:buFont typeface="Arial" panose="020B0604020202020204" pitchFamily="34" charset="0"/>
              <a:buChar char="•"/>
            </a:pPr>
            <a:r>
              <a:rPr lang="nl-NL" sz="1000" dirty="0"/>
              <a:t>Wacht je netjes op je beurt en laat je anderen uitpraten. Dat is fijn voor de ander en dit zorgt voor gesprekken die fijn verlopen.</a:t>
            </a:r>
          </a:p>
          <a:p>
            <a:pPr>
              <a:buFont typeface="Arial" panose="020B0604020202020204" pitchFamily="34" charset="0"/>
              <a:buChar char="•"/>
            </a:pPr>
            <a:r>
              <a:rPr lang="nl-NL" sz="1000" dirty="0"/>
              <a:t>Kom je minder snel in conflicten. Dit komt omdat je tijd hebt om na te denken over een handige keuze.</a:t>
            </a:r>
          </a:p>
          <a:p>
            <a:pPr>
              <a:buFont typeface="Arial" panose="020B0604020202020204" pitchFamily="34" charset="0"/>
              <a:buChar char="•"/>
            </a:pPr>
            <a:r>
              <a:rPr lang="nl-NL" sz="1000" dirty="0"/>
              <a:t>Maak je minder snel fouten. Dit komt omdat je tijd hebt om te controleren wat je doet.</a:t>
            </a:r>
          </a:p>
          <a:p>
            <a:pPr>
              <a:buFont typeface="Arial" panose="020B0604020202020204" pitchFamily="34" charset="0"/>
              <a:buChar char="•"/>
            </a:pPr>
            <a:endParaRPr lang="nl-NL" sz="1000" dirty="0"/>
          </a:p>
          <a:p>
            <a:r>
              <a:rPr lang="nl-NL" sz="1000" b="1" dirty="0"/>
              <a:t>Wat gebeurt er als je jezelf niet afremt?</a:t>
            </a:r>
            <a:endParaRPr lang="nl-NL" sz="1000" dirty="0"/>
          </a:p>
          <a:p>
            <a:r>
              <a:rPr lang="nl-NL" sz="1000" i="1" dirty="0"/>
              <a:t>Laat leerlingen weer kort reageren. Schrijf mee op het bord.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74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67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mn-lt"/>
              </a:rPr>
              <a:t>Als er tijd over is tijdens de les zou je een spel kunnen doen die een sterk beroep doet op jezelf afremmen </a:t>
            </a:r>
            <a:r>
              <a:rPr lang="nl-NL" sz="1000">
                <a:latin typeface="+mn-lt"/>
              </a:rPr>
              <a:t>en stoppen </a:t>
            </a:r>
            <a:r>
              <a:rPr lang="nl-NL" sz="1000" dirty="0">
                <a:latin typeface="+mn-lt"/>
              </a:rPr>
              <a:t>zoals:</a:t>
            </a:r>
          </a:p>
          <a:p>
            <a:pPr marL="628650" lvl="1" indent="-171450">
              <a:buFont typeface="Arial" panose="020B0604020202020204" pitchFamily="34" charset="0"/>
              <a:buChar char="•"/>
            </a:pPr>
            <a:r>
              <a:rPr kumimoji="0" lang="nl-NL" sz="10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   </a:t>
            </a:r>
            <a:r>
              <a:rPr kumimoji="0" lang="nl-NL" sz="1000" b="0" i="0" u="none" strike="noStrike" kern="1200" cap="none" spc="0" normalizeH="0" baseline="0" noProof="0" dirty="0" err="1">
                <a:ln>
                  <a:noFill/>
                </a:ln>
                <a:solidFill>
                  <a:prstClr val="black"/>
                </a:solidFill>
                <a:effectLst/>
                <a:uLnTx/>
                <a:uFillTx/>
                <a:latin typeface="+mn-lt"/>
                <a:ea typeface="+mn-ea"/>
                <a:cs typeface="Times New Roman" panose="02020603050405020304" pitchFamily="18" charset="0"/>
              </a:rPr>
              <a:t>Halli</a:t>
            </a:r>
            <a:r>
              <a:rPr kumimoji="0" lang="nl-NL" sz="1000" b="0" i="0" u="none" strike="noStrike" kern="1200" cap="none" spc="0" normalizeH="0" noProof="0" dirty="0">
                <a:ln>
                  <a:noFill/>
                </a:ln>
                <a:solidFill>
                  <a:prstClr val="black"/>
                </a:solidFill>
                <a:effectLst/>
                <a:uLnTx/>
                <a:uFillTx/>
                <a:latin typeface="+mn-lt"/>
                <a:ea typeface="+mn-ea"/>
                <a:cs typeface="Times New Roman" panose="02020603050405020304" pitchFamily="18" charset="0"/>
              </a:rPr>
              <a:t> </a:t>
            </a:r>
            <a:r>
              <a:rPr kumimoji="0" lang="nl-NL" sz="1000" b="0" i="0" u="none" strike="noStrike" kern="1200" cap="none" spc="0" normalizeH="0" noProof="0" dirty="0" err="1">
                <a:ln>
                  <a:noFill/>
                </a:ln>
                <a:solidFill>
                  <a:prstClr val="black"/>
                </a:solidFill>
                <a:effectLst/>
                <a:uLnTx/>
                <a:uFillTx/>
                <a:latin typeface="+mn-lt"/>
                <a:ea typeface="+mn-ea"/>
                <a:cs typeface="Times New Roman" panose="02020603050405020304" pitchFamily="18" charset="0"/>
              </a:rPr>
              <a:t>Galli</a:t>
            </a:r>
            <a:endParaRPr kumimoji="0" lang="nl-NL" sz="1000" b="0" i="0" u="none" strike="noStrike" kern="1200" cap="none" spc="0" normalizeH="0" noProof="0" dirty="0">
              <a:ln>
                <a:noFill/>
              </a:ln>
              <a:solidFill>
                <a:prstClr val="black"/>
              </a:solidFill>
              <a:effectLst/>
              <a:uLnTx/>
              <a:uFillTx/>
              <a:latin typeface="+mn-lt"/>
              <a:ea typeface="+mn-ea"/>
              <a:cs typeface="Times New Roman" panose="02020603050405020304" pitchFamily="18" charset="0"/>
            </a:endParaRPr>
          </a:p>
          <a:p>
            <a:pPr marL="742950" lvl="1" indent="-285750">
              <a:buFont typeface="Arial" panose="020B0604020202020204" pitchFamily="34" charset="0"/>
              <a:buChar char="•"/>
              <a:defRPr/>
            </a:pPr>
            <a:r>
              <a:rPr lang="nl-NL" sz="1000" baseline="0" dirty="0" err="1">
                <a:solidFill>
                  <a:prstClr val="black"/>
                </a:solidFill>
                <a:latin typeface="+mn-lt"/>
                <a:cs typeface="Times New Roman" panose="02020603050405020304" pitchFamily="18" charset="0"/>
              </a:rPr>
              <a:t>Dobble</a:t>
            </a:r>
            <a:endParaRPr lang="nl-NL" sz="1000" baseline="0" dirty="0">
              <a:solidFill>
                <a:prstClr val="black"/>
              </a:solidFill>
              <a:latin typeface="+mn-lt"/>
              <a:cs typeface="Times New Roman" panose="02020603050405020304" pitchFamily="18" charset="0"/>
            </a:endParaRPr>
          </a:p>
          <a:p>
            <a:pPr marL="742950" lvl="1" indent="-285750">
              <a:buFont typeface="Arial" panose="020B0604020202020204" pitchFamily="34" charset="0"/>
              <a:buChar char="•"/>
              <a:defRPr/>
            </a:pPr>
            <a:r>
              <a:rPr kumimoji="0" lang="nl-NL" sz="1000" b="0" i="0" u="none" strike="noStrike" kern="1200" cap="none" spc="0" normalizeH="0" noProof="0" dirty="0">
                <a:ln>
                  <a:noFill/>
                </a:ln>
                <a:solidFill>
                  <a:prstClr val="black"/>
                </a:solidFill>
                <a:effectLst/>
                <a:uLnTx/>
                <a:uFillTx/>
                <a:latin typeface="+mn-lt"/>
                <a:ea typeface="+mn-ea"/>
                <a:cs typeface="Times New Roman" panose="02020603050405020304" pitchFamily="18" charset="0"/>
              </a:rPr>
              <a:t>Speed cups</a:t>
            </a:r>
          </a:p>
          <a:p>
            <a:pPr marL="742950" lvl="1" indent="-285750">
              <a:buFont typeface="Arial" panose="020B0604020202020204" pitchFamily="34" charset="0"/>
              <a:buChar char="•"/>
              <a:defRPr/>
            </a:pPr>
            <a:r>
              <a:rPr lang="nl-NL" sz="1000" dirty="0">
                <a:solidFill>
                  <a:prstClr val="black"/>
                </a:solidFill>
                <a:latin typeface="+mn-lt"/>
                <a:cs typeface="Times New Roman" panose="02020603050405020304" pitchFamily="18" charset="0"/>
              </a:rPr>
              <a:t>Commando pinkelen</a:t>
            </a:r>
          </a:p>
          <a:p>
            <a:pPr marL="457200" lvl="1" indent="0">
              <a:buFont typeface="Arial" panose="020B0604020202020204" pitchFamily="34" charset="0"/>
              <a:buNone/>
              <a:defRPr/>
            </a:pPr>
            <a:endParaRPr lang="nl-NL" sz="1000" dirty="0">
              <a:solidFill>
                <a:prstClr val="black"/>
              </a:solidFill>
              <a:latin typeface="+mn-lt"/>
              <a:cs typeface="Times New Roman" panose="02020603050405020304" pitchFamily="18" charset="0"/>
            </a:endParaRPr>
          </a:p>
          <a:p>
            <a:pPr marL="742950" lvl="1" indent="-285750">
              <a:buFont typeface="Arial" panose="020B0604020202020204" pitchFamily="34" charset="0"/>
              <a:buChar char="•"/>
              <a:defRPr/>
            </a:pPr>
            <a:endParaRPr kumimoji="0" lang="nl-NL" sz="1000" b="0" i="0" u="none" strike="noStrike" kern="1200" cap="none" spc="0" normalizeH="0" baseline="0" noProof="0" dirty="0">
              <a:ln>
                <a:noFill/>
              </a:ln>
              <a:solidFill>
                <a:prstClr val="black"/>
              </a:solidFill>
              <a:effectLst/>
              <a:uLnTx/>
              <a:uFillTx/>
              <a:latin typeface="+mn-lt"/>
              <a:ea typeface="+mn-ea"/>
              <a:cs typeface="+mn-cs"/>
            </a:endParaRPr>
          </a:p>
          <a:p>
            <a:endParaRPr lang="nl-NL" sz="1000" dirty="0">
              <a:latin typeface="+mn-lt"/>
            </a:endParaRPr>
          </a:p>
          <a:p>
            <a:endParaRPr lang="nl-NL" sz="1000" b="1" dirty="0">
              <a:latin typeface="+mn-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83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Kijk met de klas even terug op de vorige les. Wat is er blijven hangen?</a:t>
            </a: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u="sng" dirty="0">
                <a:latin typeface="+mn-lt"/>
                <a:ea typeface="Calibri"/>
                <a:cs typeface="Calibri"/>
              </a:rPr>
              <a:t>Informatie voor de leerlingen</a:t>
            </a:r>
            <a:endParaRPr lang="nl-NL" sz="1000" dirty="0">
              <a:latin typeface="+mn-lt"/>
              <a:ea typeface="Calibri"/>
              <a:cs typeface="Calibri"/>
            </a:endParaRPr>
          </a:p>
          <a:p>
            <a:r>
              <a:rPr lang="nl-NL" sz="1000" noProof="0" dirty="0">
                <a:latin typeface="+mn-lt"/>
                <a:cs typeface="Calibri"/>
              </a:rPr>
              <a:t>Executieve functies hebben met je gedrag te maken. Door de executieve functies kun je je gedrag regelen. Het is een soort game-controller van je gedrag. Het zijn vaardigheden die je helpen om je gedrag te sturen.</a:t>
            </a:r>
          </a:p>
          <a:p>
            <a:endParaRPr lang="nl-NL" sz="1000" noProof="0" dirty="0">
              <a:latin typeface="+mn-lt"/>
              <a:cs typeface="Calibri"/>
            </a:endParaRPr>
          </a:p>
          <a:p>
            <a:pPr marL="0" indent="0">
              <a:buFont typeface="Calibri"/>
              <a:buNone/>
            </a:pPr>
            <a:r>
              <a:rPr lang="nl-NL" sz="1000" noProof="0" dirty="0">
                <a:latin typeface="+mn-lt"/>
                <a:cs typeface="Calibri"/>
              </a:rPr>
              <a:t>We weten dat mensen met TOS vaak meer moeite hebben met de executieve functies. </a:t>
            </a:r>
          </a:p>
          <a:p>
            <a:pPr marL="0" indent="0">
              <a:buFont typeface="Calibri"/>
              <a:buNone/>
            </a:pPr>
            <a:r>
              <a:rPr lang="nl-NL" sz="1000" noProof="0" dirty="0">
                <a:latin typeface="+mn-lt"/>
                <a:cs typeface="Calibri"/>
              </a:rPr>
              <a:t>Dat betekent dat het sommige dingen niet vanzelf gaan. </a:t>
            </a:r>
          </a:p>
          <a:p>
            <a:pPr marL="0" indent="0">
              <a:buFont typeface="Calibri"/>
              <a:buNone/>
            </a:pPr>
            <a:r>
              <a:rPr lang="nl-NL" sz="1000" noProof="0" dirty="0">
                <a:latin typeface="+mn-lt"/>
                <a:cs typeface="Calibri"/>
              </a:rPr>
              <a:t>Executieve functies zitten in je hersenen.  Helaas kun je niet opeens nieuwe hersenen kopen in de Mediamarkt of op internet. Gelukkig kun je wel manieren leren om het makkelijker te maken voor je hersenen en voor jezelf.</a:t>
            </a:r>
          </a:p>
          <a:p>
            <a:endParaRPr lang="nl-NL" sz="1000" noProof="0" dirty="0">
              <a:latin typeface="+mn-lt"/>
              <a:cs typeface="Calibri"/>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3</a:t>
            </a:fld>
            <a:endParaRPr lang="nl-NL"/>
          </a:p>
        </p:txBody>
      </p:sp>
    </p:spTree>
    <p:extLst>
      <p:ext uri="{BB962C8B-B14F-4D97-AF65-F5344CB8AC3E}">
        <p14:creationId xmlns:p14="http://schemas.microsoft.com/office/powerpoint/2010/main" val="251734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u="sng" noProof="0" dirty="0">
                <a:latin typeface="+mn-lt"/>
                <a:cs typeface="Calibri"/>
              </a:rPr>
              <a:t>Leg uit aan de leerlingen:</a:t>
            </a:r>
            <a:br>
              <a:rPr lang="nl-NL" sz="1000" b="1" u="sng" noProof="0" dirty="0">
                <a:latin typeface="+mn-lt"/>
                <a:cs typeface="Calibri"/>
              </a:rPr>
            </a:br>
            <a:endParaRPr lang="nl-NL" sz="1000" b="1" u="sng" noProof="0" dirty="0">
              <a:latin typeface="+mn-lt"/>
              <a:cs typeface="Calibri"/>
            </a:endParaRPr>
          </a:p>
          <a:p>
            <a:r>
              <a:rPr lang="nl-NL" sz="1000" b="0" noProof="0" dirty="0">
                <a:latin typeface="+mn-lt"/>
                <a:cs typeface="Calibri"/>
              </a:rPr>
              <a:t>Er zijn verschillende executieve functies. Hierdoor kun je:</a:t>
            </a:r>
          </a:p>
          <a:p>
            <a:endParaRPr lang="nl-NL" sz="1000" b="1" noProof="0" dirty="0">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nl-NL" sz="1000" b="1" i="1" noProof="0" dirty="0">
                <a:latin typeface="+mn-lt"/>
                <a:cs typeface="Calibri"/>
              </a:rPr>
              <a:t>Jezelf afremmen</a:t>
            </a:r>
            <a:r>
              <a:rPr lang="nl-NL" sz="1000" i="1" noProof="0" dirty="0">
                <a:latin typeface="+mn-lt"/>
                <a:cs typeface="Calibri"/>
              </a:rPr>
              <a:t> </a:t>
            </a:r>
            <a:r>
              <a:rPr lang="nl-NL" sz="1000" noProof="0" dirty="0">
                <a:latin typeface="+mn-lt"/>
                <a:cs typeface="Calibri"/>
              </a:rPr>
              <a:t>(voorbeelden laten noemen; als je bijvoorbeeld snel aan een opdracht wil beginnen terwijl de docent nog aan het uitleggen is, als het antwoord weet en het heel hard wil roepen maar je moet op je beurt wachten)</a:t>
            </a:r>
          </a:p>
          <a:p>
            <a:pPr marL="171450" indent="-171450">
              <a:buFont typeface="Calibri"/>
              <a:buChar char="-"/>
            </a:pPr>
            <a:endParaRPr lang="nl-NL" sz="1000" b="1" i="1" noProof="0" dirty="0">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nl-NL" sz="1000" b="1" i="1" noProof="0" dirty="0">
                <a:latin typeface="+mn-lt"/>
                <a:cs typeface="Calibri"/>
              </a:rPr>
              <a:t>Omgaan met emoties</a:t>
            </a:r>
            <a:r>
              <a:rPr lang="nl-NL" sz="1000" i="1" noProof="0" dirty="0">
                <a:latin typeface="+mn-lt"/>
                <a:cs typeface="Calibri"/>
              </a:rPr>
              <a:t> </a:t>
            </a:r>
            <a:r>
              <a:rPr lang="nl-NL" sz="1000" noProof="0" dirty="0">
                <a:latin typeface="+mn-lt"/>
                <a:cs typeface="Calibri"/>
              </a:rPr>
              <a:t>(voorbeelden laten noemen; bijvoorbeeld voelen dat je boos bent en weer rustig worden, hulp vragen aan een vriendin als je merkt dat je verdrietig bent)</a:t>
            </a:r>
          </a:p>
          <a:p>
            <a:pPr marL="0" indent="0">
              <a:buFont typeface="Calibri"/>
              <a:buNone/>
            </a:pPr>
            <a:endParaRPr lang="nl-NL" sz="1000" i="1" noProof="0" dirty="0">
              <a:latin typeface="+mn-lt"/>
              <a:cs typeface="Calibri"/>
            </a:endParaRPr>
          </a:p>
          <a:p>
            <a:pPr marL="171450" indent="-171450">
              <a:buFont typeface="Calibri"/>
              <a:buChar char="-"/>
            </a:pPr>
            <a:r>
              <a:rPr lang="nl-NL" sz="1000" b="1" i="1" noProof="0" dirty="0">
                <a:latin typeface="+mn-lt"/>
                <a:cs typeface="Calibri"/>
              </a:rPr>
              <a:t>Je werkgeheugen gebruiken </a:t>
            </a:r>
            <a:r>
              <a:rPr lang="nl-NL" sz="1000" noProof="0" dirty="0">
                <a:latin typeface="+mn-lt"/>
                <a:cs typeface="Calibri"/>
              </a:rPr>
              <a:t>(voorbeelden laten noemen; bijvoorbeeld als je heel veel informatie tegelijkertijd moet onthouden, of als de opdracht </a:t>
            </a:r>
          </a:p>
          <a:p>
            <a:pPr marL="0" indent="0">
              <a:buFont typeface="Calibri"/>
              <a:buNone/>
            </a:pPr>
            <a:endParaRPr lang="nl-NL" sz="1000" noProof="0" dirty="0">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nl-NL" sz="1000" b="1" i="1" noProof="0" dirty="0">
                <a:latin typeface="+mn-lt"/>
                <a:cs typeface="Calibri"/>
              </a:rPr>
              <a:t>Plannen en organiseren</a:t>
            </a:r>
            <a:r>
              <a:rPr lang="nl-NL" sz="1000" i="1" noProof="0" dirty="0">
                <a:latin typeface="+mn-lt"/>
                <a:cs typeface="Calibri"/>
              </a:rPr>
              <a:t> </a:t>
            </a:r>
            <a:r>
              <a:rPr lang="nl-NL" sz="1000" noProof="0" dirty="0">
                <a:latin typeface="+mn-lt"/>
                <a:cs typeface="Calibri"/>
              </a:rPr>
              <a:t>(voorbeelden laten noemen; bijvoorbeeld je huiswerk plannen, je kamer opruimen, een feestje regelen)</a:t>
            </a:r>
            <a:endParaRPr lang="nl-NL" sz="1000" i="1" noProof="0" dirty="0">
              <a:latin typeface="+mn-lt"/>
              <a:cs typeface="Calibri"/>
            </a:endParaRPr>
          </a:p>
          <a:p>
            <a:pPr marL="171450" indent="-171450">
              <a:buFont typeface="Calibri"/>
              <a:buChar char="-"/>
            </a:pPr>
            <a:endParaRPr lang="nl-NL" sz="1000" noProof="0" dirty="0">
              <a:latin typeface="+mn-lt"/>
              <a:cs typeface="Calibri"/>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4</a:t>
            </a:fld>
            <a:endParaRPr lang="nl-NL"/>
          </a:p>
        </p:txBody>
      </p:sp>
    </p:spTree>
    <p:extLst>
      <p:ext uri="{BB962C8B-B14F-4D97-AF65-F5344CB8AC3E}">
        <p14:creationId xmlns:p14="http://schemas.microsoft.com/office/powerpoint/2010/main" val="195302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u="none" dirty="0">
                <a:latin typeface="+mj-lt"/>
              </a:rPr>
              <a:t>Introductie van het onderdeel inhibitie</a:t>
            </a:r>
          </a:p>
          <a:p>
            <a:endParaRPr lang="nl-NL" sz="1000" b="0" u="sng" kern="1200" dirty="0">
              <a:effectLst/>
              <a:latin typeface="+mj-lt"/>
              <a:ea typeface="+mn-ea"/>
              <a:cs typeface="+mn-cs"/>
            </a:endParaRPr>
          </a:p>
          <a:p>
            <a:r>
              <a:rPr lang="nl-NL" sz="1000" b="1" u="sng" kern="0" dirty="0">
                <a:effectLst/>
                <a:latin typeface="+mj-lt"/>
                <a:ea typeface="Times New Roman" panose="02020603050405020304" pitchFamily="18" charset="0"/>
                <a:cs typeface="Arial"/>
              </a:rPr>
              <a:t>Achtergrond informatie voor de docent</a:t>
            </a:r>
          </a:p>
          <a:p>
            <a:endParaRPr lang="nl-NL" sz="1000" kern="100" dirty="0">
              <a:effectLst/>
              <a:latin typeface="+mj-lt"/>
              <a:ea typeface="Aptos" panose="020B0004020202020204" pitchFamily="34" charset="0"/>
              <a:cs typeface="Arial"/>
            </a:endParaRPr>
          </a:p>
          <a:p>
            <a:r>
              <a:rPr lang="nl-NL" sz="1000" dirty="0">
                <a:latin typeface="+mj-lt"/>
              </a:rPr>
              <a:t>Inhibitie is het vermogen om je impulsen en gedrag op tijd te stoppen, zelfs als je geen externe prikkel hebt. Als je een goede inhibitie hebt, helpt dit je om nog even na te denken en je keuzes af te wegen voordat je iets zegt of doet. Bij </a:t>
            </a:r>
            <a:r>
              <a:rPr lang="nl-NL" sz="1000" dirty="0" err="1">
                <a:latin typeface="+mj-lt"/>
              </a:rPr>
              <a:t>PeTOS</a:t>
            </a:r>
            <a:r>
              <a:rPr lang="nl-NL" sz="1000" dirty="0">
                <a:latin typeface="+mj-lt"/>
              </a:rPr>
              <a:t> VSO noemen we dit "Jezelf afremmen of stoppen.“</a:t>
            </a:r>
          </a:p>
          <a:p>
            <a:endParaRPr lang="nl-NL" sz="1000" dirty="0">
              <a:latin typeface="+mj-lt"/>
            </a:endParaRPr>
          </a:p>
          <a:p>
            <a:r>
              <a:rPr lang="nl-NL" sz="1000" dirty="0">
                <a:latin typeface="+mj-lt"/>
              </a:rPr>
              <a:t>In het dagelijks leven is het belangrijk om even te stoppen of af te remmen voordat je reageert, bijvoorbeeld in sociale situaties of in het verkeer. Dit geeft leerlingen de tijd om na te denken over de gevolgen van hun acties. Het helpt hen ook om afleidingen te negeren en zichzelf te beheersen, zowel bij het leren als in contact met anderen. Als een leerling zijn impulsen niet goed kan controleren, kunnen er problemen ontstaan, zoals conflicten met docenten of andere leerlingen. Hoe eerder een leerling leert om impulsen te onderdrukken, hoe beter het gaat op school, hoe makkelijker het is om vriendschappen te sluiten en hoe beter ze hun doelen kunnen bereiken. Veel leerlingen hebben moeite met zelfregulatie, vooral als ze snel afgeleid worden door prikkels, of als ze juist geen prikkels ervaren.</a:t>
            </a:r>
          </a:p>
          <a:p>
            <a:pPr>
              <a:lnSpc>
                <a:spcPct val="115000"/>
              </a:lnSpc>
              <a:spcAft>
                <a:spcPts val="1000"/>
              </a:spcAft>
            </a:pPr>
            <a:r>
              <a:rPr lang="nl-NL" sz="1000" kern="0" dirty="0">
                <a:effectLst/>
                <a:latin typeface="+mj-lt"/>
                <a:ea typeface="Times New Roman" panose="02020603050405020304" pitchFamily="18" charset="0"/>
                <a:cs typeface="Arial"/>
              </a:rPr>
              <a:t> </a:t>
            </a:r>
            <a:endParaRPr lang="nl-NL" sz="1000" kern="100" dirty="0">
              <a:effectLst/>
              <a:latin typeface="+mj-lt"/>
              <a:ea typeface="Aptos" panose="020B0004020202020204" pitchFamily="34" charset="0"/>
              <a:cs typeface="Arial"/>
            </a:endParaRPr>
          </a:p>
          <a:p>
            <a:pPr>
              <a:lnSpc>
                <a:spcPct val="115000"/>
              </a:lnSpc>
              <a:spcAft>
                <a:spcPts val="1000"/>
              </a:spcAft>
            </a:pPr>
            <a:r>
              <a:rPr lang="nl-NL" sz="1000" b="1" kern="0" dirty="0">
                <a:effectLst/>
                <a:latin typeface="+mj-lt"/>
                <a:ea typeface="Times New Roman" panose="02020603050405020304" pitchFamily="18" charset="0"/>
                <a:cs typeface="Arial"/>
              </a:rPr>
              <a:t>Het verband tussen inhibitie en de innerlijke taal bij TOS</a:t>
            </a:r>
            <a:endParaRPr lang="nl-NL" sz="1000" kern="100" dirty="0">
              <a:effectLst/>
              <a:latin typeface="+mj-lt"/>
              <a:ea typeface="Aptos" panose="020B0004020202020204" pitchFamily="34" charset="0"/>
              <a:cs typeface="Arial"/>
            </a:endParaRPr>
          </a:p>
          <a:p>
            <a:r>
              <a:rPr lang="nl-NL" sz="1000" kern="0" dirty="0">
                <a:effectLst/>
                <a:latin typeface="+mj-lt"/>
                <a:ea typeface="Times New Roman" panose="02020603050405020304" pitchFamily="18" charset="0"/>
                <a:cs typeface="Arial"/>
              </a:rPr>
              <a:t>Bij leerlingen met TOS blijft de ontwikkeling van innerlijke taal vaak achter. </a:t>
            </a:r>
            <a:r>
              <a:rPr lang="nl-NL" sz="1000" dirty="0">
                <a:latin typeface="+mj-lt"/>
              </a:rPr>
              <a:t>Innerlijke taal is het 'stemmetje in je hoofd' dat helpt bij het nadenken en plannen. Dit stemmetje helpt je om keuzes te maken en impulsief gedrag te stoppen. Het is een soort zelfgesprek dat je helpt om even na te denken voordat je iets doet.</a:t>
            </a:r>
          </a:p>
          <a:p>
            <a:endParaRPr lang="nl-NL" sz="1000" dirty="0">
              <a:latin typeface="+mj-lt"/>
            </a:endParaRPr>
          </a:p>
          <a:p>
            <a:r>
              <a:rPr lang="nl-NL" sz="1000" dirty="0">
                <a:latin typeface="+mj-lt"/>
              </a:rPr>
              <a:t>Inhibitie, of het stoppen van impulsief gedrag, is sterk verbonden met deze innerlijke taal. Wanneer je bijvoorbeeld een keuze moet maken, helpt innerlijke taal je om te bedenken of iets wel of niet handig is. Dit 'zelfpraatje' zorgt ervoor dat je je impulsen beter kunt beheersen. Leerlingen met TOS hebben vaak meer moeite met het remmen van hun impulsen. Ze missen de woorden die ze nodig hebben om zichzelf te vertellen wat wel of niet verstandig is. Waar wij als volwassenen in ons hoofd kunnen denken: “Wacht, dit is niet het juiste moment” of “Is wat ik denk wel juist?”, missen leerlingen met TOS vaak dit stemmetje, of het is minder duidelijk. Hierdoor kunnen ze hun gedachten minder goed ordenen en is het moeilijker om impulsen te onderdrukken.</a:t>
            </a:r>
          </a:p>
          <a:p>
            <a:r>
              <a:rPr lang="nl-NL" sz="1000" dirty="0">
                <a:latin typeface="+mj-lt"/>
              </a:rPr>
              <a:t>Kortom, leerlingen met TOS hebben vaak onvoldoende taal om zichzelf te stoppen of na te denken voordat ze handelen.</a:t>
            </a:r>
          </a:p>
          <a:p>
            <a:pPr>
              <a:lnSpc>
                <a:spcPct val="115000"/>
              </a:lnSpc>
              <a:spcAft>
                <a:spcPts val="1000"/>
              </a:spcAft>
            </a:pPr>
            <a:r>
              <a:rPr lang="nl-NL" sz="1000" kern="0" dirty="0">
                <a:effectLst/>
                <a:latin typeface="+mj-lt"/>
                <a:ea typeface="Times New Roman" panose="02020603050405020304" pitchFamily="18" charset="0"/>
                <a:cs typeface="Arial"/>
              </a:rPr>
              <a:t> </a:t>
            </a:r>
            <a:endParaRPr lang="nl-NL" sz="1000" kern="100" dirty="0">
              <a:effectLst/>
              <a:latin typeface="+mj-lt"/>
              <a:ea typeface="Aptos" panose="020B0004020202020204" pitchFamily="34" charset="0"/>
              <a:cs typeface="Arial"/>
            </a:endParaRPr>
          </a:p>
          <a:p>
            <a:pPr>
              <a:lnSpc>
                <a:spcPct val="115000"/>
              </a:lnSpc>
              <a:spcAft>
                <a:spcPts val="1000"/>
              </a:spcAft>
            </a:pPr>
            <a:r>
              <a:rPr lang="nl-NL" sz="1000" b="1" kern="0" dirty="0">
                <a:effectLst/>
                <a:latin typeface="+mj-lt"/>
                <a:ea typeface="Times New Roman" panose="02020603050405020304" pitchFamily="18" charset="0"/>
                <a:cs typeface="Arial"/>
              </a:rPr>
              <a:t>Gedrag van leerlingen met inhibitieproblemen</a:t>
            </a:r>
            <a:endParaRPr lang="nl-NL" sz="1000" kern="100" dirty="0">
              <a:effectLst/>
              <a:latin typeface="+mj-lt"/>
              <a:ea typeface="Aptos" panose="020B0004020202020204" pitchFamily="34" charset="0"/>
              <a:cs typeface="Arial"/>
            </a:endParaRPr>
          </a:p>
          <a:p>
            <a:pPr>
              <a:lnSpc>
                <a:spcPct val="115000"/>
              </a:lnSpc>
              <a:spcAft>
                <a:spcPts val="1000"/>
              </a:spcAft>
            </a:pPr>
            <a:r>
              <a:rPr lang="nl-NL" sz="1000" kern="0" dirty="0">
                <a:effectLst/>
                <a:latin typeface="+mj-lt"/>
                <a:ea typeface="Times New Roman" panose="02020603050405020304" pitchFamily="18" charset="0"/>
                <a:cs typeface="Arial"/>
              </a:rPr>
              <a:t>Leerlingen die moeite hebben met inhibitie kunnen het volgende gedrag laten zien:</a:t>
            </a:r>
            <a:endParaRPr lang="nl-NL" sz="1000" kern="100" dirty="0">
              <a:effectLst/>
              <a:latin typeface="+mj-lt"/>
              <a:ea typeface="Aptos" panose="020B0004020202020204" pitchFamily="34" charset="0"/>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Snel boos reageren: </a:t>
            </a:r>
            <a:r>
              <a:rPr lang="nl-NL" sz="1000" dirty="0">
                <a:latin typeface="+mj-lt"/>
              </a:rPr>
              <a:t>Ze lijken soms boos te worden zonder eerst na te denken, ook als dat niet nodig is of niet past bij de situatie.</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Voor de beurt praten:</a:t>
            </a:r>
            <a:r>
              <a:rPr lang="nl-NL" sz="1000" kern="0" dirty="0">
                <a:effectLst/>
                <a:latin typeface="+mj-lt"/>
                <a:ea typeface="Times New Roman" panose="02020603050405020304" pitchFamily="18" charset="0"/>
                <a:cs typeface="Arial"/>
              </a:rPr>
              <a:t> Ze onderbreken </a:t>
            </a:r>
            <a:r>
              <a:rPr lang="nl-NL" sz="1000" kern="0" dirty="0">
                <a:latin typeface="+mj-lt"/>
                <a:ea typeface="Times New Roman" panose="02020603050405020304" pitchFamily="18" charset="0"/>
                <a:cs typeface="Arial"/>
              </a:rPr>
              <a:t>anderen vaak</a:t>
            </a:r>
            <a:r>
              <a:rPr lang="nl-NL" sz="1000" kern="0" dirty="0">
                <a:effectLst/>
                <a:latin typeface="+mj-lt"/>
                <a:ea typeface="Times New Roman" panose="02020603050405020304" pitchFamily="18" charset="0"/>
                <a:cs typeface="Arial"/>
              </a:rPr>
              <a:t>, omdat ze moeite hebben met wachten op hun beurt.</a:t>
            </a:r>
            <a:endParaRPr lang="nl-NL" sz="1000" kern="100" dirty="0">
              <a:effectLst/>
              <a:latin typeface="+mj-lt"/>
              <a:ea typeface="Aptos" panose="020B0004020202020204" pitchFamily="34" charset="0"/>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De ander </a:t>
            </a:r>
            <a:r>
              <a:rPr lang="nl-NL" sz="1000" b="1" kern="0" dirty="0">
                <a:latin typeface="+mj-lt"/>
                <a:ea typeface="Times New Roman" panose="02020603050405020304" pitchFamily="18" charset="0"/>
                <a:cs typeface="Arial"/>
              </a:rPr>
              <a:t>ogenschijnlijk uitlokken</a:t>
            </a:r>
            <a:r>
              <a:rPr lang="nl-NL" sz="1000" b="1" kern="0" dirty="0">
                <a:effectLst/>
                <a:latin typeface="+mj-lt"/>
                <a:ea typeface="Times New Roman" panose="02020603050405020304" pitchFamily="18" charset="0"/>
                <a:cs typeface="Arial"/>
              </a:rPr>
              <a:t>: </a:t>
            </a:r>
            <a:r>
              <a:rPr lang="nl-NL" sz="1000" dirty="0">
                <a:latin typeface="+mj-lt"/>
              </a:rPr>
              <a:t>Ze zeggen soms dingen die anderen kunnen irriteren, zonder daar echt over na te denken. Het kan zijn dat ze onbedoeld provoceren.</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Impulsief reageren:</a:t>
            </a:r>
            <a:r>
              <a:rPr lang="nl-NL" sz="1000" kern="0" dirty="0">
                <a:effectLst/>
                <a:latin typeface="+mj-lt"/>
                <a:ea typeface="Times New Roman" panose="02020603050405020304" pitchFamily="18" charset="0"/>
                <a:cs typeface="Arial"/>
              </a:rPr>
              <a:t> </a:t>
            </a:r>
            <a:r>
              <a:rPr lang="nl-NL" sz="1000" dirty="0">
                <a:latin typeface="+mj-lt"/>
              </a:rPr>
              <a:t>Ze geven vaak meteen een antwoord zonder eerst rustig na te denken. Dit kan ervoor zorgen dat ze fouten maken of reacties geven die niet goed passen bij de vraag of de situatie.</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Instructies niet afluisteren</a:t>
            </a:r>
            <a:r>
              <a:rPr lang="nl-NL" sz="1000" b="1" kern="0" dirty="0">
                <a:latin typeface="+mj-lt"/>
                <a:ea typeface="Times New Roman" panose="02020603050405020304" pitchFamily="18" charset="0"/>
                <a:cs typeface="Arial"/>
              </a:rPr>
              <a:t> of niet lezen</a:t>
            </a:r>
            <a:r>
              <a:rPr lang="nl-NL" sz="1000" b="1" kern="0" dirty="0">
                <a:effectLst/>
                <a:latin typeface="+mj-lt"/>
                <a:ea typeface="Times New Roman" panose="02020603050405020304" pitchFamily="18" charset="0"/>
                <a:cs typeface="Arial"/>
              </a:rPr>
              <a:t>:</a:t>
            </a:r>
            <a:r>
              <a:rPr lang="nl-NL" sz="1000" kern="0" dirty="0">
                <a:effectLst/>
                <a:latin typeface="+mj-lt"/>
                <a:ea typeface="Times New Roman" panose="02020603050405020304" pitchFamily="18" charset="0"/>
                <a:cs typeface="Arial"/>
              </a:rPr>
              <a:t> </a:t>
            </a:r>
            <a:r>
              <a:rPr lang="nl-NL" sz="1000" dirty="0">
                <a:latin typeface="+mj-lt"/>
              </a:rPr>
              <a:t>Leerlingen met TOS beginnen vaak meteen met een taak, zonder eerst de hele instructie af te wachten of de opdracht helemaal te lezen. Dit kan ervoor zorgen dat ze fouten maken in hun werk.</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Moeite met wachten:</a:t>
            </a:r>
            <a:r>
              <a:rPr lang="nl-NL" sz="1000" kern="0" dirty="0">
                <a:effectLst/>
                <a:latin typeface="+mj-lt"/>
                <a:ea typeface="Times New Roman" panose="02020603050405020304" pitchFamily="18" charset="0"/>
                <a:cs typeface="Arial"/>
              </a:rPr>
              <a:t> </a:t>
            </a:r>
            <a:r>
              <a:rPr lang="nl-NL" sz="1000" dirty="0">
                <a:latin typeface="+mj-lt"/>
              </a:rPr>
              <a:t>Leerlingen met TOS vinden het moeilijk om te wachten en geven snel op bij moeilijke taken. Dit komt doordat ze vaak moeite hebben om hun gedachten vast te houden door een overbelast werkgeheugen. Als ze merken dat ze de informatie niet kunnen onthouden en moeten wachten, zeggen ze vaak "laat maar" of raken gefrustreerd, of je kunt deze leerlingen onderuit zien zakken.</a:t>
            </a: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Handelen niet veilig:</a:t>
            </a:r>
            <a:r>
              <a:rPr lang="nl-NL" sz="1000" kern="0" dirty="0">
                <a:effectLst/>
                <a:latin typeface="+mj-lt"/>
                <a:ea typeface="Times New Roman" panose="02020603050405020304" pitchFamily="18" charset="0"/>
                <a:cs typeface="Arial"/>
              </a:rPr>
              <a:t> Ze maken soms onveilige keuzes in gevaarlijke situaties</a:t>
            </a:r>
            <a:r>
              <a:rPr lang="nl-NL" sz="1000" kern="0" dirty="0">
                <a:latin typeface="+mj-lt"/>
                <a:ea typeface="Times New Roman" panose="02020603050405020304" pitchFamily="18" charset="0"/>
                <a:cs typeface="Arial"/>
              </a:rPr>
              <a:t> of ze maken onhandige keuzes waarmee ze in onveilige situaties terechtkomen. Dit komt omdat ze 'eerst doen en daarna pas nadenken'.</a:t>
            </a:r>
            <a:endParaRPr lang="nl-NL" sz="1000" kern="100" dirty="0">
              <a:effectLst/>
              <a:latin typeface="+mj-lt"/>
              <a:ea typeface="Aptos" panose="020B0004020202020204" pitchFamily="34" charset="0"/>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latin typeface="+mj-lt"/>
                <a:ea typeface="Times New Roman" panose="02020603050405020304" pitchFamily="18" charset="0"/>
                <a:cs typeface="Arial"/>
              </a:rPr>
              <a:t>Moeite met het</a:t>
            </a:r>
            <a:r>
              <a:rPr lang="nl-NL" sz="1000" b="1" kern="0" dirty="0">
                <a:effectLst/>
                <a:latin typeface="+mj-lt"/>
                <a:ea typeface="Times New Roman" panose="02020603050405020304" pitchFamily="18" charset="0"/>
                <a:cs typeface="Arial"/>
              </a:rPr>
              <a:t> </a:t>
            </a:r>
            <a:r>
              <a:rPr lang="nl-NL" sz="1000" b="1" kern="0" dirty="0">
                <a:latin typeface="+mj-lt"/>
                <a:ea typeface="Times New Roman" panose="02020603050405020304" pitchFamily="18" charset="0"/>
                <a:cs typeface="Arial"/>
              </a:rPr>
              <a:t>(op)</a:t>
            </a:r>
            <a:r>
              <a:rPr lang="nl-NL" sz="1000" b="1" kern="0" dirty="0">
                <a:effectLst/>
                <a:latin typeface="+mj-lt"/>
                <a:ea typeface="Times New Roman" panose="02020603050405020304" pitchFamily="18" charset="0"/>
                <a:cs typeface="Arial"/>
              </a:rPr>
              <a:t>volgen</a:t>
            </a:r>
            <a:r>
              <a:rPr lang="nl-NL" sz="1000" b="1" kern="0" dirty="0">
                <a:latin typeface="+mj-lt"/>
                <a:ea typeface="Times New Roman" panose="02020603050405020304" pitchFamily="18" charset="0"/>
                <a:cs typeface="Arial"/>
              </a:rPr>
              <a:t> van regels en afspraken</a:t>
            </a:r>
            <a:r>
              <a:rPr lang="nl-NL" sz="1000" b="1" kern="0" dirty="0">
                <a:effectLst/>
                <a:latin typeface="+mj-lt"/>
                <a:ea typeface="Times New Roman" panose="02020603050405020304" pitchFamily="18" charset="0"/>
                <a:cs typeface="Arial"/>
              </a:rPr>
              <a:t>:</a:t>
            </a:r>
            <a:r>
              <a:rPr lang="nl-NL" sz="1000" kern="0" dirty="0">
                <a:effectLst/>
                <a:latin typeface="+mj-lt"/>
                <a:ea typeface="Times New Roman" panose="02020603050405020304" pitchFamily="18" charset="0"/>
                <a:cs typeface="Arial"/>
              </a:rPr>
              <a:t> Het lijkt alsof</a:t>
            </a:r>
            <a:r>
              <a:rPr lang="nl-NL" sz="1000" kern="0" dirty="0">
                <a:latin typeface="+mj-lt"/>
                <a:ea typeface="Times New Roman" panose="02020603050405020304" pitchFamily="18" charset="0"/>
                <a:cs typeface="Arial"/>
              </a:rPr>
              <a:t> lastige situaties </a:t>
            </a:r>
            <a:r>
              <a:rPr lang="nl-NL" sz="1000" kern="0" dirty="0">
                <a:effectLst/>
                <a:latin typeface="+mj-lt"/>
                <a:ea typeface="Times New Roman" panose="02020603050405020304" pitchFamily="18" charset="0"/>
                <a:cs typeface="Arial"/>
              </a:rPr>
              <a:t>hen “overkomen</a:t>
            </a:r>
            <a:r>
              <a:rPr lang="nl-NL" sz="1000" kern="0" dirty="0">
                <a:latin typeface="+mj-lt"/>
                <a:ea typeface="Times New Roman" panose="02020603050405020304" pitchFamily="18" charset="0"/>
                <a:cs typeface="Arial"/>
              </a:rPr>
              <a:t>”</a:t>
            </a:r>
            <a:r>
              <a:rPr lang="nl-NL" sz="1000" kern="0" dirty="0">
                <a:effectLst/>
                <a:latin typeface="+mj-lt"/>
                <a:ea typeface="Times New Roman" panose="02020603050405020304" pitchFamily="18" charset="0"/>
                <a:cs typeface="Arial"/>
              </a:rPr>
              <a:t> </a:t>
            </a:r>
            <a:r>
              <a:rPr lang="nl-NL" sz="1000" kern="0" dirty="0">
                <a:latin typeface="+mj-lt"/>
                <a:ea typeface="Times New Roman" panose="02020603050405020304" pitchFamily="18" charset="0"/>
                <a:cs typeface="Arial"/>
              </a:rPr>
              <a:t>waarin ze zich niet aan regels en afspraken hebben gehouden.</a:t>
            </a:r>
            <a:r>
              <a:rPr lang="nl-NL" sz="1000" kern="0" dirty="0">
                <a:effectLst/>
                <a:latin typeface="+mj-lt"/>
                <a:ea typeface="Times New Roman" panose="02020603050405020304" pitchFamily="18" charset="0"/>
                <a:cs typeface="Arial"/>
              </a:rPr>
              <a:t> </a:t>
            </a:r>
            <a:r>
              <a:rPr lang="nl-NL" sz="1000" kern="0" dirty="0">
                <a:latin typeface="+mj-lt"/>
                <a:ea typeface="Times New Roman" panose="02020603050405020304" pitchFamily="18" charset="0"/>
                <a:cs typeface="Arial"/>
              </a:rPr>
              <a:t>Ze</a:t>
            </a:r>
            <a:r>
              <a:rPr lang="nl-NL" sz="1000" kern="0" dirty="0">
                <a:effectLst/>
                <a:latin typeface="+mj-lt"/>
                <a:ea typeface="Times New Roman" panose="02020603050405020304" pitchFamily="18" charset="0"/>
                <a:cs typeface="Arial"/>
              </a:rPr>
              <a:t> hebben moeite om zich </a:t>
            </a:r>
            <a:r>
              <a:rPr lang="nl-NL" sz="1000" kern="0" dirty="0">
                <a:latin typeface="+mj-lt"/>
                <a:ea typeface="Times New Roman" panose="02020603050405020304" pitchFamily="18" charset="0"/>
                <a:cs typeface="Arial"/>
              </a:rPr>
              <a:t>aan regels en afspraken te</a:t>
            </a:r>
            <a:r>
              <a:rPr lang="nl-NL" sz="1000" kern="0" dirty="0">
                <a:effectLst/>
                <a:latin typeface="+mj-lt"/>
                <a:ea typeface="Times New Roman" panose="02020603050405020304" pitchFamily="18" charset="0"/>
                <a:cs typeface="Arial"/>
              </a:rPr>
              <a:t> </a:t>
            </a:r>
            <a:r>
              <a:rPr lang="nl-NL" sz="1000" kern="0" dirty="0">
                <a:latin typeface="+mj-lt"/>
                <a:ea typeface="Times New Roman" panose="02020603050405020304" pitchFamily="18" charset="0"/>
                <a:cs typeface="Arial"/>
              </a:rPr>
              <a:t>houden omdat "het al gebeurd is" voordat ze zich realiseren dat ze iets doen/deden wat niet de bedoeling is. Bij deze leerlingen hoor je ook wel eens de term "loopt in zeven sloten tegelijk".</a:t>
            </a:r>
            <a:endParaRPr lang="nl-NL" sz="1000" kern="100" dirty="0">
              <a:effectLst/>
              <a:latin typeface="+mj-lt"/>
              <a:ea typeface="Aptos" panose="020B0004020202020204" pitchFamily="34" charset="0"/>
              <a:cs typeface="Arial"/>
            </a:endParaRPr>
          </a:p>
          <a:p>
            <a:pPr marL="0" lvl="0" indent="0">
              <a:lnSpc>
                <a:spcPct val="115000"/>
              </a:lnSpc>
              <a:spcAft>
                <a:spcPts val="1000"/>
              </a:spcAft>
              <a:buSzPts val="1000"/>
              <a:buFont typeface="Symbol" panose="05050102010706020507" pitchFamily="18" charset="2"/>
              <a:buNone/>
              <a:tabLst>
                <a:tab pos="457200" algn="l"/>
              </a:tabLst>
            </a:pPr>
            <a:endParaRPr lang="nl-NL" sz="1000" kern="0" dirty="0">
              <a:effectLst/>
              <a:latin typeface="+mj-lt"/>
              <a:ea typeface="Aptos" panose="020B0004020202020204" pitchFamily="34" charset="0"/>
              <a:cs typeface="Times New Roman" panose="02020603050405020304" pitchFamily="18" charset="0"/>
            </a:endParaRPr>
          </a:p>
          <a:p>
            <a:pPr marL="0" lvl="0" indent="0">
              <a:lnSpc>
                <a:spcPct val="115000"/>
              </a:lnSpc>
              <a:spcAft>
                <a:spcPts val="1000"/>
              </a:spcAft>
              <a:buSzPts val="1000"/>
              <a:buFont typeface="Symbol" panose="05050102010706020507" pitchFamily="18" charset="2"/>
              <a:buNone/>
              <a:tabLst>
                <a:tab pos="457200" algn="l"/>
              </a:tabLst>
            </a:pPr>
            <a:endParaRPr lang="nl-NL" sz="1000" kern="100" dirty="0">
              <a:effectLst/>
              <a:latin typeface="+mj-lt"/>
              <a:ea typeface="Aptos" panose="020B0004020202020204" pitchFamily="34" charset="0"/>
              <a:cs typeface="Times New Roman" panose="02020603050405020304" pitchFamily="18" charset="0"/>
            </a:endParaRPr>
          </a:p>
          <a:p>
            <a:pPr>
              <a:lnSpc>
                <a:spcPct val="115000"/>
              </a:lnSpc>
              <a:spcAft>
                <a:spcPts val="1000"/>
              </a:spcAft>
            </a:pPr>
            <a:r>
              <a:rPr lang="nl-NL" sz="1000" b="1" kern="0" dirty="0">
                <a:effectLst/>
                <a:latin typeface="+mj-lt"/>
                <a:ea typeface="Times New Roman" panose="02020603050405020304" pitchFamily="18" charset="0"/>
                <a:cs typeface="Arial"/>
              </a:rPr>
              <a:t>Wat kun je als docent doen?</a:t>
            </a:r>
            <a:endParaRPr lang="nl-NL" sz="1000" kern="100" dirty="0">
              <a:effectLst/>
              <a:latin typeface="+mj-lt"/>
              <a:ea typeface="Aptos" panose="020B0004020202020204" pitchFamily="34" charset="0"/>
              <a:cs typeface="Arial"/>
            </a:endParaRPr>
          </a:p>
          <a:p>
            <a:r>
              <a:rPr lang="nl-NL" sz="1000" dirty="0">
                <a:latin typeface="+mj-lt"/>
              </a:rPr>
              <a:t>Als docent is het belangrijk om impulsief gedrag bij leerlingen te herkennen. We kunnen hen helpen door hen bewust te maken van dit gedrag en de gevolgen ervan. Daarnaast kunnen we hen strategieën leren om beter om te gaan met hun impulsen, zodat ze leren om dit gedrag te stoppen of af te remmen.</a:t>
            </a:r>
          </a:p>
          <a:p>
            <a:pPr>
              <a:lnSpc>
                <a:spcPct val="115000"/>
              </a:lnSpc>
              <a:spcAft>
                <a:spcPts val="1000"/>
              </a:spcAft>
            </a:pPr>
            <a:endParaRPr lang="nl-NL" sz="1000" kern="100" dirty="0">
              <a:effectLst/>
              <a:latin typeface="+mj-lt"/>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Geef complimenten</a:t>
            </a:r>
            <a:r>
              <a:rPr lang="nl-NL" sz="1000" kern="0" dirty="0">
                <a:effectLst/>
                <a:latin typeface="+mj-lt"/>
                <a:ea typeface="Times New Roman" panose="02020603050405020304" pitchFamily="18" charset="0"/>
                <a:cs typeface="Arial"/>
              </a:rPr>
              <a:t> als leerlingen goed hun gedrag afremmen of stoppen, bijvoorbeeld: “Je riep vorige week door de les. Nu steek je je vinger op. Goed gedaan!”</a:t>
            </a:r>
            <a:br>
              <a:rPr lang="nl-NL" sz="1000"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Praat met de leerling over hoe ze dat hebben gedaan</a:t>
            </a:r>
            <a:r>
              <a:rPr lang="nl-NL" sz="1000" kern="0" dirty="0">
                <a:effectLst/>
                <a:latin typeface="+mj-lt"/>
                <a:ea typeface="Times New Roman" panose="02020603050405020304" pitchFamily="18" charset="0"/>
                <a:cs typeface="Arial"/>
              </a:rPr>
              <a:t>. Vraag wat hen heeft geholpen, </a:t>
            </a:r>
            <a:r>
              <a:rPr lang="nl-NL" sz="1000" kern="0" dirty="0">
                <a:latin typeface="+mj-lt"/>
                <a:ea typeface="Times New Roman" panose="02020603050405020304" pitchFamily="18" charset="0"/>
                <a:cs typeface="Arial"/>
              </a:rPr>
              <a:t>hoe het hen is gelukt, </a:t>
            </a:r>
            <a:r>
              <a:rPr lang="nl-NL" sz="1000" kern="0" dirty="0">
                <a:effectLst/>
                <a:latin typeface="+mj-lt"/>
                <a:ea typeface="Times New Roman" panose="02020603050405020304" pitchFamily="18" charset="0"/>
                <a:cs typeface="Arial"/>
              </a:rPr>
              <a:t>zodat ze </a:t>
            </a:r>
            <a:r>
              <a:rPr lang="nl-NL" sz="1000" kern="0" dirty="0">
                <a:latin typeface="+mj-lt"/>
                <a:ea typeface="Times New Roman" panose="02020603050405020304" pitchFamily="18" charset="0"/>
                <a:cs typeface="Arial"/>
              </a:rPr>
              <a:t>deze strategie of aanpak in</a:t>
            </a:r>
            <a:r>
              <a:rPr lang="nl-NL" sz="1000" kern="0" dirty="0">
                <a:effectLst/>
                <a:latin typeface="+mj-lt"/>
                <a:ea typeface="Times New Roman" panose="02020603050405020304" pitchFamily="18" charset="0"/>
                <a:cs typeface="Arial"/>
              </a:rPr>
              <a:t> de toekomst weer kunnen gebruiken.</a:t>
            </a:r>
            <a:br>
              <a:rPr lang="nl-NL" sz="1000"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Help leerlingen om vragen en opmerkingen even te </a:t>
            </a:r>
            <a:r>
              <a:rPr lang="nl-NL" sz="1000" b="1" kern="0" dirty="0">
                <a:latin typeface="+mj-lt"/>
                <a:ea typeface="Times New Roman" panose="02020603050405020304" pitchFamily="18" charset="0"/>
                <a:cs typeface="Arial"/>
              </a:rPr>
              <a:t>bewaren </a:t>
            </a:r>
            <a:r>
              <a:rPr lang="nl-NL" sz="1000" kern="0" dirty="0">
                <a:latin typeface="+mj-lt"/>
                <a:ea typeface="Times New Roman" panose="02020603050405020304" pitchFamily="18" charset="0"/>
                <a:cs typeface="Arial"/>
              </a:rPr>
              <a:t>tot</a:t>
            </a:r>
            <a:r>
              <a:rPr lang="nl-NL" sz="1000" kern="0" dirty="0">
                <a:effectLst/>
                <a:latin typeface="+mj-lt"/>
                <a:ea typeface="Times New Roman" panose="02020603050405020304" pitchFamily="18" charset="0"/>
                <a:cs typeface="Arial"/>
              </a:rPr>
              <a:t> een beter moment. Ze kunnen hun vraag </a:t>
            </a:r>
            <a:r>
              <a:rPr lang="nl-NL" sz="1000" kern="0" dirty="0">
                <a:latin typeface="+mj-lt"/>
                <a:ea typeface="Times New Roman" panose="02020603050405020304" pitchFamily="18" charset="0"/>
                <a:cs typeface="Arial"/>
              </a:rPr>
              <a:t>bijvoorbeeld opschrijven</a:t>
            </a:r>
            <a:r>
              <a:rPr lang="nl-NL" sz="1000" kern="0" dirty="0">
                <a:effectLst/>
                <a:latin typeface="+mj-lt"/>
                <a:ea typeface="Times New Roman" panose="02020603050405020304" pitchFamily="18" charset="0"/>
                <a:cs typeface="Arial"/>
              </a:rPr>
              <a:t> op een kladblaadje</a:t>
            </a:r>
            <a:r>
              <a:rPr lang="nl-NL" sz="1000" kern="0" dirty="0">
                <a:latin typeface="+mj-lt"/>
                <a:ea typeface="Times New Roman" panose="02020603050405020304" pitchFamily="18" charset="0"/>
                <a:cs typeface="Arial"/>
              </a:rPr>
              <a:t> of in een document op hun laptop. Denk ook aan het aanmaken van een herinnering in een mobiel device, al dan niet met een geluid (mits gebruik van </a:t>
            </a:r>
            <a:r>
              <a:rPr lang="nl-NL" sz="1000" kern="0" dirty="0" err="1">
                <a:latin typeface="+mj-lt"/>
                <a:ea typeface="Times New Roman" panose="02020603050405020304" pitchFamily="18" charset="0"/>
                <a:cs typeface="Arial"/>
              </a:rPr>
              <a:t>devices</a:t>
            </a:r>
            <a:r>
              <a:rPr lang="nl-NL" sz="1000" kern="0" dirty="0">
                <a:latin typeface="+mj-lt"/>
                <a:ea typeface="Times New Roman" panose="02020603050405020304" pitchFamily="18" charset="0"/>
                <a:cs typeface="Arial"/>
              </a:rPr>
              <a:t> is toegestaan in de les of het specifieke moment).</a:t>
            </a:r>
            <a:br>
              <a:rPr lang="nl-NL" sz="1000"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Help leerlingen met de denkstappen</a:t>
            </a:r>
            <a:r>
              <a:rPr lang="nl-NL" sz="1000" kern="0" dirty="0">
                <a:effectLst/>
                <a:latin typeface="+mj-lt"/>
                <a:ea typeface="Times New Roman" panose="02020603050405020304" pitchFamily="18" charset="0"/>
                <a:cs typeface="Arial"/>
              </a:rPr>
              <a:t> “</a:t>
            </a:r>
            <a:r>
              <a:rPr lang="nl-NL" sz="1000" kern="0" dirty="0">
                <a:latin typeface="+mj-lt"/>
                <a:ea typeface="Times New Roman" panose="02020603050405020304" pitchFamily="18" charset="0"/>
                <a:cs typeface="Arial"/>
              </a:rPr>
              <a:t>Eh, nou…”</a:t>
            </a:r>
            <a:r>
              <a:rPr lang="nl-NL" sz="1000" kern="0" dirty="0">
                <a:effectLst/>
                <a:latin typeface="+mj-lt"/>
                <a:ea typeface="Times New Roman" panose="02020603050405020304" pitchFamily="18" charset="0"/>
                <a:cs typeface="Arial"/>
              </a:rPr>
              <a:t> voordat ze iets zeggen. Vraag ze om na te denken over:</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mj-lt"/>
                <a:ea typeface="Times New Roman" panose="02020603050405020304" pitchFamily="18" charset="0"/>
                <a:cs typeface="Arial"/>
              </a:rPr>
              <a:t>Is het Echt waar?</a:t>
            </a:r>
            <a:r>
              <a:rPr lang="nl-NL" sz="1000" i="1" kern="0" dirty="0">
                <a:effectLst/>
                <a:latin typeface="+mj-lt"/>
                <a:ea typeface="Times New Roman" panose="02020603050405020304" pitchFamily="18" charset="0"/>
                <a:cs typeface="Arial"/>
              </a:rPr>
              <a:t> Weet ik zeker dat wat ik zeg klopt?</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mj-lt"/>
                <a:ea typeface="Times New Roman" panose="02020603050405020304" pitchFamily="18" charset="0"/>
                <a:cs typeface="Arial"/>
              </a:rPr>
              <a:t>Is het Helpend?</a:t>
            </a:r>
            <a:r>
              <a:rPr lang="nl-NL" sz="1000" i="1" kern="0" dirty="0">
                <a:effectLst/>
                <a:latin typeface="+mj-lt"/>
                <a:ea typeface="Times New Roman" panose="02020603050405020304" pitchFamily="18" charset="0"/>
                <a:cs typeface="Arial"/>
              </a:rPr>
              <a:t> Help ik iemand met wat ik zeg of doe? Past het bij de situatie?</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mj-lt"/>
                <a:ea typeface="Times New Roman" panose="02020603050405020304" pitchFamily="18" charset="0"/>
                <a:cs typeface="Arial"/>
              </a:rPr>
              <a:t>Is het Nodig?</a:t>
            </a:r>
            <a:r>
              <a:rPr lang="nl-NL" sz="1000" i="1" kern="0" dirty="0">
                <a:effectLst/>
                <a:latin typeface="+mj-lt"/>
                <a:ea typeface="Times New Roman" panose="02020603050405020304" pitchFamily="18" charset="0"/>
                <a:cs typeface="Arial"/>
              </a:rPr>
              <a:t> Moet ik dit echt zeggen of doen?</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mj-lt"/>
                <a:ea typeface="Times New Roman" panose="02020603050405020304" pitchFamily="18" charset="0"/>
                <a:cs typeface="Arial"/>
              </a:rPr>
              <a:t>Is het Ook aardig?</a:t>
            </a:r>
            <a:r>
              <a:rPr lang="nl-NL" sz="1000" i="1" kern="0" dirty="0">
                <a:effectLst/>
                <a:latin typeface="+mj-lt"/>
                <a:ea typeface="Times New Roman" panose="02020603050405020304" pitchFamily="18" charset="0"/>
                <a:cs typeface="Arial"/>
              </a:rPr>
              <a:t> Is het vriendelijk om dit te zeggen of te doen?</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b="1" i="1" kern="0" dirty="0">
                <a:effectLst/>
                <a:latin typeface="+mj-lt"/>
                <a:ea typeface="Times New Roman" panose="02020603050405020304" pitchFamily="18" charset="0"/>
                <a:cs typeface="Arial"/>
              </a:rPr>
              <a:t>Moet het </a:t>
            </a:r>
            <a:r>
              <a:rPr lang="nl-NL" sz="1000" b="1" i="1" kern="0" dirty="0" err="1">
                <a:effectLst/>
                <a:latin typeface="+mj-lt"/>
                <a:ea typeface="Times New Roman" panose="02020603050405020304" pitchFamily="18" charset="0"/>
                <a:cs typeface="Arial"/>
              </a:rPr>
              <a:t>nU</a:t>
            </a:r>
            <a:r>
              <a:rPr lang="nl-NL" sz="1000" b="1" i="1" kern="0" dirty="0">
                <a:effectLst/>
                <a:latin typeface="+mj-lt"/>
                <a:ea typeface="Times New Roman" panose="02020603050405020304" pitchFamily="18" charset="0"/>
                <a:cs typeface="Arial"/>
              </a:rPr>
              <a:t>?</a:t>
            </a:r>
            <a:r>
              <a:rPr lang="nl-NL" sz="1000" i="1" kern="0" dirty="0">
                <a:effectLst/>
                <a:latin typeface="+mj-lt"/>
                <a:ea typeface="Times New Roman" panose="02020603050405020304" pitchFamily="18" charset="0"/>
                <a:cs typeface="Arial"/>
              </a:rPr>
              <a:t> Moet ik dit nu doen of kan het even wachten?</a:t>
            </a:r>
            <a:br>
              <a:rPr lang="nl-NL" sz="1000" i="1"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Geef leerlingen ruimte</a:t>
            </a:r>
            <a:r>
              <a:rPr lang="nl-NL" sz="1000" kern="0" dirty="0">
                <a:effectLst/>
                <a:latin typeface="+mj-lt"/>
                <a:ea typeface="Times New Roman" panose="02020603050405020304" pitchFamily="18" charset="0"/>
                <a:cs typeface="Arial"/>
              </a:rPr>
              <a:t> om hun energie kwijt te raken.</a:t>
            </a:r>
            <a:br>
              <a:rPr lang="nl-NL" sz="1000"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Geef </a:t>
            </a:r>
            <a:r>
              <a:rPr lang="nl-NL" sz="1000" b="1" kern="0" dirty="0" err="1">
                <a:effectLst/>
                <a:latin typeface="+mj-lt"/>
                <a:ea typeface="Times New Roman" panose="02020603050405020304" pitchFamily="18" charset="0"/>
                <a:cs typeface="Arial"/>
              </a:rPr>
              <a:t>DenkTijd</a:t>
            </a:r>
            <a:r>
              <a:rPr lang="nl-NL" sz="1000" kern="0" dirty="0">
                <a:effectLst/>
                <a:latin typeface="+mj-lt"/>
                <a:ea typeface="Times New Roman" panose="02020603050405020304" pitchFamily="18" charset="0"/>
                <a:cs typeface="Arial"/>
              </a:rPr>
              <a:t> aan alle leerlingen voordat </a:t>
            </a:r>
            <a:r>
              <a:rPr lang="nl-NL" sz="1000" kern="0" dirty="0">
                <a:latin typeface="+mj-lt"/>
                <a:ea typeface="Times New Roman" panose="02020603050405020304" pitchFamily="18" charset="0"/>
                <a:cs typeface="Arial"/>
              </a:rPr>
              <a:t>ze weten dat ze de tijd hebben om hun gedachten te ordenen en ze niet snel hoéven te reageren. Of spreek een minimale tijd af waarin leerlingen eerst even moeten wachten waarbij je hen stimuleert om even te denken voordat ze</a:t>
            </a:r>
            <a:r>
              <a:rPr lang="nl-NL" sz="1000" kern="0" dirty="0">
                <a:effectLst/>
                <a:latin typeface="+mj-lt"/>
                <a:ea typeface="Times New Roman" panose="02020603050405020304" pitchFamily="18" charset="0"/>
                <a:cs typeface="Arial"/>
              </a:rPr>
              <a:t> mogen reageren.</a:t>
            </a:r>
            <a:br>
              <a:rPr lang="nl-NL" sz="1000"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Spreek een signaal af</a:t>
            </a:r>
            <a:r>
              <a:rPr lang="nl-NL" sz="1000" kern="0" dirty="0">
                <a:effectLst/>
                <a:latin typeface="+mj-lt"/>
                <a:ea typeface="Times New Roman" panose="02020603050405020304" pitchFamily="18" charset="0"/>
                <a:cs typeface="Arial"/>
              </a:rPr>
              <a:t> dat de leerling helpt om te stoppen.</a:t>
            </a:r>
            <a:br>
              <a:rPr lang="nl-NL" sz="1000"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Zet leerlingen op </a:t>
            </a:r>
            <a:r>
              <a:rPr lang="nl-NL" sz="1000" b="1" kern="0" dirty="0">
                <a:latin typeface="+mj-lt"/>
                <a:ea typeface="Times New Roman" panose="02020603050405020304" pitchFamily="18" charset="0"/>
                <a:cs typeface="Arial"/>
              </a:rPr>
              <a:t>'pauze'</a:t>
            </a:r>
            <a:r>
              <a:rPr lang="nl-NL" sz="1000" b="1" kern="0" dirty="0">
                <a:effectLst/>
                <a:latin typeface="+mj-lt"/>
                <a:ea typeface="Times New Roman" panose="02020603050405020304" pitchFamily="18" charset="0"/>
                <a:cs typeface="Arial"/>
              </a:rPr>
              <a:t> </a:t>
            </a:r>
            <a:r>
              <a:rPr lang="nl-NL" sz="1000" kern="0" dirty="0">
                <a:effectLst/>
                <a:latin typeface="+mj-lt"/>
                <a:ea typeface="Times New Roman" panose="02020603050405020304" pitchFamily="18" charset="0"/>
                <a:cs typeface="Arial"/>
              </a:rPr>
              <a:t>als je iets uitlegt (stoppen, alles neerleggen en luisteren) en zet ze daarna weer op ‘</a:t>
            </a:r>
            <a:r>
              <a:rPr lang="nl-NL" sz="1000" kern="0" dirty="0" err="1">
                <a:effectLst/>
                <a:latin typeface="+mj-lt"/>
                <a:ea typeface="Times New Roman" panose="02020603050405020304" pitchFamily="18" charset="0"/>
                <a:cs typeface="Arial"/>
              </a:rPr>
              <a:t>play</a:t>
            </a:r>
            <a:r>
              <a:rPr lang="nl-NL" sz="1000" kern="0" dirty="0">
                <a:effectLst/>
                <a:latin typeface="+mj-lt"/>
                <a:ea typeface="Times New Roman" panose="02020603050405020304" pitchFamily="18" charset="0"/>
                <a:cs typeface="Arial"/>
              </a:rPr>
              <a:t>’.</a:t>
            </a:r>
            <a:br>
              <a:rPr lang="nl-NL" sz="1000"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Model innerlijke taal</a:t>
            </a:r>
            <a:r>
              <a:rPr lang="nl-NL" sz="1000" kern="0" dirty="0">
                <a:effectLst/>
                <a:latin typeface="+mj-lt"/>
                <a:ea typeface="Times New Roman" panose="02020603050405020304" pitchFamily="18" charset="0"/>
                <a:cs typeface="Arial"/>
              </a:rPr>
              <a:t>: </a:t>
            </a:r>
            <a:r>
              <a:rPr lang="nl-NL" sz="1000" kern="0" dirty="0">
                <a:latin typeface="+mj-lt"/>
                <a:ea typeface="Times New Roman" panose="02020603050405020304" pitchFamily="18" charset="0"/>
                <a:cs typeface="Arial"/>
              </a:rPr>
              <a:t>geef zelf het goede voorbeeld en doe het letterlijk voor bij jezelf door je innerlijke taal uit te spreken. Zeg bijvoorbeeld als je merkt dat je te snel gaat: "Wacht even ik ga te snel. Ik blijf even stil zodat ik goed kan nadenken. Dan kan ik een handige keuze maken". </a:t>
            </a:r>
            <a:br>
              <a:rPr lang="nl-NL" sz="1000" kern="0" dirty="0">
                <a:effectLst/>
                <a:latin typeface="+mj-lt"/>
                <a:ea typeface="Times New Roman" panose="02020603050405020304" pitchFamily="18" charset="0"/>
                <a:cs typeface="Arial"/>
              </a:rPr>
            </a:br>
            <a:endParaRPr lang="nl-NL" sz="1000" kern="100" dirty="0">
              <a:effectLst/>
              <a:latin typeface="+mj-lt"/>
              <a:ea typeface="Aptos" panose="020B0004020202020204" pitchFamily="34" charset="0"/>
              <a:cs typeface="Times New Roman" panose="02020603050405020304" pitchFamily="18" charset="0"/>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Help leerlingen met innerlijke taal</a:t>
            </a:r>
            <a:r>
              <a:rPr lang="nl-NL" sz="1000" kern="0" dirty="0">
                <a:effectLst/>
                <a:latin typeface="+mj-lt"/>
                <a:ea typeface="Times New Roman" panose="02020603050405020304" pitchFamily="18" charset="0"/>
                <a:cs typeface="Arial"/>
              </a:rPr>
              <a:t> door vragen te stellen zoals:</a:t>
            </a:r>
            <a:r>
              <a:rPr lang="nl-NL" sz="1000" kern="0" dirty="0">
                <a:latin typeface="+mj-lt"/>
                <a:ea typeface="Times New Roman" panose="02020603050405020304" pitchFamily="18" charset="0"/>
                <a:cs typeface="Arial"/>
              </a:rPr>
              <a:t> </a:t>
            </a:r>
            <a:r>
              <a:rPr lang="nl-NL" sz="1000" kern="0" dirty="0">
                <a:latin typeface="+mj-lt"/>
                <a:cs typeface="Arial"/>
              </a:rPr>
              <a:t>“Wat kun je tegen jezelf zeggen om…?” (bijv. niet door de klas te roepen, niet gelijk op anderen te reageren, of om even te wachten op je beurt). Dit mag de leerling natuurlijk ook hardop doen als de situatie zich hiervoor leent en de leerling dit prettiger of makkelijker vindt dan in het hoofd.</a:t>
            </a:r>
            <a:br>
              <a:rPr lang="nl-NL" sz="1000" kern="0" dirty="0">
                <a:latin typeface="+mj-lt"/>
                <a:cs typeface="Arial"/>
              </a:rPr>
            </a:br>
            <a:endParaRPr lang="nl-NL" sz="1000" kern="0" dirty="0">
              <a:latin typeface="+mj-lt"/>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Controleer of de verwachtingen van jou en je team realistisch zijn</a:t>
            </a:r>
            <a:r>
              <a:rPr lang="nl-NL" sz="1000" kern="0" dirty="0">
                <a:effectLst/>
                <a:latin typeface="+mj-lt"/>
                <a:ea typeface="Times New Roman" panose="02020603050405020304" pitchFamily="18" charset="0"/>
                <a:cs typeface="Arial"/>
              </a:rPr>
              <a:t>. </a:t>
            </a:r>
            <a:r>
              <a:rPr lang="nl-NL" sz="1000" kern="0" dirty="0">
                <a:latin typeface="+mj-lt"/>
                <a:cs typeface="Arial"/>
              </a:rPr>
              <a:t>Soms kan een leerling nog niet afremmen, ook niet met hulpmiddelen of aanpassingen. Verlaag de eisen zodat ze toch successen kunnen ervaren.</a:t>
            </a:r>
            <a:br>
              <a:rPr lang="nl-NL" sz="1000" kern="0" dirty="0">
                <a:latin typeface="+mj-lt"/>
                <a:cs typeface="Arial"/>
              </a:rPr>
            </a:br>
            <a:endParaRPr lang="nl-NL" sz="1000" kern="0" dirty="0">
              <a:latin typeface="+mj-lt"/>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Bespreek en visualiseer moeilijke situaties van tevoren</a:t>
            </a:r>
            <a:r>
              <a:rPr lang="nl-NL" sz="1000" kern="0" dirty="0">
                <a:effectLst/>
                <a:latin typeface="+mj-lt"/>
                <a:ea typeface="Times New Roman" panose="02020603050405020304" pitchFamily="18" charset="0"/>
                <a:cs typeface="Arial"/>
              </a:rPr>
              <a:t>, </a:t>
            </a:r>
            <a:r>
              <a:rPr lang="nl-NL" sz="1000" kern="0" dirty="0">
                <a:latin typeface="+mj-lt"/>
                <a:cs typeface="Arial"/>
              </a:rPr>
              <a:t>zodat leerlingen beter voorbereid zijn en weten wat ze kunnen doen om zichzelf te remmen en een handige keuze te maken.</a:t>
            </a:r>
            <a:br>
              <a:rPr lang="nl-NL" sz="1000" kern="0" dirty="0">
                <a:latin typeface="+mj-lt"/>
                <a:cs typeface="Arial"/>
              </a:rPr>
            </a:br>
            <a:endParaRPr lang="nl-NL" sz="1000" kern="0" dirty="0">
              <a:latin typeface="+mj-lt"/>
              <a:cs typeface="Arial"/>
            </a:endParaRPr>
          </a:p>
          <a:p>
            <a:pPr marL="34290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Reflecteer achteraf op situaties die niet </a:t>
            </a:r>
            <a:r>
              <a:rPr lang="nl-NL" sz="1000" b="1" kern="0" dirty="0">
                <a:latin typeface="+mj-lt"/>
                <a:ea typeface="Times New Roman" panose="02020603050405020304" pitchFamily="18" charset="0"/>
                <a:cs typeface="Arial"/>
              </a:rPr>
              <a:t>helemaal </a:t>
            </a:r>
            <a:r>
              <a:rPr lang="nl-NL" sz="1000" b="1" kern="0" dirty="0">
                <a:effectLst/>
                <a:latin typeface="+mj-lt"/>
                <a:ea typeface="Times New Roman" panose="02020603050405020304" pitchFamily="18" charset="0"/>
                <a:cs typeface="Arial"/>
              </a:rPr>
              <a:t>goed gingen.</a:t>
            </a:r>
            <a:r>
              <a:rPr lang="nl-NL" sz="1000" kern="0" dirty="0">
                <a:effectLst/>
                <a:latin typeface="+mj-lt"/>
                <a:ea typeface="Times New Roman" panose="02020603050405020304" pitchFamily="18" charset="0"/>
                <a:cs typeface="Arial"/>
              </a:rPr>
              <a:t> </a:t>
            </a:r>
            <a:r>
              <a:rPr lang="nl-NL" sz="1000" kern="0" dirty="0">
                <a:latin typeface="+mj-lt"/>
                <a:ea typeface="Times New Roman" panose="02020603050405020304" pitchFamily="18" charset="0"/>
                <a:cs typeface="Arial"/>
              </a:rPr>
              <a:t>Model innerlijke</a:t>
            </a:r>
            <a:r>
              <a:rPr lang="nl-NL" sz="1000" kern="0" dirty="0">
                <a:effectLst/>
                <a:latin typeface="+mj-lt"/>
                <a:ea typeface="Times New Roman" panose="02020603050405020304" pitchFamily="18" charset="0"/>
                <a:cs typeface="Arial"/>
              </a:rPr>
              <a:t> taal </a:t>
            </a:r>
            <a:r>
              <a:rPr lang="nl-NL" sz="1000" kern="0" dirty="0">
                <a:latin typeface="+mj-lt"/>
                <a:ea typeface="Times New Roman" panose="02020603050405020304" pitchFamily="18" charset="0"/>
                <a:cs typeface="Arial"/>
              </a:rPr>
              <a:t>door denkstappen te verwoorden die helpen bij het afremmen en reflecteren </a:t>
            </a:r>
            <a:r>
              <a:rPr lang="nl-NL" sz="1000" kern="0" dirty="0">
                <a:effectLst/>
                <a:latin typeface="+mj-lt"/>
                <a:ea typeface="Times New Roman" panose="02020603050405020304" pitchFamily="18" charset="0"/>
                <a:cs typeface="Arial"/>
              </a:rPr>
              <a:t>en maak </a:t>
            </a:r>
            <a:r>
              <a:rPr lang="nl-NL" sz="1000" kern="0" dirty="0">
                <a:latin typeface="+mj-lt"/>
                <a:ea typeface="Times New Roman" panose="02020603050405020304" pitchFamily="18" charset="0"/>
                <a:cs typeface="Arial"/>
              </a:rPr>
              <a:t>waar mogelijk samen met de leerling een</a:t>
            </a:r>
            <a:r>
              <a:rPr lang="nl-NL" sz="1000" kern="0" dirty="0">
                <a:effectLst/>
                <a:latin typeface="+mj-lt"/>
                <a:ea typeface="Times New Roman" panose="02020603050405020304" pitchFamily="18" charset="0"/>
                <a:cs typeface="Arial"/>
              </a:rPr>
              <a:t> </a:t>
            </a:r>
            <a:r>
              <a:rPr lang="nl-NL" sz="1000" kern="0" dirty="0">
                <a:latin typeface="+mj-lt"/>
                <a:ea typeface="Times New Roman" panose="02020603050405020304" pitchFamily="18" charset="0"/>
                <a:cs typeface="Arial"/>
              </a:rPr>
              <a:t>kort </a:t>
            </a:r>
            <a:r>
              <a:rPr lang="nl-NL" sz="1000" kern="0" dirty="0">
                <a:effectLst/>
                <a:latin typeface="+mj-lt"/>
                <a:ea typeface="Times New Roman" panose="02020603050405020304" pitchFamily="18" charset="0"/>
                <a:cs typeface="Arial"/>
              </a:rPr>
              <a:t>(visueel) </a:t>
            </a:r>
            <a:r>
              <a:rPr lang="nl-NL" sz="1000" kern="0" dirty="0">
                <a:latin typeface="+mj-lt"/>
                <a:ea typeface="Times New Roman" panose="02020603050405020304" pitchFamily="18" charset="0"/>
                <a:cs typeface="Arial"/>
              </a:rPr>
              <a:t>plan dat de leerling kan gebruiken in lastige situaties in de toekomst</a:t>
            </a:r>
            <a:r>
              <a:rPr lang="nl-NL" sz="1000" kern="0" dirty="0">
                <a:effectLst/>
                <a:latin typeface="+mj-lt"/>
                <a:ea typeface="Times New Roman" panose="02020603050405020304" pitchFamily="18" charset="0"/>
                <a:cs typeface="Arial"/>
              </a:rPr>
              <a:t>.</a:t>
            </a:r>
            <a:endParaRPr lang="nl-NL" sz="1000" kern="100" dirty="0">
              <a:effectLst/>
              <a:latin typeface="+mj-lt"/>
              <a:ea typeface="Aptos" panose="020B0004020202020204" pitchFamily="34" charset="0"/>
              <a:cs typeface="Arial"/>
            </a:endParaRPr>
          </a:p>
          <a:p>
            <a:pPr>
              <a:lnSpc>
                <a:spcPct val="115000"/>
              </a:lnSpc>
              <a:spcAft>
                <a:spcPts val="1000"/>
              </a:spcAft>
            </a:pPr>
            <a:r>
              <a:rPr lang="nl-NL" sz="1000" kern="100" dirty="0">
                <a:effectLst/>
                <a:latin typeface="+mj-lt"/>
                <a:ea typeface="Aptos" panose="020B0004020202020204" pitchFamily="34" charset="0"/>
                <a:cs typeface="Arial"/>
              </a:rPr>
              <a:t> </a:t>
            </a:r>
            <a:endParaRPr lang="nl-NL" sz="1000" dirty="0">
              <a:latin typeface="+mj-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86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7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000" b="1" kern="0" dirty="0">
                <a:effectLst/>
                <a:latin typeface="+mj-lt"/>
                <a:ea typeface="Times New Roman" panose="02020603050405020304" pitchFamily="18" charset="0"/>
                <a:cs typeface="Arial"/>
              </a:rPr>
              <a:t>Introductie voor de leerlingen</a:t>
            </a:r>
          </a:p>
          <a:p>
            <a:pPr>
              <a:lnSpc>
                <a:spcPct val="115000"/>
              </a:lnSpc>
              <a:spcAft>
                <a:spcPts val="1000"/>
              </a:spcAft>
            </a:pPr>
            <a:endParaRPr lang="nl-NL" sz="1000" b="1" kern="0" dirty="0">
              <a:effectLst/>
              <a:latin typeface="+mj-lt"/>
              <a:ea typeface="Times New Roman" panose="02020603050405020304" pitchFamily="18" charset="0"/>
              <a:cs typeface="Times New Roman" panose="02020603050405020304" pitchFamily="18" charset="0"/>
            </a:endParaRPr>
          </a:p>
          <a:p>
            <a:pPr>
              <a:lnSpc>
                <a:spcPct val="115000"/>
              </a:lnSpc>
              <a:spcAft>
                <a:spcPts val="1000"/>
              </a:spcAft>
            </a:pPr>
            <a:r>
              <a:rPr lang="nl-NL" sz="1000" b="1" kern="0" dirty="0">
                <a:effectLst/>
                <a:latin typeface="+mj-lt"/>
                <a:ea typeface="Times New Roman" panose="02020603050405020304" pitchFamily="18" charset="0"/>
                <a:cs typeface="Arial"/>
              </a:rPr>
              <a:t>Groepsgesprek:</a:t>
            </a:r>
            <a:endParaRPr lang="nl-NL" sz="1000" kern="100" dirty="0">
              <a:effectLst/>
              <a:latin typeface="+mj-lt"/>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Heb je wel eens iets heel graag of snel willen doen?</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dirty="0">
                <a:effectLst/>
                <a:latin typeface="+mj-lt"/>
                <a:ea typeface="Times New Roman" panose="02020603050405020304" pitchFamily="18" charset="0"/>
                <a:cs typeface="Arial"/>
              </a:rPr>
              <a:t>Voorbeeld? Wat gebeurde er? Kon of mocht je het toen niet?</a:t>
            </a:r>
            <a:endParaRPr lang="nl-NL" sz="1000" kern="100" dirty="0">
              <a:effectLst/>
              <a:latin typeface="+mj-lt"/>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Heb je wel eens iets automatisch gedaan, zonder na te denken?</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dirty="0">
                <a:effectLst/>
                <a:latin typeface="+mj-lt"/>
                <a:ea typeface="Times New Roman" panose="02020603050405020304" pitchFamily="18" charset="0"/>
                <a:cs typeface="Arial"/>
              </a:rPr>
              <a:t>Wat gebeurde er?</a:t>
            </a:r>
            <a:endParaRPr lang="nl-NL" sz="1000" kern="100" dirty="0">
              <a:effectLst/>
              <a:latin typeface="+mj-lt"/>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Heb je wel eens iets te snel gedaan?</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dirty="0">
                <a:effectLst/>
                <a:latin typeface="+mj-lt"/>
                <a:ea typeface="Times New Roman" panose="02020603050405020304" pitchFamily="18" charset="0"/>
                <a:cs typeface="Arial"/>
              </a:rPr>
              <a:t>Bijvoorbeeld Iets gezegd waar je spijt van kreeg?</a:t>
            </a:r>
            <a:endParaRPr lang="nl-NL" sz="1000" kern="100" dirty="0">
              <a:effectLst/>
              <a:latin typeface="+mj-lt"/>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Wanneer moet je jezelf afremmen of stoppen?</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dirty="0">
                <a:effectLst/>
                <a:latin typeface="+mj-lt"/>
                <a:ea typeface="Times New Roman" panose="02020603050405020304" pitchFamily="18" charset="0"/>
                <a:cs typeface="Arial"/>
              </a:rPr>
              <a:t>Waarom is dat belangrijk?</a:t>
            </a:r>
            <a:endParaRPr lang="nl-NL" sz="1000" kern="100" dirty="0">
              <a:effectLst/>
              <a:latin typeface="+mj-lt"/>
              <a:ea typeface="Aptos" panose="020B0004020202020204" pitchFamily="34" charset="0"/>
              <a:cs typeface="Arial"/>
            </a:endParaRPr>
          </a:p>
          <a:p>
            <a:pPr marL="342900" lvl="0" indent="-342900">
              <a:lnSpc>
                <a:spcPct val="115000"/>
              </a:lnSpc>
              <a:spcAft>
                <a:spcPts val="1000"/>
              </a:spcAft>
              <a:buSzPts val="1000"/>
              <a:buFont typeface="Symbol" panose="05050102010706020507" pitchFamily="18" charset="2"/>
              <a:buChar char=""/>
              <a:tabLst>
                <a:tab pos="457200" algn="l"/>
              </a:tabLst>
            </a:pPr>
            <a:r>
              <a:rPr lang="nl-NL" sz="1000" b="1" kern="0" dirty="0">
                <a:effectLst/>
                <a:latin typeface="+mj-lt"/>
                <a:ea typeface="Times New Roman" panose="02020603050405020304" pitchFamily="18" charset="0"/>
                <a:cs typeface="Arial"/>
              </a:rPr>
              <a:t>Kun je een moment geven waarop je jezelf moest afremmen?</a:t>
            </a:r>
            <a:endParaRPr lang="nl-NL" sz="1000" kern="100" dirty="0">
              <a:effectLst/>
              <a:latin typeface="+mj-lt"/>
              <a:ea typeface="Aptos" panose="020B0004020202020204" pitchFamily="34" charset="0"/>
              <a:cs typeface="Arial"/>
            </a:endParaRPr>
          </a:p>
          <a:p>
            <a:pPr marL="742950" lvl="1" indent="-285750">
              <a:lnSpc>
                <a:spcPct val="115000"/>
              </a:lnSpc>
              <a:spcAft>
                <a:spcPts val="1000"/>
              </a:spcAft>
              <a:buSzPts val="1000"/>
              <a:buFont typeface="Courier New" panose="02070309020205020404" pitchFamily="49" charset="0"/>
              <a:buChar char="o"/>
              <a:tabLst>
                <a:tab pos="914400" algn="l"/>
              </a:tabLst>
            </a:pPr>
            <a:r>
              <a:rPr lang="nl-NL" sz="1000" i="1" kern="0" dirty="0">
                <a:effectLst/>
                <a:latin typeface="+mj-lt"/>
                <a:ea typeface="Times New Roman" panose="02020603050405020304" pitchFamily="18" charset="0"/>
                <a:cs typeface="Arial"/>
              </a:rPr>
              <a:t>Hoe voelde dat?</a:t>
            </a:r>
            <a:endParaRPr lang="nl-NL" sz="1000" kern="100" dirty="0">
              <a:effectLst/>
              <a:latin typeface="+mj-lt"/>
              <a:ea typeface="Aptos" panose="020B0004020202020204" pitchFamily="34" charset="0"/>
              <a:cs typeface="Arial"/>
            </a:endParaRPr>
          </a:p>
          <a:p>
            <a:endParaRPr lang="nl-NL" sz="1000" b="0" dirty="0">
              <a:latin typeface="+mj-lt"/>
            </a:endParaRPr>
          </a:p>
          <a:p>
            <a:endParaRPr lang="nl-NL" sz="1000" b="1" dirty="0">
              <a:latin typeface="+mj-lt"/>
            </a:endParaRPr>
          </a:p>
          <a:p>
            <a:r>
              <a:rPr lang="nl-NL" sz="1000" b="1" dirty="0">
                <a:latin typeface="+mj-lt"/>
              </a:rPr>
              <a:t>Leg uit aan de leerlingen:</a:t>
            </a:r>
          </a:p>
          <a:p>
            <a:r>
              <a:rPr lang="nl-NL" sz="1000" dirty="0">
                <a:latin typeface="+mj-lt"/>
              </a:rPr>
              <a:t>Soms merk je misschien dat je snel reageert zonder eerst de tijd te nemen om rustig na te denken. Dat betekent niet dat er iets mis met je is! Het komt omdat jouw hersenen extra moeite hebben om te ‘remmen’ voordat je iets doet of zegt. Dat hoort gewoon bij TOS.</a:t>
            </a:r>
          </a:p>
          <a:p>
            <a:endParaRPr lang="nl-NL" sz="1000" dirty="0">
              <a:latin typeface="+mj-lt"/>
            </a:endParaRPr>
          </a:p>
          <a:p>
            <a:r>
              <a:rPr lang="nl-NL" sz="1000" dirty="0">
                <a:latin typeface="+mj-lt"/>
              </a:rPr>
              <a:t>Je kunt het vergelijken met een auto die niet heel snel kan afremmen. Als een auto heel vol en heel zwaar is kan de auto bijvoorbeeld niet snel remmen. Het duurt dan wat langer voordat de auto helemaal stilstaat. Als je in een auto rijdt die niet heel snel kan remmen, kun je er wel rekening mee houden. Je kunt bijvoorbeeld langzamer gaan rijden. Zo gaat dat bij mensen ook. Als je weet dat je moeite hebt met remmen en stoppen kun je er rekening mee houden.</a:t>
            </a:r>
          </a:p>
          <a:p>
            <a:endParaRPr lang="nl-NL" sz="1000" dirty="0">
              <a:latin typeface="+mj-lt"/>
            </a:endParaRPr>
          </a:p>
          <a:p>
            <a:r>
              <a:rPr lang="nl-NL" sz="1000" dirty="0">
                <a:latin typeface="+mj-lt"/>
              </a:rPr>
              <a:t>Soms voel je je misschien snel afgeleid  door prikkels (dingen die je denkt, hoort, ziet of ruikt. Misschien heb je moeite om te wachten op je beurt. Dat komt omdat jouw hersenen prikkels anders verwerken dan anderen. Met prikkels bedoelen we: alles dat je denkt, hoort, ziet, ruikt, proeft, voelt. </a:t>
            </a:r>
            <a:r>
              <a:rPr lang="nl-NL" sz="1000" i="1" dirty="0">
                <a:latin typeface="+mj-lt"/>
              </a:rPr>
              <a:t>(leg het begrip prikkels uitgebreider uit als dit nodig is). </a:t>
            </a:r>
            <a:r>
              <a:rPr lang="nl-NL" sz="1000" dirty="0">
                <a:latin typeface="+mj-lt"/>
              </a:rPr>
              <a:t>Veel mensen met TOS hebben moeite om zichzelf op tijd af te remmen of te stoppen. Dat komt dat de hersenen van mensen met TOS prikkels anders verwerken. Dat betekent niet dat je niet slim bent. Het betekent dat je hersenen anders werken.</a:t>
            </a:r>
          </a:p>
          <a:p>
            <a:r>
              <a:rPr lang="nl-NL" sz="1000" dirty="0">
                <a:latin typeface="+mj-lt"/>
              </a:rPr>
              <a:t>Ook mensen zonder TOS kunnen het lastig vinden om te remmen en te stoppen. Meestal is het ook lastiger als je jonger bent. Hoe ouder je wordt en hoe meer je hersenen zich ontwikkelen, hoe beter het meestal lukt om te remmen en te stoppen.</a:t>
            </a:r>
          </a:p>
          <a:p>
            <a:endParaRPr lang="nl-NL" sz="1000" i="1" dirty="0">
              <a:latin typeface="+mj-lt"/>
            </a:endParaRPr>
          </a:p>
          <a:p>
            <a:r>
              <a:rPr lang="nl-NL" sz="1000" dirty="0">
                <a:latin typeface="+mj-lt"/>
              </a:rPr>
              <a:t>Het kan zijn dat jij het ook moeilijk vindt om jezelf te remmen of te stoppen. Het is belangrijk om te weten dat dit gewoon bij jou hoort. Als je begrijpt dat het bij je hoort en dat je het lastig vindt, kun je ook leren hoe je jezelf kunt afremmen.</a:t>
            </a:r>
          </a:p>
          <a:p>
            <a:endParaRPr lang="nl-NL" sz="1000" dirty="0">
              <a:latin typeface="+mj-lt"/>
            </a:endParaRPr>
          </a:p>
          <a:p>
            <a:pPr marL="171450" indent="-171450">
              <a:buFont typeface="Arial" panose="020B0604020202020204" pitchFamily="34" charset="0"/>
              <a:buChar char="•"/>
            </a:pPr>
            <a:r>
              <a:rPr lang="nl-NL" sz="1000" dirty="0">
                <a:latin typeface="+mj-lt"/>
              </a:rPr>
              <a:t>Wanneer is het handig om jezelf af te remmen of te stoppen?</a:t>
            </a:r>
          </a:p>
          <a:p>
            <a:pPr marL="171450" indent="-171450">
              <a:buFont typeface="Arial" panose="020B0604020202020204" pitchFamily="34" charset="0"/>
              <a:buChar char="•"/>
            </a:pPr>
            <a:r>
              <a:rPr lang="nl-NL" sz="1000" dirty="0">
                <a:latin typeface="+mj-lt"/>
              </a:rPr>
              <a:t>Wanneer is het makkelijk om jezelf af te remmen of te stoppen?</a:t>
            </a:r>
          </a:p>
          <a:p>
            <a:pPr marL="171450" indent="-171450">
              <a:buFont typeface="Arial" panose="020B0604020202020204" pitchFamily="34" charset="0"/>
              <a:buChar char="•"/>
            </a:pPr>
            <a:r>
              <a:rPr lang="nl-NL" sz="1000" dirty="0">
                <a:latin typeface="+mj-lt"/>
              </a:rPr>
              <a:t>Wanneer is het moeilijk om jezelf af te remmen of te stoppen?</a:t>
            </a:r>
          </a:p>
          <a:p>
            <a:endParaRPr lang="nl-NL" sz="1000" dirty="0">
              <a:latin typeface="+mj-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06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t>Het heeft de voorkeur om de leerlingen dit in tweetallen met een werkblad te laten doen. </a:t>
            </a:r>
          </a:p>
          <a:p>
            <a:r>
              <a:rPr lang="nl-NL" sz="1000" b="0" dirty="0"/>
              <a:t>Er is ook een digitale versie beschikbaar.</a:t>
            </a:r>
          </a:p>
          <a:p>
            <a:endParaRPr lang="nl-NL" sz="1000" b="1" dirty="0"/>
          </a:p>
          <a:p>
            <a:r>
              <a:rPr lang="nl-NL" sz="1000" b="1" dirty="0"/>
              <a:t>Benodigdheden en organisatie</a:t>
            </a:r>
            <a:endParaRPr lang="nl-NL" sz="1000" b="0" dirty="0"/>
          </a:p>
          <a:p>
            <a:pPr marL="171450" indent="-171450">
              <a:buFont typeface="Calibri"/>
              <a:buChar char="-"/>
            </a:pPr>
            <a:r>
              <a:rPr lang="nl-NL" sz="1000" b="0" dirty="0"/>
              <a:t>Uitprintblad ‘Jezelf remmen, zelf ervaren’. Dit is de Stroop test; </a:t>
            </a:r>
            <a:r>
              <a:rPr lang="nl-NL" sz="1000" dirty="0"/>
              <a:t>dat is het blad met de</a:t>
            </a:r>
            <a:r>
              <a:rPr lang="nl-NL" sz="1000" b="0" dirty="0"/>
              <a:t> woorden in de verschillende kleuren. 1 blad per leerling</a:t>
            </a:r>
          </a:p>
          <a:p>
            <a:pPr marL="171450" indent="-171450">
              <a:buFont typeface="Calibri"/>
              <a:buChar char="-"/>
            </a:pPr>
            <a:r>
              <a:rPr lang="nl-NL" sz="1000" b="0" dirty="0"/>
              <a:t>Timer, stopwatch of mobiele telefoon.</a:t>
            </a:r>
          </a:p>
          <a:p>
            <a:pPr marL="0" indent="0">
              <a:buFontTx/>
              <a:buNone/>
            </a:pPr>
            <a:endParaRPr lang="nl-NL" sz="1000" b="0" dirty="0"/>
          </a:p>
          <a:p>
            <a:r>
              <a:rPr lang="nl-NL" sz="1000" b="1" dirty="0"/>
              <a:t>Organisatie</a:t>
            </a:r>
            <a:endParaRPr lang="nl-NL" sz="1000" dirty="0"/>
          </a:p>
          <a:p>
            <a:pPr marL="171450" indent="-171450">
              <a:spcBef>
                <a:spcPct val="0"/>
              </a:spcBef>
              <a:buFont typeface="Calibri"/>
              <a:buChar char="-"/>
            </a:pPr>
            <a:r>
              <a:rPr lang="nl-NL" sz="1000" dirty="0"/>
              <a:t>Verdeel de groep in tweetallen. </a:t>
            </a:r>
          </a:p>
          <a:p>
            <a:pPr marL="171450" indent="-171450">
              <a:buFont typeface="Calibri"/>
              <a:buChar char="-"/>
            </a:pPr>
            <a:r>
              <a:rPr lang="nl-NL" sz="1000" dirty="0"/>
              <a:t>Laat de leerlingen in tweetallen om de beurt zo snel mogelijk de kleuren van de woorden opnoemen; van boven naar beneden, kolom voor kolom.</a:t>
            </a:r>
          </a:p>
          <a:p>
            <a:pPr marL="171450" indent="-171450">
              <a:buFont typeface="Calibri"/>
              <a:buChar char="-"/>
            </a:pPr>
            <a:endParaRPr lang="nl-NL" sz="1000" dirty="0"/>
          </a:p>
          <a:p>
            <a:pPr marL="0" indent="0">
              <a:buFontTx/>
              <a:buNone/>
            </a:pPr>
            <a:endParaRPr lang="nl-NL" sz="1000" b="0" dirty="0"/>
          </a:p>
          <a:p>
            <a:pPr>
              <a:defRPr/>
            </a:pPr>
            <a:r>
              <a:rPr lang="nl-NL" sz="1000" b="1" dirty="0"/>
              <a:t>NOOT: </a:t>
            </a:r>
            <a:r>
              <a:rPr lang="nl-NL" sz="1000" dirty="0"/>
              <a:t>Je kunt deze test ook digitaal doen. Dit is moeilijker en daarom is het aan te raden om met het uitprintblad te werken. </a:t>
            </a:r>
            <a:br>
              <a:rPr lang="nl-NL" sz="1000" dirty="0">
                <a:cs typeface="+mn-lt"/>
              </a:rPr>
            </a:br>
            <a:r>
              <a:rPr lang="nl-NL" sz="1000" b="0" i="1" dirty="0"/>
              <a:t>Kies bijvoorbeeld voor deze digitale optie als de leerlingen </a:t>
            </a:r>
            <a:r>
              <a:rPr lang="nl-NL" sz="1000" i="1" dirty="0"/>
              <a:t>echt </a:t>
            </a:r>
            <a:r>
              <a:rPr lang="nl-NL" sz="1000" b="0" i="1" dirty="0"/>
              <a:t>niet in staat zijn om in tweetallen werken: </a:t>
            </a:r>
            <a:r>
              <a:rPr lang="nl-NL" sz="1000" b="0" i="1" dirty="0">
                <a:hlinkClick r:id="rId3"/>
              </a:rPr>
              <a:t>http://jespervoorendt.nl/stroop/index.html</a:t>
            </a:r>
            <a:r>
              <a:rPr lang="nl-NL" sz="1000" b="0" i="1" dirty="0"/>
              <a:t> </a:t>
            </a:r>
          </a:p>
          <a:p>
            <a:endParaRPr lang="nl-NL" sz="1000" dirty="0"/>
          </a:p>
          <a:p>
            <a:pPr>
              <a:buFont typeface="Calibri" panose="020B0604020202020204" pitchFamily="34" charset="0"/>
              <a:buChar char="-"/>
            </a:pPr>
            <a:r>
              <a:rPr lang="nl-NL" sz="1000" dirty="0"/>
              <a:t>  Je ziet een woord en een kleur op het scherm.</a:t>
            </a:r>
          </a:p>
          <a:p>
            <a:pPr>
              <a:buFont typeface="Calibri" panose="020B0604020202020204" pitchFamily="34" charset="0"/>
              <a:buChar char="-"/>
            </a:pPr>
            <a:r>
              <a:rPr lang="nl-NL" sz="1000" dirty="0"/>
              <a:t>  Klik op </a:t>
            </a:r>
            <a:r>
              <a:rPr lang="nl-NL" sz="1000" b="1" dirty="0"/>
              <a:t>1</a:t>
            </a:r>
            <a:r>
              <a:rPr lang="nl-NL" sz="1000" dirty="0"/>
              <a:t> als het woord en de kleur hetzelfde zijn (bijvoorbeeld: het woord "groen" in de kleur groen).</a:t>
            </a:r>
          </a:p>
          <a:p>
            <a:pPr>
              <a:buFont typeface="Calibri" panose="020B0604020202020204" pitchFamily="34" charset="0"/>
              <a:buChar char="-"/>
            </a:pPr>
            <a:r>
              <a:rPr lang="nl-NL" sz="1000" dirty="0"/>
              <a:t>  Klik op </a:t>
            </a:r>
            <a:r>
              <a:rPr lang="nl-NL" sz="1000" b="1" dirty="0"/>
              <a:t>2</a:t>
            </a:r>
            <a:r>
              <a:rPr lang="nl-NL" sz="1000" dirty="0"/>
              <a:t> als het woord en de kleur niet hetzelfde zijn (bijvoorbeeld: het woord "rood" in de kleur paars).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2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u="sng" dirty="0">
                <a:latin typeface="+mj-lt"/>
              </a:rPr>
              <a:t>Instructie voor de leerlingen</a:t>
            </a:r>
            <a:endParaRPr lang="nl-NL" sz="1000" u="sng" dirty="0">
              <a:latin typeface="+mj-lt"/>
            </a:endParaRPr>
          </a:p>
          <a:p>
            <a:r>
              <a:rPr lang="nl-NL" sz="1000" dirty="0">
                <a:latin typeface="+mj-lt"/>
              </a:rPr>
              <a:t>“Jullie gaan zo in tweetallen werken. Ik geef eerst de instructie: Let goed op…!”</a:t>
            </a:r>
          </a:p>
          <a:p>
            <a:pPr>
              <a:buFont typeface="+mj-lt"/>
              <a:buAutoNum type="arabicPeriod"/>
            </a:pPr>
            <a:endParaRPr lang="nl-NL" sz="1000" dirty="0">
              <a:latin typeface="+mj-lt"/>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nl-NL" sz="1000" dirty="0">
                <a:latin typeface="+mj-lt"/>
              </a:rPr>
              <a:t> Kijk naar je blad met woorden. Je ziet woorden van kleuren zoals "rood," "blauw" of "groen."</a:t>
            </a:r>
          </a:p>
          <a:p>
            <a:pPr>
              <a:buFont typeface="+mj-lt"/>
              <a:buAutoNum type="arabicPeriod"/>
            </a:pPr>
            <a:r>
              <a:rPr lang="nl-NL" sz="1000" dirty="0">
                <a:latin typeface="+mj-lt"/>
              </a:rPr>
              <a:t> Het woord is geschreven in een andere kleur dan het zegt. Bijvoorbeeld: het woord "rood" is geschreven in blauwe inkt.</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nl-NL" sz="1000" dirty="0">
                <a:latin typeface="+mj-lt"/>
              </a:rPr>
              <a:t> Zeg zo snel mogelijk de kleuren van de woorden.</a:t>
            </a:r>
          </a:p>
          <a:p>
            <a:pPr>
              <a:buFont typeface="+mj-lt"/>
              <a:buAutoNum type="arabicPeriod"/>
            </a:pPr>
            <a:r>
              <a:rPr lang="nl-NL" sz="1000" b="1" dirty="0">
                <a:latin typeface="+mj-lt"/>
              </a:rPr>
              <a:t> Lees het woord niet!</a:t>
            </a:r>
            <a:endParaRPr lang="nl-NL" sz="1000" dirty="0">
              <a:latin typeface="+mj-lt"/>
            </a:endParaRPr>
          </a:p>
          <a:p>
            <a:pPr>
              <a:buFont typeface="+mj-lt"/>
              <a:buAutoNum type="arabicPeriod"/>
            </a:pPr>
            <a:r>
              <a:rPr lang="nl-NL" sz="1000" b="1" dirty="0">
                <a:latin typeface="+mj-lt"/>
              </a:rPr>
              <a:t> Kijk alleen naar de kleur van de inkt.</a:t>
            </a:r>
          </a:p>
          <a:p>
            <a:pPr>
              <a:buFont typeface="+mj-lt"/>
              <a:buAutoNum type="arabicPeriod"/>
            </a:pPr>
            <a:r>
              <a:rPr lang="nl-NL" sz="1000" dirty="0">
                <a:latin typeface="+mj-lt"/>
              </a:rPr>
              <a:t> Zeg de kleur van de inkt hardop, niet het woord. Bijvoorbeeld: als het woord "rood" in blauwe inkt staat, zeg je "blauw.“</a:t>
            </a:r>
            <a:endParaRPr lang="nl-NL" sz="1000" b="0" i="0" dirty="0">
              <a:latin typeface="+mj-lt"/>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nl-NL" sz="1000" dirty="0">
                <a:latin typeface="+mj-lt"/>
              </a:rPr>
              <a:t> Je leest van boven naar beneden.</a:t>
            </a:r>
          </a:p>
          <a:p>
            <a:pPr>
              <a:buFont typeface="+mj-lt"/>
              <a:buAutoNum type="arabicPeriod"/>
            </a:pPr>
            <a:endParaRPr lang="nl-NL" sz="1000" b="0" i="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dirty="0">
                <a:latin typeface="+mj-lt"/>
              </a:rPr>
              <a:t>&gt;&gt; Doe voor aan de hand van de </a:t>
            </a:r>
            <a:r>
              <a:rPr lang="nl-NL" sz="1000" i="1" dirty="0" err="1">
                <a:latin typeface="+mj-lt"/>
              </a:rPr>
              <a:t>powerpoint</a:t>
            </a:r>
            <a:r>
              <a:rPr lang="nl-NL" sz="1000" i="1" dirty="0">
                <a:latin typeface="+mj-lt"/>
              </a:rPr>
              <a:t> op de vorige dia&lt;&lt;</a:t>
            </a:r>
            <a:endParaRPr lang="nl-NL" sz="1000" dirty="0">
              <a:latin typeface="+mj-lt"/>
            </a:endParaRPr>
          </a:p>
          <a:p>
            <a:endParaRPr lang="nl-NL" sz="1000" dirty="0">
              <a:latin typeface="+mj-lt"/>
            </a:endParaRPr>
          </a:p>
          <a:p>
            <a:pPr marL="171450" indent="-171450">
              <a:buFontTx/>
              <a:buChar char="-"/>
            </a:pPr>
            <a:r>
              <a:rPr lang="nl-NL" sz="1000" b="0" u="none" dirty="0">
                <a:latin typeface="+mj-lt"/>
              </a:rPr>
              <a:t>Houd de tijd bij van je maatje. (</a:t>
            </a:r>
            <a:r>
              <a:rPr lang="nl-NL" sz="1000" dirty="0" err="1">
                <a:effectLst/>
                <a:latin typeface="+mj-lt"/>
              </a:rPr>
              <a:t>evt</a:t>
            </a:r>
            <a:r>
              <a:rPr lang="nl-NL" sz="1000" dirty="0">
                <a:effectLst/>
                <a:latin typeface="+mj-lt"/>
              </a:rPr>
              <a:t> met timer op het digibord. Of een klok met </a:t>
            </a:r>
            <a:r>
              <a:rPr lang="nl-NL" sz="1000" dirty="0" err="1">
                <a:effectLst/>
                <a:latin typeface="+mj-lt"/>
              </a:rPr>
              <a:t>secondenwijzer</a:t>
            </a:r>
            <a:r>
              <a:rPr lang="nl-NL" sz="1000" dirty="0">
                <a:effectLst/>
                <a:latin typeface="+mj-lt"/>
              </a:rPr>
              <a:t>.)</a:t>
            </a:r>
            <a:endParaRPr lang="nl-NL" sz="1000" b="0" u="none" dirty="0">
              <a:latin typeface="+mj-lt"/>
            </a:endParaRPr>
          </a:p>
          <a:p>
            <a:pPr marL="171450" indent="-171450">
              <a:buFontTx/>
              <a:buChar char="-"/>
            </a:pPr>
            <a:r>
              <a:rPr lang="nl-NL" sz="1000" dirty="0">
                <a:latin typeface="+mj-lt"/>
              </a:rPr>
              <a:t>Je maatje houdt de tijd bij van jou.</a:t>
            </a:r>
          </a:p>
          <a:p>
            <a:pPr marL="171450" indent="-171450">
              <a:buFontTx/>
              <a:buChar char="-"/>
            </a:pPr>
            <a:r>
              <a:rPr lang="nl-NL" sz="1000" dirty="0">
                <a:latin typeface="+mj-lt"/>
              </a:rPr>
              <a:t>Doe het een paar keer; kan je steeds sneller, of niet?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mj-lt"/>
              </a:rPr>
              <a:t>Daarna wissel je om.</a:t>
            </a:r>
          </a:p>
          <a:p>
            <a:pPr marL="171450" indent="-171450">
              <a:buFontTx/>
              <a:buChar char="-"/>
            </a:pPr>
            <a:endParaRPr lang="nl-NL" sz="1000" dirty="0">
              <a:latin typeface="+mj-lt"/>
            </a:endParaRPr>
          </a:p>
          <a:p>
            <a:r>
              <a:rPr lang="nl-NL" sz="1000" dirty="0">
                <a:latin typeface="+mj-lt"/>
              </a:rPr>
              <a:t>Als er geen manier is om de tijd en foutjes bij te houden, kun je dit ook achterwege laten.</a:t>
            </a:r>
          </a:p>
          <a:p>
            <a:pPr marL="0" indent="0">
              <a:buFontTx/>
              <a:buNone/>
            </a:pPr>
            <a:endParaRPr lang="nl-NL" sz="1000" i="1" dirty="0">
              <a:latin typeface="+mj-l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80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62445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9767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97066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122629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2445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930913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45191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5392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9568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89102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8852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29757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97255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07816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48558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4900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07000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05694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2901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72453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56445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59319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5-2-2025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16530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5-2-2025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5469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2813334"/>
            <a:ext cx="4233673" cy="3508908"/>
          </a:xfrm>
        </p:spPr>
        <p:txBody>
          <a:bodyPr/>
          <a:lstStyle/>
          <a:p>
            <a:pPr algn="ctr"/>
            <a:r>
              <a:rPr lang="nl-NL" cap="none">
                <a:solidFill>
                  <a:schemeClr val="bg1"/>
                </a:solidFill>
              </a:rPr>
              <a:t>Executieve functies</a:t>
            </a:r>
            <a:endParaRPr lang="nl-NL">
              <a:solidFill>
                <a:schemeClr val="bg1"/>
              </a:solidFill>
            </a:endParaRPr>
          </a:p>
          <a:p>
            <a:endParaRPr lang="nl-NL" sz="2000" cap="none"/>
          </a:p>
        </p:txBody>
      </p:sp>
      <p:sp>
        <p:nvSpPr>
          <p:cNvPr id="6" name="Tijdelijke aanduiding voor inhoud 4">
            <a:extLst>
              <a:ext uri="{FF2B5EF4-FFF2-40B4-BE49-F238E27FC236}">
                <a16:creationId xmlns:a16="http://schemas.microsoft.com/office/drawing/2014/main" id="{46403FD5-8B8D-9BB3-0921-6C164C5396E0}"/>
              </a:ext>
            </a:extLst>
          </p:cNvPr>
          <p:cNvSpPr txBox="1">
            <a:spLocks/>
          </p:cNvSpPr>
          <p:nvPr/>
        </p:nvSpPr>
        <p:spPr>
          <a:xfrm>
            <a:off x="8087038" y="5042158"/>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a:cs typeface="Mangal Pro"/>
              </a:rPr>
              <a:t>Jezelf afremmen of stoppen</a:t>
            </a:r>
            <a:endParaRPr lang="nl-NL" sz="1800"/>
          </a:p>
          <a:p>
            <a:endParaRPr lang="nl-NL" sz="1800">
              <a:cs typeface="Mangal Pro"/>
            </a:endParaRPr>
          </a:p>
        </p:txBody>
      </p:sp>
      <p:pic>
        <p:nvPicPr>
          <p:cNvPr id="7" name="Afbeelding 6">
            <a:extLst>
              <a:ext uri="{FF2B5EF4-FFF2-40B4-BE49-F238E27FC236}">
                <a16:creationId xmlns:a16="http://schemas.microsoft.com/office/drawing/2014/main" id="{CB91630C-3C8C-C21E-EEA9-DEB22531BB77}"/>
              </a:ext>
            </a:extLst>
          </p:cNvPr>
          <p:cNvPicPr>
            <a:picLocks noChangeAspect="1"/>
          </p:cNvPicPr>
          <p:nvPr/>
        </p:nvPicPr>
        <p:blipFill>
          <a:blip r:embed="rId3"/>
          <a:stretch>
            <a:fillRect/>
          </a:stretch>
        </p:blipFill>
        <p:spPr>
          <a:xfrm>
            <a:off x="8392093" y="2050979"/>
            <a:ext cx="2851297" cy="2756042"/>
          </a:xfrm>
          <a:prstGeom prst="rect">
            <a:avLst/>
          </a:prstGeom>
          <a:ln>
            <a:noFill/>
          </a:ln>
          <a:effectLst>
            <a:softEdge rad="112500"/>
          </a:effectLst>
        </p:spPr>
      </p:pic>
    </p:spTree>
    <p:extLst>
      <p:ext uri="{BB962C8B-B14F-4D97-AF65-F5344CB8AC3E}">
        <p14:creationId xmlns:p14="http://schemas.microsoft.com/office/powerpoint/2010/main" val="13968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707136" y="365125"/>
            <a:ext cx="11070336" cy="1325563"/>
          </a:xfrm>
        </p:spPr>
        <p:txBody>
          <a:bodyPr/>
          <a:lstStyle/>
          <a:p>
            <a:r>
              <a:rPr lang="nl-NL" b="1" i="0"/>
              <a:t>Nabespreken</a:t>
            </a:r>
          </a:p>
        </p:txBody>
      </p:sp>
      <p:sp>
        <p:nvSpPr>
          <p:cNvPr id="5" name="Tekstvak 4">
            <a:extLst>
              <a:ext uri="{FF2B5EF4-FFF2-40B4-BE49-F238E27FC236}">
                <a16:creationId xmlns:a16="http://schemas.microsoft.com/office/drawing/2014/main" id="{E564A64F-574E-8FB3-4C38-F882A8EF2A53}"/>
              </a:ext>
            </a:extLst>
          </p:cNvPr>
          <p:cNvSpPr txBox="1"/>
          <p:nvPr/>
        </p:nvSpPr>
        <p:spPr>
          <a:xfrm>
            <a:off x="895051" y="1964353"/>
            <a:ext cx="10694505" cy="3970318"/>
          </a:xfrm>
          <a:prstGeom prst="rect">
            <a:avLst/>
          </a:prstGeom>
          <a:noFill/>
        </p:spPr>
        <p:txBody>
          <a:bodyPr wrap="square" rtlCol="0">
            <a:spAutoFit/>
          </a:bodyPr>
          <a:lstStyle/>
          <a:p>
            <a:pPr marL="571500" indent="-571500">
              <a:buFont typeface="Arial" panose="020B0604020202020204" pitchFamily="34" charset="0"/>
              <a:buChar char="•"/>
            </a:pPr>
            <a:r>
              <a:rPr lang="nl-NL" sz="3600"/>
              <a:t>Hoe ging het?</a:t>
            </a:r>
          </a:p>
          <a:p>
            <a:pPr marL="571500" indent="-571500">
              <a:buFont typeface="Arial" panose="020B0604020202020204" pitchFamily="34" charset="0"/>
              <a:buChar char="•"/>
            </a:pPr>
            <a:endParaRPr lang="nl-NL" sz="3600"/>
          </a:p>
          <a:p>
            <a:pPr marL="571500" indent="-571500">
              <a:buFont typeface="Arial" panose="020B0604020202020204" pitchFamily="34" charset="0"/>
              <a:buChar char="•"/>
            </a:pPr>
            <a:r>
              <a:rPr lang="nl-NL" sz="3600"/>
              <a:t>Als je ALLE tijd had mogen nemen voor deze opdracht, had je dan net zoveel foutjes gemaakt?</a:t>
            </a:r>
            <a:br>
              <a:rPr lang="nl-NL" sz="3600"/>
            </a:br>
            <a:br>
              <a:rPr lang="nl-NL" sz="3600"/>
            </a:br>
            <a:r>
              <a:rPr lang="nl-NL" sz="3600"/>
              <a:t>Hoe komt dat denk je?</a:t>
            </a:r>
          </a:p>
        </p:txBody>
      </p:sp>
      <p:pic>
        <p:nvPicPr>
          <p:cNvPr id="3"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28D74BF5-DC7E-5D67-F477-9678FE3DF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9294061" y="4627189"/>
            <a:ext cx="2295495" cy="1865686"/>
          </a:xfrm>
          <a:prstGeom prst="rect">
            <a:avLst/>
          </a:prstGeom>
          <a:solidFill>
            <a:srgbClr val="FFFFFF"/>
          </a:solidFill>
          <a:ln>
            <a:noFill/>
          </a:ln>
        </p:spPr>
      </p:pic>
    </p:spTree>
    <p:extLst>
      <p:ext uri="{BB962C8B-B14F-4D97-AF65-F5344CB8AC3E}">
        <p14:creationId xmlns:p14="http://schemas.microsoft.com/office/powerpoint/2010/main" val="202955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707136" y="365125"/>
            <a:ext cx="11070336" cy="1325563"/>
          </a:xfrm>
        </p:spPr>
        <p:txBody>
          <a:bodyPr/>
          <a:lstStyle/>
          <a:p>
            <a:r>
              <a:rPr lang="nl-NL" i="0"/>
              <a:t>Jezelf afremmen en stoppen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2434059" y="1623649"/>
            <a:ext cx="7155602" cy="4770537"/>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nl-NL" sz="2200" dirty="0">
                <a:solidFill>
                  <a:prstClr val="black"/>
                </a:solidFill>
                <a:latin typeface="Mangal Pro"/>
                <a:cs typeface="Times New Roman"/>
              </a:rPr>
              <a:t>Soms is het belangrijk om jezelf af te remmen of te stoppen: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200" dirty="0">
              <a:solidFill>
                <a:prstClr val="black"/>
              </a:solidFill>
              <a:latin typeface="Mangal Pro" panose="00000500000000000000" pitchFamily="2"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200" dirty="0">
                <a:solidFill>
                  <a:prstClr val="black"/>
                </a:solidFill>
                <a:latin typeface="Mangal Pro"/>
                <a:cs typeface="Times New Roman"/>
              </a:rPr>
              <a:t>Het helpt je om beter te weten wat je moet doen.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200" dirty="0">
              <a:solidFill>
                <a:prstClr val="black"/>
              </a:solidFill>
              <a:latin typeface="Mangal Pro" panose="00000500000000000000" pitchFamily="2"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prstClr val="black"/>
                </a:solidFill>
                <a:effectLst/>
                <a:uLnTx/>
                <a:uFillTx/>
                <a:latin typeface="Mangal Pro"/>
                <a:cs typeface="Times New Roman"/>
              </a:rPr>
              <a:t>Het helpt je om niet</a:t>
            </a:r>
            <a:r>
              <a:rPr kumimoji="0" lang="nl-NL" sz="2200" b="0" i="0" u="none" strike="noStrike" kern="1200" cap="none" spc="0" normalizeH="0" noProof="0" dirty="0">
                <a:ln>
                  <a:noFill/>
                </a:ln>
                <a:solidFill>
                  <a:prstClr val="black"/>
                </a:solidFill>
                <a:effectLst/>
                <a:uLnTx/>
                <a:uFillTx/>
                <a:latin typeface="Mangal Pro"/>
                <a:cs typeface="Times New Roman"/>
              </a:rPr>
              <a:t> voor je beurt praten.</a:t>
            </a:r>
            <a:endParaRPr lang="nl-NL" sz="2200" b="0" i="0" u="none" strike="noStrike" kern="1200" cap="none" spc="0" normalizeH="0" noProof="0" dirty="0">
              <a:ln>
                <a:noFill/>
              </a:ln>
              <a:solidFill>
                <a:prstClr val="black"/>
              </a:solidFill>
              <a:effectLst/>
              <a:uLnTx/>
              <a:uFillTx/>
              <a:latin typeface="Mangal Pro"/>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200" dirty="0">
              <a:solidFill>
                <a:prstClr val="black"/>
              </a:solidFill>
              <a:latin typeface="Mangal Pro" panose="00000500000000000000" pitchFamily="2"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200" b="0" i="0" u="none" strike="noStrike" kern="1200" cap="none" spc="0" normalizeH="0" noProof="0" dirty="0">
                <a:ln>
                  <a:noFill/>
                </a:ln>
                <a:solidFill>
                  <a:prstClr val="black"/>
                </a:solidFill>
                <a:effectLst/>
                <a:uLnTx/>
                <a:uFillTx/>
                <a:latin typeface="Mangal Pro"/>
                <a:cs typeface="Times New Roman"/>
              </a:rPr>
              <a:t>Het helpt je om minder snel conflicten te krijgen.</a:t>
            </a:r>
            <a:endParaRPr lang="nl-NL" sz="2200" b="0" i="0" u="none" strike="noStrike" kern="1200" cap="none" spc="0" normalizeH="0" noProof="0" dirty="0">
              <a:ln>
                <a:noFill/>
              </a:ln>
              <a:solidFill>
                <a:prstClr val="black"/>
              </a:solidFill>
              <a:effectLst/>
              <a:uLnTx/>
              <a:uFillTx/>
              <a:latin typeface="Mangal Pro"/>
              <a:cs typeface="Times New Roman"/>
            </a:endParaRPr>
          </a:p>
          <a:p>
            <a:pPr marR="0" lvl="0" algn="l" defTabSz="914400" rtl="0" eaLnBrk="1" fontAlgn="auto" latinLnBrk="0" hangingPunct="1">
              <a:lnSpc>
                <a:spcPct val="100000"/>
              </a:lnSpc>
              <a:spcBef>
                <a:spcPts val="0"/>
              </a:spcBef>
              <a:spcAft>
                <a:spcPts val="0"/>
              </a:spcAft>
              <a:buClrTx/>
              <a:buSzTx/>
              <a:tabLst/>
              <a:defRPr/>
            </a:pPr>
            <a:endParaRPr kumimoji="0" lang="nl-NL" sz="2200" b="0" i="0" u="none" strike="noStrike" kern="1200" cap="none" spc="0" normalizeH="0" noProof="0" dirty="0">
              <a:ln>
                <a:noFill/>
              </a:ln>
              <a:solidFill>
                <a:prstClr val="black"/>
              </a:solidFill>
              <a:effectLst/>
              <a:uLnTx/>
              <a:uFillTx/>
              <a:latin typeface="Mangal Pro" panose="00000500000000000000" pitchFamily="2"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200" dirty="0">
                <a:solidFill>
                  <a:prstClr val="black"/>
                </a:solidFill>
                <a:latin typeface="Mangal Pro"/>
                <a:cs typeface="Times New Roman"/>
              </a:rPr>
              <a:t>Het helpt je om minder foutjes te maken.</a:t>
            </a:r>
            <a:endParaRPr lang="nl-NL" sz="2200" b="0" i="0" u="none" strike="noStrike" kern="1200" cap="none" spc="0" normalizeH="0" noProof="0" dirty="0">
              <a:ln>
                <a:noFill/>
              </a:ln>
              <a:solidFill>
                <a:prstClr val="black"/>
              </a:solidFill>
              <a:effectLst/>
              <a:uLnTx/>
              <a:uFillTx/>
              <a:latin typeface="Mangal Pro"/>
              <a:cs typeface="Times New Roman"/>
            </a:endParaRPr>
          </a:p>
          <a:p>
            <a:pPr marR="0" lvl="0" algn="l" defTabSz="914400" rtl="0" eaLnBrk="1" fontAlgn="auto" latinLnBrk="0" hangingPunct="1">
              <a:lnSpc>
                <a:spcPct val="100000"/>
              </a:lnSpc>
              <a:spcBef>
                <a:spcPts val="0"/>
              </a:spcBef>
              <a:spcAft>
                <a:spcPts val="0"/>
              </a:spcAft>
              <a:buClrTx/>
              <a:buSzTx/>
              <a:tabLst/>
              <a:defRPr/>
            </a:pPr>
            <a:endParaRPr kumimoji="0" lang="nl-NL" sz="2200" b="0" i="0" u="none" strike="noStrike" kern="1200" cap="none" spc="0" normalizeH="0" noProof="0" dirty="0">
              <a:ln>
                <a:noFill/>
              </a:ln>
              <a:solidFill>
                <a:prstClr val="black"/>
              </a:solidFill>
              <a:effectLst/>
              <a:uLnTx/>
              <a:uFillTx/>
              <a:latin typeface="Mangal Pro" panose="00000500000000000000" pitchFamily="2"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nl-NL" sz="2200" dirty="0">
                <a:solidFill>
                  <a:prstClr val="black"/>
                </a:solidFill>
                <a:latin typeface="Mangal Pro"/>
                <a:cs typeface="Times New Roman"/>
              </a:rPr>
              <a:t>Als je jezelf niet afremt of stopt, doe je misschien dingen die niet zo handig zijn.</a:t>
            </a:r>
            <a:endParaRPr lang="nl-NL" sz="2200" b="0" i="0" u="none" strike="noStrike" kern="1200" cap="none" spc="0" normalizeH="0" baseline="0" noProof="0" dirty="0">
              <a:ln>
                <a:noFill/>
              </a:ln>
              <a:solidFill>
                <a:prstClr val="black"/>
              </a:solidFill>
              <a:effectLst/>
              <a:uLnTx/>
              <a:uFillTx/>
              <a:latin typeface="Mangal Pro"/>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3" name="Picture 4">
            <a:extLst>
              <a:ext uri="{FF2B5EF4-FFF2-40B4-BE49-F238E27FC236}">
                <a16:creationId xmlns:a16="http://schemas.microsoft.com/office/drawing/2014/main" id="{E114A550-1D5E-B687-B300-A70974514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flipH="1">
            <a:off x="252429" y="3989611"/>
            <a:ext cx="2017585" cy="21302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2BC846A-72AE-5CAD-E535-D8788D727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 r="40"/>
          <a:stretch/>
        </p:blipFill>
        <p:spPr bwMode="auto">
          <a:xfrm>
            <a:off x="9589661" y="727737"/>
            <a:ext cx="2388858" cy="192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1000"/>
                                        <p:tgtEl>
                                          <p:spTgt spid="7">
                                            <p:txEl>
                                              <p:pRg st="8" end="8"/>
                                            </p:txEl>
                                          </p:spTgt>
                                        </p:tgtEl>
                                      </p:cBhvr>
                                    </p:animEffect>
                                    <p:anim calcmode="lin" valueType="num">
                                      <p:cBhvr>
                                        <p:cTn id="2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1000"/>
                                        <p:tgtEl>
                                          <p:spTgt spid="7">
                                            <p:txEl>
                                              <p:pRg st="10" end="10"/>
                                            </p:txEl>
                                          </p:spTgt>
                                        </p:tgtEl>
                                      </p:cBhvr>
                                    </p:animEffect>
                                    <p:anim calcmode="lin" valueType="num">
                                      <p:cBhvr>
                                        <p:cTn id="3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Hoe is het gegaan?</a:t>
            </a:r>
          </a:p>
        </p:txBody>
      </p:sp>
      <p:sp>
        <p:nvSpPr>
          <p:cNvPr id="7" name="Tekstvak 6">
            <a:extLst>
              <a:ext uri="{FF2B5EF4-FFF2-40B4-BE49-F238E27FC236}">
                <a16:creationId xmlns:a16="http://schemas.microsoft.com/office/drawing/2014/main" id="{328FF7A0-0354-4E32-4DE7-BAF4C8939DB7}"/>
              </a:ext>
            </a:extLst>
          </p:cNvPr>
          <p:cNvSpPr txBox="1"/>
          <p:nvPr/>
        </p:nvSpPr>
        <p:spPr>
          <a:xfrm>
            <a:off x="838200" y="2198268"/>
            <a:ext cx="10515600" cy="2308324"/>
          </a:xfrm>
          <a:prstGeom prst="rect">
            <a:avLst/>
          </a:prstGeom>
          <a:noFill/>
        </p:spPr>
        <p:txBody>
          <a:bodyPr wrap="square" lIns="91440" tIns="45720" rIns="91440" bIns="45720" rtlCol="0" anchor="t">
            <a:spAutoFit/>
          </a:bodyPr>
          <a:lstStyle/>
          <a:p>
            <a:r>
              <a:rPr lang="nl-NL" sz="2400" dirty="0"/>
              <a:t>wat het betekent om "jezelf af te remmen of stoppen“</a:t>
            </a:r>
          </a:p>
          <a:p>
            <a:r>
              <a:rPr lang="nl-NL" sz="2400" dirty="0"/>
              <a:t> en waarom is dit handig?</a:t>
            </a:r>
          </a:p>
          <a:p>
            <a:endParaRPr lang="nl-NL" sz="2400" b="1" dirty="0"/>
          </a:p>
          <a:p>
            <a:endParaRPr lang="nl-NL" sz="2400" b="1" dirty="0"/>
          </a:p>
          <a:p>
            <a:endParaRPr lang="nl-NL" sz="2400" b="1" dirty="0"/>
          </a:p>
          <a:p>
            <a:r>
              <a:rPr lang="nl-NL" sz="2400" dirty="0"/>
              <a:t>Wat vond je van de opdracht?</a:t>
            </a:r>
          </a:p>
        </p:txBody>
      </p:sp>
      <p:pic>
        <p:nvPicPr>
          <p:cNvPr id="3"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65E7E2C6-4FFC-47E2-CDAA-F9C23C0A5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7096292" y="3352430"/>
            <a:ext cx="2295495" cy="1865686"/>
          </a:xfrm>
          <a:prstGeom prst="rect">
            <a:avLst/>
          </a:prstGeom>
          <a:solidFill>
            <a:srgbClr val="FFFFFF"/>
          </a:solidFill>
          <a:ln>
            <a:noFill/>
          </a:ln>
        </p:spPr>
      </p:pic>
      <p:pic>
        <p:nvPicPr>
          <p:cNvPr id="4" name="Picture 4">
            <a:extLst>
              <a:ext uri="{FF2B5EF4-FFF2-40B4-BE49-F238E27FC236}">
                <a16:creationId xmlns:a16="http://schemas.microsoft.com/office/drawing/2014/main" id="{47855DF5-10BD-4495-6E87-AD12BC81B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flipH="1">
            <a:off x="188260" y="4627189"/>
            <a:ext cx="2017585" cy="21302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3A722C1-5EEE-F803-C32E-53E83767C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 r="40"/>
          <a:stretch/>
        </p:blipFill>
        <p:spPr bwMode="auto">
          <a:xfrm>
            <a:off x="9685914" y="270087"/>
            <a:ext cx="2388858" cy="192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9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anim calcmode="lin" valueType="num">
                                      <p:cBhvr>
                                        <p:cTn id="3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Als er tijd over is….</a:t>
            </a:r>
          </a:p>
        </p:txBody>
      </p:sp>
      <p:pic>
        <p:nvPicPr>
          <p:cNvPr id="4" name="Afbeelding 3" descr="Illustratie van meerdere handen">
            <a:extLst>
              <a:ext uri="{FF2B5EF4-FFF2-40B4-BE49-F238E27FC236}">
                <a16:creationId xmlns:a16="http://schemas.microsoft.com/office/drawing/2014/main" id="{738CF054-A955-0D19-B4BA-80FE3777F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092" y="1987827"/>
            <a:ext cx="3516603" cy="3836504"/>
          </a:xfrm>
          <a:prstGeom prst="rect">
            <a:avLst/>
          </a:prstGeom>
        </p:spPr>
      </p:pic>
    </p:spTree>
    <p:extLst>
      <p:ext uri="{BB962C8B-B14F-4D97-AF65-F5344CB8AC3E}">
        <p14:creationId xmlns:p14="http://schemas.microsoft.com/office/powerpoint/2010/main" val="362124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01647" y="965631"/>
            <a:ext cx="2125179" cy="2105277"/>
          </a:xfrm>
        </p:spPr>
        <p:txBody>
          <a:bodyPr/>
          <a:lstStyle/>
          <a:p>
            <a:r>
              <a:rPr lang="nl-NL" sz="3000"/>
              <a:t>Terugblik</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pic>
        <p:nvPicPr>
          <p:cNvPr id="6" name="Afbeelding 5">
            <a:extLst>
              <a:ext uri="{FF2B5EF4-FFF2-40B4-BE49-F238E27FC236}">
                <a16:creationId xmlns:a16="http://schemas.microsoft.com/office/drawing/2014/main" id="{2A7A93DF-7F7C-D5E9-3C3B-FECFD93AB399}"/>
              </a:ext>
            </a:extLst>
          </p:cNvPr>
          <p:cNvPicPr>
            <a:picLocks noChangeAspect="1"/>
          </p:cNvPicPr>
          <p:nvPr/>
        </p:nvPicPr>
        <p:blipFill>
          <a:blip r:embed="rId3"/>
          <a:stretch>
            <a:fillRect/>
          </a:stretch>
        </p:blipFill>
        <p:spPr>
          <a:xfrm flipH="1">
            <a:off x="7191103" y="2018270"/>
            <a:ext cx="3346268" cy="3346268"/>
          </a:xfrm>
          <a:prstGeom prst="rect">
            <a:avLst/>
          </a:prstGeom>
          <a:effectLst>
            <a:softEdge rad="127000"/>
          </a:effectLst>
        </p:spPr>
      </p:pic>
    </p:spTree>
    <p:extLst>
      <p:ext uri="{BB962C8B-B14F-4D97-AF65-F5344CB8AC3E}">
        <p14:creationId xmlns:p14="http://schemas.microsoft.com/office/powerpoint/2010/main" val="15264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488329" y="707379"/>
            <a:ext cx="3200400" cy="2103436"/>
          </a:xfrm>
        </p:spPr>
        <p:txBody>
          <a:bodyPr>
            <a:normAutofit/>
          </a:bodyPr>
          <a:lstStyle/>
          <a:p>
            <a:pPr algn="ctr"/>
            <a:r>
              <a:rPr lang="nl-NL" sz="3600" i="0">
                <a:solidFill>
                  <a:schemeClr val="bg1"/>
                </a:solidFill>
              </a:rPr>
              <a:t>Executieve functies</a:t>
            </a:r>
          </a:p>
        </p:txBody>
      </p:sp>
      <p:pic>
        <p:nvPicPr>
          <p:cNvPr id="2050" name="Picture 2" descr="Create an animated image of a brain with a game controller">
            <a:extLst>
              <a:ext uri="{FF2B5EF4-FFF2-40B4-BE49-F238E27FC236}">
                <a16:creationId xmlns:a16="http://schemas.microsoft.com/office/drawing/2014/main" id="{CA1120B7-011F-2AF8-BA85-966D09B32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7654" y="55431"/>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C0B14438-A71E-41DD-A3C7-B815F9CBD3DF}"/>
              </a:ext>
            </a:extLst>
          </p:cNvPr>
          <p:cNvSpPr txBox="1">
            <a:spLocks/>
          </p:cNvSpPr>
          <p:nvPr/>
        </p:nvSpPr>
        <p:spPr>
          <a:xfrm>
            <a:off x="-244549" y="2810815"/>
            <a:ext cx="5554393" cy="5432425"/>
          </a:xfrm>
          <a:prstGeom prst="rect">
            <a:avLst/>
          </a:prstGeom>
        </p:spPr>
        <p:txBody>
          <a:bodyPr vert="horz" lIns="91440" tIns="45720" rIns="91440" bIns="45720" rtlCol="0" anchor="ctr">
            <a:normAutofit/>
          </a:bodyPr>
          <a:lstStyle>
            <a:lvl1pPr marL="228600" indent="-22860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2400" b="1"/>
              <a:t>Dat spreek je uit als:</a:t>
            </a:r>
          </a:p>
          <a:p>
            <a:pPr marL="0" indent="0"/>
            <a:endParaRPr lang="nl-NL" sz="2400"/>
          </a:p>
          <a:p>
            <a:pPr marL="0" indent="0"/>
            <a:r>
              <a:rPr lang="nl-NL" sz="2400"/>
              <a:t>Ek - se – </a:t>
            </a:r>
            <a:r>
              <a:rPr lang="nl-NL" sz="2400" err="1"/>
              <a:t>kuu</a:t>
            </a:r>
            <a:r>
              <a:rPr lang="nl-NL" sz="2400"/>
              <a:t> – tie – vu</a:t>
            </a:r>
          </a:p>
          <a:p>
            <a:pPr marL="0" indent="0"/>
            <a:endParaRPr lang="nl-NL" sz="2400"/>
          </a:p>
          <a:p>
            <a:pPr marL="0" indent="0"/>
            <a:r>
              <a:rPr lang="nl-NL" sz="2400"/>
              <a:t>funk-</a:t>
            </a:r>
            <a:r>
              <a:rPr lang="nl-NL" sz="2400" err="1"/>
              <a:t>sies</a:t>
            </a:r>
            <a:endParaRPr lang="nl-NL" sz="2400"/>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32283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1000"/>
                                        <p:tgtEl>
                                          <p:spTgt spid="8">
                                            <p:txEl>
                                              <p:pRg st="4" end="4"/>
                                            </p:txEl>
                                          </p:spTgt>
                                        </p:tgtEl>
                                      </p:cBhvr>
                                    </p:animEffect>
                                    <p:anim calcmode="lin" valueType="num">
                                      <p:cBhvr>
                                        <p:cTn id="1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488329" y="707379"/>
            <a:ext cx="3200400" cy="2103436"/>
          </a:xfrm>
        </p:spPr>
        <p:txBody>
          <a:bodyPr>
            <a:normAutofit/>
          </a:bodyPr>
          <a:lstStyle/>
          <a:p>
            <a:pPr algn="ctr"/>
            <a:r>
              <a:rPr lang="nl-NL" sz="3600" i="0">
                <a:solidFill>
                  <a:schemeClr val="bg1"/>
                </a:solidFill>
              </a:rPr>
              <a:t>Executieve functies</a:t>
            </a:r>
          </a:p>
        </p:txBody>
      </p:sp>
      <p:sp>
        <p:nvSpPr>
          <p:cNvPr id="5" name="Tijdelijke aanduiding voor inhoud 4">
            <a:extLst>
              <a:ext uri="{FF2B5EF4-FFF2-40B4-BE49-F238E27FC236}">
                <a16:creationId xmlns:a16="http://schemas.microsoft.com/office/drawing/2014/main" id="{DDA6C6D7-2224-9AFE-15E3-1E095BC3EF76}"/>
              </a:ext>
            </a:extLst>
          </p:cNvPr>
          <p:cNvSpPr>
            <a:spLocks noGrp="1"/>
          </p:cNvSpPr>
          <p:nvPr>
            <p:ph idx="1"/>
          </p:nvPr>
        </p:nvSpPr>
        <p:spPr>
          <a:xfrm>
            <a:off x="8123090" y="3063409"/>
            <a:ext cx="3269757" cy="509770"/>
          </a:xfrm>
        </p:spPr>
        <p:txBody>
          <a:bodyPr vert="horz" lIns="91440" tIns="45720" rIns="91440" bIns="45720" rtlCol="0" anchor="t">
            <a:normAutofit/>
          </a:bodyPr>
          <a:lstStyle/>
          <a:p>
            <a:pPr algn="ctr"/>
            <a:r>
              <a:rPr lang="nl-NL" sz="1800" b="1" dirty="0">
                <a:cs typeface="Mangal Pro"/>
              </a:rPr>
              <a:t>Omgaan met je emoties</a:t>
            </a:r>
            <a:endParaRPr lang="nl-NL" sz="1800" dirty="0">
              <a:cs typeface="Mangal Pro"/>
            </a:endParaRPr>
          </a:p>
          <a:p>
            <a:endParaRPr lang="nl-NL" sz="1800" dirty="0">
              <a:cs typeface="Mangal Pro"/>
            </a:endParaRPr>
          </a:p>
        </p:txBody>
      </p:sp>
      <p:sp>
        <p:nvSpPr>
          <p:cNvPr id="22" name="Tijdelijke aanduiding voor inhoud 4">
            <a:extLst>
              <a:ext uri="{FF2B5EF4-FFF2-40B4-BE49-F238E27FC236}">
                <a16:creationId xmlns:a16="http://schemas.microsoft.com/office/drawing/2014/main" id="{78FE420F-A642-8965-2A50-60AA85053600}"/>
              </a:ext>
            </a:extLst>
          </p:cNvPr>
          <p:cNvSpPr txBox="1">
            <a:spLocks/>
          </p:cNvSpPr>
          <p:nvPr/>
        </p:nvSpPr>
        <p:spPr>
          <a:xfrm>
            <a:off x="8123089" y="6344221"/>
            <a:ext cx="3269757" cy="50977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dirty="0">
                <a:cs typeface="Mangal Pro"/>
              </a:rPr>
              <a:t>Plannen en organiseren</a:t>
            </a:r>
            <a:endParaRPr lang="nl-NL" dirty="0"/>
          </a:p>
          <a:p>
            <a:endParaRPr lang="nl-NL" sz="1800" dirty="0">
              <a:cs typeface="Mangal Pro"/>
            </a:endParaRPr>
          </a:p>
        </p:txBody>
      </p:sp>
      <p:sp>
        <p:nvSpPr>
          <p:cNvPr id="26" name="Tijdelijke aanduiding voor inhoud 4">
            <a:extLst>
              <a:ext uri="{FF2B5EF4-FFF2-40B4-BE49-F238E27FC236}">
                <a16:creationId xmlns:a16="http://schemas.microsoft.com/office/drawing/2014/main" id="{75D0E5B8-071A-4053-CE03-559A6D1555EA}"/>
              </a:ext>
            </a:extLst>
          </p:cNvPr>
          <p:cNvSpPr txBox="1">
            <a:spLocks/>
          </p:cNvSpPr>
          <p:nvPr/>
        </p:nvSpPr>
        <p:spPr>
          <a:xfrm>
            <a:off x="4339798" y="3063409"/>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dirty="0">
                <a:cs typeface="Mangal Pro"/>
              </a:rPr>
              <a:t>Jezelf afremmen of stoppen</a:t>
            </a:r>
            <a:endParaRPr lang="nl-NL" sz="1800" dirty="0"/>
          </a:p>
          <a:p>
            <a:endParaRPr lang="nl-NL" sz="1800" dirty="0">
              <a:cs typeface="Mangal Pro"/>
            </a:endParaRPr>
          </a:p>
        </p:txBody>
      </p:sp>
      <p:sp>
        <p:nvSpPr>
          <p:cNvPr id="28" name="Tijdelijke aanduiding voor inhoud 4">
            <a:extLst>
              <a:ext uri="{FF2B5EF4-FFF2-40B4-BE49-F238E27FC236}">
                <a16:creationId xmlns:a16="http://schemas.microsoft.com/office/drawing/2014/main" id="{BEE76C45-C916-11D5-B35E-3C462C8C9831}"/>
              </a:ext>
            </a:extLst>
          </p:cNvPr>
          <p:cNvSpPr txBox="1">
            <a:spLocks/>
          </p:cNvSpPr>
          <p:nvPr/>
        </p:nvSpPr>
        <p:spPr>
          <a:xfrm>
            <a:off x="4339798" y="6333069"/>
            <a:ext cx="3657945" cy="66792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a:cs typeface="Mangal Pro"/>
              </a:rPr>
              <a:t>Je werkgeheugen gebruiken</a:t>
            </a:r>
            <a:endParaRPr lang="nl-NL"/>
          </a:p>
          <a:p>
            <a:endParaRPr lang="nl-NL" sz="1800">
              <a:cs typeface="Mangal Pro"/>
            </a:endParaRPr>
          </a:p>
        </p:txBody>
      </p:sp>
      <p:pic>
        <p:nvPicPr>
          <p:cNvPr id="3" name="Afbeelding 2">
            <a:extLst>
              <a:ext uri="{FF2B5EF4-FFF2-40B4-BE49-F238E27FC236}">
                <a16:creationId xmlns:a16="http://schemas.microsoft.com/office/drawing/2014/main" id="{366ADCA3-4CE9-4A1D-5A0F-6748516E6C00}"/>
              </a:ext>
            </a:extLst>
          </p:cNvPr>
          <p:cNvPicPr>
            <a:picLocks noChangeAspect="1"/>
          </p:cNvPicPr>
          <p:nvPr/>
        </p:nvPicPr>
        <p:blipFill>
          <a:blip r:embed="rId4"/>
          <a:stretch>
            <a:fillRect/>
          </a:stretch>
        </p:blipFill>
        <p:spPr>
          <a:xfrm>
            <a:off x="8386299" y="3418310"/>
            <a:ext cx="2927500" cy="2825895"/>
          </a:xfrm>
          <a:prstGeom prst="rect">
            <a:avLst/>
          </a:prstGeom>
          <a:ln>
            <a:noFill/>
          </a:ln>
          <a:effectLst>
            <a:softEdge rad="112500"/>
          </a:effectLst>
        </p:spPr>
      </p:pic>
      <p:pic>
        <p:nvPicPr>
          <p:cNvPr id="10" name="Afbeelding 9">
            <a:extLst>
              <a:ext uri="{FF2B5EF4-FFF2-40B4-BE49-F238E27FC236}">
                <a16:creationId xmlns:a16="http://schemas.microsoft.com/office/drawing/2014/main" id="{0DF51798-0A23-E198-1FC8-CFB552957580}"/>
              </a:ext>
            </a:extLst>
          </p:cNvPr>
          <p:cNvPicPr>
            <a:picLocks noChangeAspect="1"/>
          </p:cNvPicPr>
          <p:nvPr/>
        </p:nvPicPr>
        <p:blipFill>
          <a:blip r:embed="rId5"/>
          <a:stretch>
            <a:fillRect/>
          </a:stretch>
        </p:blipFill>
        <p:spPr>
          <a:xfrm>
            <a:off x="8386299" y="248064"/>
            <a:ext cx="2743341" cy="2781443"/>
          </a:xfrm>
          <a:prstGeom prst="rect">
            <a:avLst/>
          </a:prstGeom>
          <a:ln>
            <a:noFill/>
          </a:ln>
          <a:effectLst>
            <a:softEdge rad="112500"/>
          </a:effectLst>
        </p:spPr>
      </p:pic>
      <p:pic>
        <p:nvPicPr>
          <p:cNvPr id="14" name="Afbeelding 13">
            <a:extLst>
              <a:ext uri="{FF2B5EF4-FFF2-40B4-BE49-F238E27FC236}">
                <a16:creationId xmlns:a16="http://schemas.microsoft.com/office/drawing/2014/main" id="{032FD8F4-B9B8-3AF1-412C-2B841E1020F4}"/>
              </a:ext>
            </a:extLst>
          </p:cNvPr>
          <p:cNvPicPr>
            <a:picLocks noChangeAspect="1"/>
          </p:cNvPicPr>
          <p:nvPr/>
        </p:nvPicPr>
        <p:blipFill>
          <a:blip r:embed="rId6"/>
          <a:stretch>
            <a:fillRect/>
          </a:stretch>
        </p:blipFill>
        <p:spPr>
          <a:xfrm>
            <a:off x="4590717" y="248064"/>
            <a:ext cx="2851297" cy="2756042"/>
          </a:xfrm>
          <a:prstGeom prst="rect">
            <a:avLst/>
          </a:prstGeom>
          <a:ln>
            <a:noFill/>
          </a:ln>
          <a:effectLst>
            <a:softEdge rad="112500"/>
          </a:effectLst>
        </p:spPr>
      </p:pic>
      <p:pic>
        <p:nvPicPr>
          <p:cNvPr id="18" name="Afbeelding 17">
            <a:extLst>
              <a:ext uri="{FF2B5EF4-FFF2-40B4-BE49-F238E27FC236}">
                <a16:creationId xmlns:a16="http://schemas.microsoft.com/office/drawing/2014/main" id="{D3491201-23BC-7F13-5E92-537219FFE735}"/>
              </a:ext>
            </a:extLst>
          </p:cNvPr>
          <p:cNvPicPr>
            <a:picLocks noChangeAspect="1"/>
          </p:cNvPicPr>
          <p:nvPr/>
        </p:nvPicPr>
        <p:blipFill>
          <a:blip r:embed="rId7"/>
          <a:stretch>
            <a:fillRect/>
          </a:stretch>
        </p:blipFill>
        <p:spPr>
          <a:xfrm>
            <a:off x="4590717" y="3507214"/>
            <a:ext cx="2863997" cy="2736991"/>
          </a:xfrm>
          <a:prstGeom prst="rect">
            <a:avLst/>
          </a:prstGeom>
          <a:ln>
            <a:noFill/>
          </a:ln>
          <a:effectLst>
            <a:softEdge rad="112500"/>
          </a:effectLst>
        </p:spPr>
      </p:pic>
    </p:spTree>
    <p:extLst>
      <p:ext uri="{BB962C8B-B14F-4D97-AF65-F5344CB8AC3E}">
        <p14:creationId xmlns:p14="http://schemas.microsoft.com/office/powerpoint/2010/main" val="279748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2"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BE607BF-7B9A-A063-DEF2-1C3C9757DA71}"/>
              </a:ext>
            </a:extLst>
          </p:cNvPr>
          <p:cNvSpPr>
            <a:spLocks noGrp="1"/>
          </p:cNvSpPr>
          <p:nvPr>
            <p:ph type="body" sz="quarter" idx="13"/>
          </p:nvPr>
        </p:nvSpPr>
        <p:spPr>
          <a:xfrm>
            <a:off x="3878580" y="5200187"/>
            <a:ext cx="4434840" cy="1188720"/>
          </a:xfrm>
        </p:spPr>
        <p:txBody>
          <a:bodyPr/>
          <a:lstStyle/>
          <a:p>
            <a:pPr algn="ctr"/>
            <a:r>
              <a:rPr lang="nl-NL" cap="none">
                <a:cs typeface="Mangal Pro"/>
              </a:rPr>
              <a:t>Jezelf afremmen of stoppen</a:t>
            </a:r>
          </a:p>
          <a:p>
            <a:endParaRPr lang="nl-NL" sz="2000" cap="none"/>
          </a:p>
        </p:txBody>
      </p:sp>
      <p:pic>
        <p:nvPicPr>
          <p:cNvPr id="5" name="Afbeelding 4" descr="Afbeelding met Menselijk gezicht, persoon, kleding, glimlach&#10;&#10;Automatisch gegenereerde beschrijving">
            <a:extLst>
              <a:ext uri="{FF2B5EF4-FFF2-40B4-BE49-F238E27FC236}">
                <a16:creationId xmlns:a16="http://schemas.microsoft.com/office/drawing/2014/main" id="{8B10E822-42FD-A75D-4B7D-E4048AE45016}"/>
              </a:ext>
            </a:extLst>
          </p:cNvPr>
          <p:cNvPicPr>
            <a:picLocks noChangeAspect="1"/>
          </p:cNvPicPr>
          <p:nvPr/>
        </p:nvPicPr>
        <p:blipFill>
          <a:blip r:embed="rId3"/>
          <a:stretch>
            <a:fillRect/>
          </a:stretch>
        </p:blipFill>
        <p:spPr>
          <a:xfrm>
            <a:off x="4786498" y="2586193"/>
            <a:ext cx="2619004" cy="2619004"/>
          </a:xfrm>
          <a:prstGeom prst="ellipse">
            <a:avLst/>
          </a:prstGeom>
          <a:ln>
            <a:noFill/>
          </a:ln>
          <a:effectLst>
            <a:softEdge rad="112500"/>
          </a:effectLst>
        </p:spPr>
      </p:pic>
      <p:sp>
        <p:nvSpPr>
          <p:cNvPr id="6" name="Tekstvak 5">
            <a:extLst>
              <a:ext uri="{FF2B5EF4-FFF2-40B4-BE49-F238E27FC236}">
                <a16:creationId xmlns:a16="http://schemas.microsoft.com/office/drawing/2014/main" id="{78128303-4195-3B78-2BF0-CCA100A5799D}"/>
              </a:ext>
            </a:extLst>
          </p:cNvPr>
          <p:cNvSpPr txBox="1"/>
          <p:nvPr/>
        </p:nvSpPr>
        <p:spPr>
          <a:xfrm>
            <a:off x="3408626" y="1999089"/>
            <a:ext cx="6097772" cy="707886"/>
          </a:xfrm>
          <a:prstGeom prst="rect">
            <a:avLst/>
          </a:prstGeom>
          <a:noFill/>
        </p:spPr>
        <p:txBody>
          <a:bodyPr wrap="square">
            <a:spAutoFit/>
          </a:bodyPr>
          <a:lstStyle/>
          <a:p>
            <a:r>
              <a:rPr lang="nl-NL" sz="4000" b="1" i="0">
                <a:solidFill>
                  <a:schemeClr val="bg1"/>
                </a:solidFill>
                <a:latin typeface="+mj-lt"/>
              </a:rPr>
              <a:t>Executieve Functies</a:t>
            </a:r>
            <a:endParaRPr lang="nl-NL" sz="4000" b="1">
              <a:solidFill>
                <a:schemeClr val="bg1"/>
              </a:solidFill>
              <a:latin typeface="+mj-lt"/>
            </a:endParaRPr>
          </a:p>
        </p:txBody>
      </p:sp>
    </p:spTree>
    <p:extLst>
      <p:ext uri="{BB962C8B-B14F-4D97-AF65-F5344CB8AC3E}">
        <p14:creationId xmlns:p14="http://schemas.microsoft.com/office/powerpoint/2010/main" val="106383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Aan het einde van deze les…</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2308324"/>
          </a:xfrm>
          <a:prstGeom prst="rect">
            <a:avLst/>
          </a:prstGeom>
          <a:noFill/>
        </p:spPr>
        <p:txBody>
          <a:bodyPr wrap="square" lIns="91440" tIns="45720" rIns="91440" bIns="45720" rtlCol="0" anchor="t">
            <a:spAutoFit/>
          </a:bodyPr>
          <a:lstStyle/>
          <a:p>
            <a:r>
              <a:rPr lang="nl-NL" sz="2400" dirty="0"/>
              <a:t>Weet ik wat "jezelf afremmen of stoppen" betekent en waarom dit belangrijk is.</a:t>
            </a:r>
            <a:endParaRPr lang="nl-NL" sz="2400" b="1" dirty="0"/>
          </a:p>
          <a:p>
            <a:endParaRPr lang="nl-NL" sz="2400" b="1" dirty="0"/>
          </a:p>
          <a:p>
            <a:endParaRPr lang="nl-NL" sz="2400" b="1" dirty="0"/>
          </a:p>
          <a:p>
            <a:r>
              <a:rPr lang="nl-NL" sz="2400" dirty="0"/>
              <a:t>Heb ik geoefend om mezelf af te remmen of stoppen.</a:t>
            </a:r>
          </a:p>
          <a:p>
            <a:endParaRPr lang="nl-NL" sz="2400" dirty="0"/>
          </a:p>
        </p:txBody>
      </p:sp>
      <p:pic>
        <p:nvPicPr>
          <p:cNvPr id="3" name="Afbeelding 2" descr="Afbeelding met Menselijk gezicht, persoon, kleding, glimlach&#10;&#10;Automatisch gegenereerde beschrijving">
            <a:extLst>
              <a:ext uri="{FF2B5EF4-FFF2-40B4-BE49-F238E27FC236}">
                <a16:creationId xmlns:a16="http://schemas.microsoft.com/office/drawing/2014/main" id="{7091CABE-0605-24A3-D074-B05D1BBC8253}"/>
              </a:ext>
            </a:extLst>
          </p:cNvPr>
          <p:cNvPicPr>
            <a:picLocks noChangeAspect="1"/>
          </p:cNvPicPr>
          <p:nvPr/>
        </p:nvPicPr>
        <p:blipFill>
          <a:blip r:embed="rId3"/>
          <a:stretch>
            <a:fillRect/>
          </a:stretch>
        </p:blipFill>
        <p:spPr>
          <a:xfrm>
            <a:off x="9143345" y="3873871"/>
            <a:ext cx="2619004" cy="2619004"/>
          </a:xfrm>
          <a:prstGeom prst="ellipse">
            <a:avLst/>
          </a:prstGeom>
          <a:ln>
            <a:noFill/>
          </a:ln>
          <a:effectLst>
            <a:softEdge rad="112500"/>
          </a:effectLst>
        </p:spPr>
      </p:pic>
    </p:spTree>
    <p:extLst>
      <p:ext uri="{BB962C8B-B14F-4D97-AF65-F5344CB8AC3E}">
        <p14:creationId xmlns:p14="http://schemas.microsoft.com/office/powerpoint/2010/main" val="3992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a:t>Introductie</a:t>
            </a:r>
          </a:p>
        </p:txBody>
      </p:sp>
      <p:sp>
        <p:nvSpPr>
          <p:cNvPr id="7" name="Tekstvak 6">
            <a:extLst>
              <a:ext uri="{FF2B5EF4-FFF2-40B4-BE49-F238E27FC236}">
                <a16:creationId xmlns:a16="http://schemas.microsoft.com/office/drawing/2014/main" id="{328FF7A0-0354-4E32-4DE7-BAF4C8939DB7}"/>
              </a:ext>
            </a:extLst>
          </p:cNvPr>
          <p:cNvSpPr txBox="1"/>
          <p:nvPr/>
        </p:nvSpPr>
        <p:spPr>
          <a:xfrm>
            <a:off x="3971194" y="4148988"/>
            <a:ext cx="7091879" cy="830997"/>
          </a:xfrm>
          <a:prstGeom prst="rect">
            <a:avLst/>
          </a:prstGeom>
          <a:noFill/>
        </p:spPr>
        <p:txBody>
          <a:bodyPr wrap="square" rtlCol="0">
            <a:spAutoFit/>
          </a:bodyPr>
          <a:lstStyle/>
          <a:p>
            <a:r>
              <a:rPr lang="nl-NL" sz="2400"/>
              <a:t>Waarom afremmen en stoppen?</a:t>
            </a:r>
          </a:p>
          <a:p>
            <a:r>
              <a:rPr lang="nl-NL" sz="2400"/>
              <a:t>Wanneer afremmen en stoppen?</a:t>
            </a:r>
          </a:p>
        </p:txBody>
      </p:sp>
      <p:pic>
        <p:nvPicPr>
          <p:cNvPr id="1026" name="Picture 2">
            <a:extLst>
              <a:ext uri="{FF2B5EF4-FFF2-40B4-BE49-F238E27FC236}">
                <a16:creationId xmlns:a16="http://schemas.microsoft.com/office/drawing/2014/main" id="{A9D03FBD-55B8-27E3-195B-92C0A2C72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59" r="15259"/>
          <a:stretch/>
        </p:blipFill>
        <p:spPr bwMode="auto">
          <a:xfrm flipH="1">
            <a:off x="571837" y="4061637"/>
            <a:ext cx="3015671" cy="2431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6700FB5-9F4F-EE31-1881-24A919E47D70}"/>
              </a:ext>
            </a:extLst>
          </p:cNvPr>
          <p:cNvPicPr>
            <a:picLocks noChangeAspect="1" noChangeArrowheads="1"/>
          </p:cNvPicPr>
          <p:nvPr/>
        </p:nvPicPr>
        <p:blipFill>
          <a:blip r:embed="rId4">
            <a:clrChange>
              <a:clrFrom>
                <a:srgbClr val="FDFEFF"/>
              </a:clrFrom>
              <a:clrTo>
                <a:srgbClr val="FDFEFF">
                  <a:alpha val="0"/>
                </a:srgbClr>
              </a:clrTo>
            </a:clrChange>
            <a:extLst>
              <a:ext uri="{28A0092B-C50C-407E-A947-70E740481C1C}">
                <a14:useLocalDpi xmlns:a14="http://schemas.microsoft.com/office/drawing/2010/main" val="0"/>
              </a:ext>
            </a:extLst>
          </a:blip>
          <a:srcRect/>
          <a:stretch/>
        </p:blipFill>
        <p:spPr bwMode="auto">
          <a:xfrm>
            <a:off x="9602578" y="3989895"/>
            <a:ext cx="2398922" cy="253814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Menselijk gezicht, persoon, kleding, glimlach&#10;&#10;Automatisch gegenereerde beschrijving">
            <a:extLst>
              <a:ext uri="{FF2B5EF4-FFF2-40B4-BE49-F238E27FC236}">
                <a16:creationId xmlns:a16="http://schemas.microsoft.com/office/drawing/2014/main" id="{C321876D-95BB-980A-4D13-757CCC9E4AAF}"/>
              </a:ext>
            </a:extLst>
          </p:cNvPr>
          <p:cNvPicPr>
            <a:picLocks noChangeAspect="1"/>
          </p:cNvPicPr>
          <p:nvPr/>
        </p:nvPicPr>
        <p:blipFill>
          <a:blip r:embed="rId5"/>
          <a:stretch>
            <a:fillRect/>
          </a:stretch>
        </p:blipFill>
        <p:spPr>
          <a:xfrm>
            <a:off x="4666842" y="332381"/>
            <a:ext cx="3486158" cy="3486158"/>
          </a:xfrm>
          <a:prstGeom prst="rect">
            <a:avLst/>
          </a:prstGeom>
        </p:spPr>
      </p:pic>
      <p:pic>
        <p:nvPicPr>
          <p:cNvPr id="5" name="Graphic 4" descr="Tweesprong met effen opvulling">
            <a:extLst>
              <a:ext uri="{FF2B5EF4-FFF2-40B4-BE49-F238E27FC236}">
                <a16:creationId xmlns:a16="http://schemas.microsoft.com/office/drawing/2014/main" id="{CF144831-D0A2-B9AE-125D-EFBCFC4703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5748930" y="5059447"/>
            <a:ext cx="1321981" cy="1321981"/>
          </a:xfrm>
          <a:prstGeom prst="rect">
            <a:avLst/>
          </a:prstGeom>
        </p:spPr>
      </p:pic>
      <p:sp>
        <p:nvSpPr>
          <p:cNvPr id="4" name="Rectangle 1">
            <a:extLst>
              <a:ext uri="{FF2B5EF4-FFF2-40B4-BE49-F238E27FC236}">
                <a16:creationId xmlns:a16="http://schemas.microsoft.com/office/drawing/2014/main" id="{F3BFEE3B-620B-E468-7D3D-6E8E7BE8F4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FAB2D564-F277-796E-2C31-C3B3BE279B1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049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1768928" y="2242457"/>
            <a:ext cx="3731849" cy="2373086"/>
          </a:xfrm>
        </p:spPr>
        <p:txBody>
          <a:bodyPr anchor="ctr">
            <a:normAutofit/>
          </a:bodyPr>
          <a:lstStyle/>
          <a:p>
            <a:r>
              <a:rPr lang="nl-NL" i="0"/>
              <a:t>Zelf ervaren</a:t>
            </a:r>
          </a:p>
        </p:txBody>
      </p:sp>
      <p:pic>
        <p:nvPicPr>
          <p:cNvPr id="2050"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A7CC9E1C-7036-F26B-67A4-4FAB9033D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6735763" y="1563314"/>
            <a:ext cx="4398624" cy="3575025"/>
          </a:xfrm>
          <a:prstGeom prst="rect">
            <a:avLst/>
          </a:prstGeom>
          <a:solidFill>
            <a:srgbClr val="FFFFFF"/>
          </a:solidFill>
          <a:ln>
            <a:noFill/>
          </a:ln>
        </p:spPr>
      </p:pic>
    </p:spTree>
    <p:extLst>
      <p:ext uri="{BB962C8B-B14F-4D97-AF65-F5344CB8AC3E}">
        <p14:creationId xmlns:p14="http://schemas.microsoft.com/office/powerpoint/2010/main" val="323767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707136" y="365125"/>
            <a:ext cx="11070336" cy="1325563"/>
          </a:xfrm>
        </p:spPr>
        <p:txBody>
          <a:bodyPr/>
          <a:lstStyle/>
          <a:p>
            <a:r>
              <a:rPr lang="nl-NL" b="1" i="0"/>
              <a:t>Instructie:</a:t>
            </a:r>
          </a:p>
        </p:txBody>
      </p:sp>
      <p:sp>
        <p:nvSpPr>
          <p:cNvPr id="5" name="Tekstvak 4">
            <a:extLst>
              <a:ext uri="{FF2B5EF4-FFF2-40B4-BE49-F238E27FC236}">
                <a16:creationId xmlns:a16="http://schemas.microsoft.com/office/drawing/2014/main" id="{E564A64F-574E-8FB3-4C38-F882A8EF2A53}"/>
              </a:ext>
            </a:extLst>
          </p:cNvPr>
          <p:cNvSpPr txBox="1"/>
          <p:nvPr/>
        </p:nvSpPr>
        <p:spPr>
          <a:xfrm>
            <a:off x="895051" y="1964353"/>
            <a:ext cx="10694505" cy="4462760"/>
          </a:xfrm>
          <a:prstGeom prst="rect">
            <a:avLst/>
          </a:prstGeom>
          <a:noFill/>
        </p:spPr>
        <p:txBody>
          <a:bodyPr wrap="square" rtlCol="0">
            <a:spAutoFit/>
          </a:bodyPr>
          <a:lstStyle/>
          <a:p>
            <a:pPr marL="571500" indent="-571500">
              <a:buFont typeface="Arial" panose="020B0604020202020204" pitchFamily="34" charset="0"/>
              <a:buChar char="•"/>
            </a:pPr>
            <a:r>
              <a:rPr lang="nl-NL" sz="3200" dirty="0"/>
              <a:t>Je ziet woorden van kleuren zoals:</a:t>
            </a:r>
            <a:br>
              <a:rPr lang="nl-NL" sz="3200" dirty="0"/>
            </a:br>
            <a:r>
              <a:rPr lang="nl-NL" sz="3200" dirty="0"/>
              <a:t>	Rood, blauw of groen</a:t>
            </a:r>
          </a:p>
          <a:p>
            <a:endParaRPr lang="nl-NL" sz="3200" dirty="0"/>
          </a:p>
          <a:p>
            <a:pPr marL="571500" indent="-571500">
              <a:buFont typeface="Arial" panose="020B0604020202020204" pitchFamily="34" charset="0"/>
              <a:buChar char="•"/>
            </a:pPr>
            <a:r>
              <a:rPr lang="nl-NL" sz="3200" dirty="0"/>
              <a:t>Het woord is geschreven in een andere kleur</a:t>
            </a:r>
            <a:br>
              <a:rPr lang="nl-NL" sz="3200" dirty="0"/>
            </a:br>
            <a:r>
              <a:rPr lang="nl-NL" sz="2800" dirty="0"/>
              <a:t>bijvoorbeeld: het woord </a:t>
            </a:r>
            <a:r>
              <a:rPr lang="nl-NL" sz="2800" u="sng" dirty="0"/>
              <a:t>rood</a:t>
            </a:r>
            <a:r>
              <a:rPr lang="nl-NL" sz="2800" dirty="0"/>
              <a:t> is geschreven in een blauwe kleur &gt; </a:t>
            </a:r>
            <a:r>
              <a:rPr lang="nl-NL" sz="2800" b="1" dirty="0">
                <a:solidFill>
                  <a:srgbClr val="0070C0"/>
                </a:solidFill>
              </a:rPr>
              <a:t>ROOD</a:t>
            </a:r>
          </a:p>
          <a:p>
            <a:pPr marL="571500" indent="-571500">
              <a:buFont typeface="Arial" panose="020B0604020202020204" pitchFamily="34" charset="0"/>
              <a:buChar char="•"/>
            </a:pPr>
            <a:endParaRPr lang="nl-NL" sz="2800" b="1" dirty="0">
              <a:solidFill>
                <a:srgbClr val="0070C0"/>
              </a:solidFill>
            </a:endParaRPr>
          </a:p>
          <a:p>
            <a:pPr marL="571500" indent="-571500">
              <a:buFont typeface="Arial" panose="020B0604020202020204" pitchFamily="34" charset="0"/>
              <a:buChar char="•"/>
            </a:pPr>
            <a:r>
              <a:rPr lang="nl-NL" sz="3200" dirty="0"/>
              <a:t>Lees het woord NIET! Benoem alleen de kleur &gt; je zegt: “</a:t>
            </a:r>
            <a:r>
              <a:rPr lang="nl-NL" sz="3200" b="1" u="sng" dirty="0"/>
              <a:t>blauw”</a:t>
            </a:r>
          </a:p>
        </p:txBody>
      </p:sp>
      <p:pic>
        <p:nvPicPr>
          <p:cNvPr id="3" name="Picture 2" descr="Jinera - Ken je de stroop taak? Met deze oefening oefen je je hersenen. Je  hersenen hebben namelijk de neiging om bij deze taak de woorden te lezen.  Echter moet je hardop">
            <a:extLst>
              <a:ext uri="{FF2B5EF4-FFF2-40B4-BE49-F238E27FC236}">
                <a16:creationId xmlns:a16="http://schemas.microsoft.com/office/drawing/2014/main" id="{B32DB4F1-9080-C63D-374B-81B77185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751" b="4190"/>
          <a:stretch/>
        </p:blipFill>
        <p:spPr bwMode="auto">
          <a:xfrm>
            <a:off x="9481977" y="365125"/>
            <a:ext cx="2295495" cy="1865686"/>
          </a:xfrm>
          <a:prstGeom prst="rect">
            <a:avLst/>
          </a:prstGeom>
          <a:solidFill>
            <a:srgbClr val="FFFFFF"/>
          </a:solidFill>
          <a:ln>
            <a:noFill/>
          </a:ln>
        </p:spPr>
      </p:pic>
    </p:spTree>
    <p:extLst>
      <p:ext uri="{BB962C8B-B14F-4D97-AF65-F5344CB8AC3E}">
        <p14:creationId xmlns:p14="http://schemas.microsoft.com/office/powerpoint/2010/main" val="427723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E86CF5-474E-4A71-BB15-821E46030425}">
  <ds:schemaRefs>
    <ds:schemaRef ds:uri="http://www.w3.org/XML/1998/namespace"/>
    <ds:schemaRef ds:uri="http://schemas.microsoft.com/office/2006/documentManagement/types"/>
    <ds:schemaRef ds:uri="fcc10157-42f8-46e8-83f5-1d9ac4b0055d"/>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698eef58-bb61-42e2-b548-e1d1f250d219"/>
    <ds:schemaRef ds:uri="http://purl.org/dc/elements/1.1/"/>
  </ds:schemaRefs>
</ds:datastoreItem>
</file>

<file path=customXml/itemProps2.xml><?xml version="1.0" encoding="utf-8"?>
<ds:datastoreItem xmlns:ds="http://schemas.openxmlformats.org/officeDocument/2006/customXml" ds:itemID="{B2BCFD48-F71E-47AD-98B6-E1F467B7ECF4}">
  <ds:schemaRefs>
    <ds:schemaRef ds:uri="http://schemas.microsoft.com/sharepoint/v3/contenttype/forms"/>
  </ds:schemaRefs>
</ds:datastoreItem>
</file>

<file path=customXml/itemProps3.xml><?xml version="1.0" encoding="utf-8"?>
<ds:datastoreItem xmlns:ds="http://schemas.openxmlformats.org/officeDocument/2006/customXml" ds:itemID="{21132715-41DB-499C-8A19-0C6BF08DB222}">
  <ds:schemaRefs>
    <ds:schemaRef ds:uri="698eef58-bb61-42e2-b548-e1d1f250d219"/>
    <ds:schemaRef ds:uri="fcc10157-42f8-46e8-83f5-1d9ac4b00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116</TotalTime>
  <Words>4021</Words>
  <Application>Microsoft Office PowerPoint</Application>
  <PresentationFormat>Breedbeeld</PresentationFormat>
  <Paragraphs>262</Paragraphs>
  <Slides>13</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13</vt:i4>
      </vt:variant>
    </vt:vector>
  </HeadingPairs>
  <TitlesOfParts>
    <vt:vector size="22" baseType="lpstr">
      <vt:lpstr>Aptos</vt:lpstr>
      <vt:lpstr>Arial</vt:lpstr>
      <vt:lpstr>BaseNine</vt:lpstr>
      <vt:lpstr>Calibri</vt:lpstr>
      <vt:lpstr>Courier New</vt:lpstr>
      <vt:lpstr>Mangal Pro</vt:lpstr>
      <vt:lpstr>Symbol</vt:lpstr>
      <vt:lpstr>Wingdings</vt:lpstr>
      <vt:lpstr>1_Thema PE TOS VSO</vt:lpstr>
      <vt:lpstr>Psycho-educatie</vt:lpstr>
      <vt:lpstr>Vorige les</vt:lpstr>
      <vt:lpstr>Executieve functies</vt:lpstr>
      <vt:lpstr>Executieve functies</vt:lpstr>
      <vt:lpstr>PowerPoint-presentatie</vt:lpstr>
      <vt:lpstr>Aan het einde van deze les…</vt:lpstr>
      <vt:lpstr>Introductie</vt:lpstr>
      <vt:lpstr>Zelf ervaren</vt:lpstr>
      <vt:lpstr>Instructie:</vt:lpstr>
      <vt:lpstr>Nabespreken</vt:lpstr>
      <vt:lpstr>Jezelf afremmen en stoppen</vt:lpstr>
      <vt:lpstr>Hoe is het gegaan?</vt:lpstr>
      <vt:lpstr>Als er tijd over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 TOS VSO</dc:title>
  <dc:subject>Executieve Functies </dc:subject>
  <dc:creator>Tineke Post</dc:creator>
  <cp:lastModifiedBy>Tineke Post- Ilbrink</cp:lastModifiedBy>
  <cp:revision>11</cp:revision>
  <dcterms:created xsi:type="dcterms:W3CDTF">2024-09-22T11:44:04Z</dcterms:created>
  <dcterms:modified xsi:type="dcterms:W3CDTF">2025-02-05T09:16:56Z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