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87" r:id="rId5"/>
    <p:sldId id="279" r:id="rId6"/>
    <p:sldId id="293" r:id="rId7"/>
    <p:sldId id="329" r:id="rId8"/>
    <p:sldId id="280" r:id="rId9"/>
    <p:sldId id="318" r:id="rId10"/>
    <p:sldId id="283" r:id="rId11"/>
    <p:sldId id="319" r:id="rId12"/>
    <p:sldId id="317" r:id="rId13"/>
    <p:sldId id="312" r:id="rId14"/>
    <p:sldId id="321" r:id="rId15"/>
    <p:sldId id="313" r:id="rId16"/>
    <p:sldId id="320" r:id="rId17"/>
    <p:sldId id="285" r:id="rId18"/>
    <p:sldId id="316" r:id="rId19"/>
    <p:sldId id="311"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z7H4w0PrdtcJTTt9uNv8w==" hashData="z9lm211w2V8U/OMEocDeqjA/Pw2KOOBdQDYQ+UVoC7hqlVf8t6jnItp4/8I/UZUDTNdrBuAVL8ndoruOBODX6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7CFF2A-42E2-3F9E-0574-5AE7C951D39C}" name="Wagenaar, Iris" initials="WI" userId="S::i.wagenaar@kentalis.nl::59c3b2ec-a552-4c51-a88e-a1becbc2a657" providerId="AD"/>
  <p188:author id="{3A8CDD32-988E-DB5C-64A7-05BB43099DCB}" name="Tineke Post" initials="PST" userId="Tineke Post" providerId="None"/>
  <p188:author id="{1A84CCB9-9977-0525-71F4-430A37A39733}" name="Wagenaar, Iris" initials="IW" userId="S::I.Wagenaar@kentalis.nl::59c3b2ec-a552-4c51-a88e-a1becbc2a6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5D3D4"/>
    <a:srgbClr val="CDCCC8"/>
    <a:srgbClr val="D5D2CD"/>
    <a:srgbClr val="CDCCC7"/>
    <a:srgbClr val="BEC0BF"/>
    <a:srgbClr val="CFCEC9"/>
    <a:srgbClr val="E0DFDB"/>
    <a:srgbClr val="E3E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AB732-625D-4807-8F3B-4B2C853FE0E4}" v="248" dt="2025-01-26T19:39:19.75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4900" autoAdjust="0"/>
  </p:normalViewPr>
  <p:slideViewPr>
    <p:cSldViewPr snapToGrid="0">
      <p:cViewPr varScale="1">
        <p:scale>
          <a:sx n="19" d="100"/>
          <a:sy n="19" d="100"/>
        </p:scale>
        <p:origin x="2388"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Ilbrink, Tineke" userId="acaedabe-b12f-42d1-8517-780bc8ea15c4" providerId="ADAL" clId="{7672A52B-C162-42AF-9962-BB068E3550F5}"/>
    <pc:docChg chg="modSld">
      <pc:chgData name="Post-Ilbrink, Tineke" userId="acaedabe-b12f-42d1-8517-780bc8ea15c4" providerId="ADAL" clId="{7672A52B-C162-42AF-9962-BB068E3550F5}" dt="2025-02-05T09:50:17.503" v="2" actId="255"/>
      <pc:docMkLst>
        <pc:docMk/>
      </pc:docMkLst>
      <pc:sldChg chg="modNotesTx">
        <pc:chgData name="Post-Ilbrink, Tineke" userId="acaedabe-b12f-42d1-8517-780bc8ea15c4" providerId="ADAL" clId="{7672A52B-C162-42AF-9962-BB068E3550F5}" dt="2025-02-05T09:50:17.503" v="2" actId="255"/>
        <pc:sldMkLst>
          <pc:docMk/>
          <pc:sldMk cId="1396870172" sldId="287"/>
        </pc:sldMkLst>
      </pc:sldChg>
    </pc:docChg>
  </pc:docChgLst>
  <pc:docChgLst>
    <pc:chgData name="Wagenaar, Iris" userId="59c3b2ec-a552-4c51-a88e-a1becbc2a657" providerId="ADAL" clId="{69267D62-FFDC-4D18-88B2-1F873D3B60B8}"/>
    <pc:docChg chg="delSld">
      <pc:chgData name="Wagenaar, Iris" userId="59c3b2ec-a552-4c51-a88e-a1becbc2a657" providerId="ADAL" clId="{69267D62-FFDC-4D18-88B2-1F873D3B60B8}" dt="2025-02-02T22:06:30.530" v="0" actId="47"/>
      <pc:docMkLst>
        <pc:docMk/>
      </pc:docMkLst>
      <pc:sldChg chg="del">
        <pc:chgData name="Wagenaar, Iris" userId="59c3b2ec-a552-4c51-a88e-a1becbc2a657" providerId="ADAL" clId="{69267D62-FFDC-4D18-88B2-1F873D3B60B8}" dt="2025-02-02T22:06:30.530" v="0" actId="47"/>
        <pc:sldMkLst>
          <pc:docMk/>
          <pc:sldMk cId="2709127952"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D10BC-0C77-494C-81D8-73AE3F5EEEB2}" type="datetimeFigureOut">
              <a:rPr lang="nl-NL" smtClean="0"/>
              <a:t>5-2-2025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AF9E8-ECA1-4694-845E-5446FECFF7F6}" type="slidenum">
              <a:rPr lang="nl-NL" smtClean="0"/>
              <a:t>‹nr.›</a:t>
            </a:fld>
            <a:endParaRPr lang="nl-NL"/>
          </a:p>
        </p:txBody>
      </p:sp>
    </p:spTree>
    <p:extLst>
      <p:ext uri="{BB962C8B-B14F-4D97-AF65-F5344CB8AC3E}">
        <p14:creationId xmlns:p14="http://schemas.microsoft.com/office/powerpoint/2010/main" val="21506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latin typeface="+mj-lt"/>
              </a:rPr>
              <a:t>Benodigde materialen:</a:t>
            </a:r>
          </a:p>
          <a:p>
            <a:pPr marL="171450" indent="-171450">
              <a:buFont typeface="Wingdings" panose="05000000000000000000" pitchFamily="2" charset="2"/>
              <a:buChar char="ü"/>
              <a:defRPr/>
            </a:pPr>
            <a:r>
              <a:rPr lang="nl-NL" sz="1000" kern="100" dirty="0">
                <a:latin typeface="+mj-lt"/>
                <a:ea typeface="Calibri"/>
                <a:cs typeface="Times New Roman" panose="02020603050405020304" pitchFamily="18" charset="0"/>
              </a:rPr>
              <a:t>Invulblad</a:t>
            </a:r>
            <a:r>
              <a:rPr lang="nl-NL" sz="1000" kern="100" dirty="0">
                <a:effectLst/>
                <a:latin typeface="+mj-lt"/>
                <a:ea typeface="Calibri"/>
                <a:cs typeface="Times New Roman" panose="02020603050405020304" pitchFamily="18" charset="0"/>
              </a:rPr>
              <a:t>: </a:t>
            </a:r>
            <a:r>
              <a:rPr lang="nl-NL" sz="1000" kern="100" dirty="0">
                <a:latin typeface="+mj-lt"/>
                <a:ea typeface="Calibri"/>
                <a:cs typeface="Times New Roman" panose="02020603050405020304" pitchFamily="18" charset="0"/>
              </a:rPr>
              <a:t>handige manieren om te plannen en organiseren</a:t>
            </a:r>
            <a:endParaRPr lang="nl-NL" sz="1000" kern="100" dirty="0">
              <a:effectLst/>
              <a:latin typeface="+mj-lt"/>
              <a:ea typeface="Calibri"/>
              <a:cs typeface="Times New Roman" panose="02020603050405020304" pitchFamily="18" charset="0"/>
            </a:endParaRPr>
          </a:p>
          <a:p>
            <a:pPr marL="171450" indent="-171450">
              <a:buFont typeface="Wingdings" panose="05000000000000000000" pitchFamily="2" charset="2"/>
              <a:buChar char="ü"/>
            </a:pPr>
            <a:r>
              <a:rPr lang="nl-NL" sz="1000" kern="100" dirty="0">
                <a:latin typeface="+mj-lt"/>
                <a:ea typeface="Calibri"/>
                <a:cs typeface="Times New Roman" panose="02020603050405020304" pitchFamily="18" charset="0"/>
              </a:rPr>
              <a:t>Een selectie van deze spelletjes zodat elke leerling kan spelen (selecteer op basis van wat je beschikbaar hebt en hoeveel tijd je eraan wilt besteden):</a:t>
            </a:r>
            <a:endParaRPr lang="nl-NL" sz="1000" kern="100" dirty="0">
              <a:latin typeface="+mj-lt"/>
              <a:ea typeface="Calibri" panose="020F0502020204030204" pitchFamily="34" charset="0"/>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4 op een rij</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Dammen</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err="1">
                <a:solidFill>
                  <a:prstClr val="black"/>
                </a:solidFill>
                <a:latin typeface="+mj-lt"/>
              </a:rPr>
              <a:t>Jenga</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Rummikub</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Schaken</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Skip-bo</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Speedcups</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Toren van Pisa</a:t>
            </a:r>
            <a:endParaRPr lang="nl-NL" sz="1000" kern="100" dirty="0">
              <a:solidFill>
                <a:prstClr val="black"/>
              </a:solidFill>
              <a:latin typeface="+mj-lt"/>
              <a:ea typeface="Calibri"/>
              <a:cs typeface="Times New Roman" panose="02020603050405020304" pitchFamily="18" charset="0"/>
            </a:endParaRPr>
          </a:p>
          <a:p>
            <a:pPr marL="514350" lvl="1" indent="-171450">
              <a:buFont typeface="Arial" panose="05000000000000000000" pitchFamily="2" charset="2"/>
              <a:buChar char="•"/>
            </a:pPr>
            <a:r>
              <a:rPr lang="nl-NL" sz="1000" kern="100" dirty="0">
                <a:solidFill>
                  <a:prstClr val="black"/>
                </a:solidFill>
                <a:latin typeface="+mj-lt"/>
              </a:rPr>
              <a:t>Zeeslag</a:t>
            </a:r>
            <a:endParaRPr lang="nl-NL" sz="1000" b="0" i="0" u="none" strike="noStrike" kern="100" cap="none" spc="0" normalizeH="0" noProof="0" dirty="0">
              <a:ln>
                <a:noFill/>
              </a:ln>
              <a:solidFill>
                <a:prstClr val="black"/>
              </a:solidFill>
              <a:effectLst/>
              <a:uLnTx/>
              <a:uFillTx/>
              <a:latin typeface="+mj-lt"/>
              <a:ea typeface="Calibri"/>
              <a:cs typeface="Times New Roman" panose="02020603050405020304" pitchFamily="18" charset="0"/>
            </a:endParaRPr>
          </a:p>
          <a:p>
            <a:pPr marL="628650" lvl="1" indent="-171450">
              <a:buFont typeface="Arial" panose="020B0604020202020204" pitchFamily="34" charset="0"/>
              <a:buChar char="•"/>
            </a:pPr>
            <a:endParaRPr lang="nl-NL" sz="1000" b="0" i="0" u="none" strike="noStrike" kern="1200" cap="none" spc="0" normalizeH="0" noProof="0" dirty="0">
              <a:ln>
                <a:noFill/>
              </a:ln>
              <a:solidFill>
                <a:prstClr val="black"/>
              </a:solidFill>
              <a:effectLst/>
              <a:uLnTx/>
              <a:uFillTx/>
              <a:latin typeface="+mj-lt"/>
              <a:cs typeface="Times New Roman" panose="02020603050405020304" pitchFamily="18" charset="0"/>
            </a:endParaRPr>
          </a:p>
          <a:p>
            <a:r>
              <a:rPr lang="nl-NL" sz="1000" b="1" dirty="0">
                <a:latin typeface="+mj-lt"/>
              </a:rPr>
              <a:t>Voorbereiding:</a:t>
            </a:r>
          </a:p>
          <a:p>
            <a:pPr marL="171450" indent="-171450">
              <a:buFont typeface="Wingdings" panose="05000000000000000000" pitchFamily="2" charset="2"/>
              <a:buChar char="ü"/>
            </a:pPr>
            <a:r>
              <a:rPr lang="nl-NL" sz="1000" dirty="0">
                <a:latin typeface="+mj-lt"/>
              </a:rPr>
              <a:t>Lees de notities bij deze les vooraf goed door.</a:t>
            </a:r>
          </a:p>
          <a:p>
            <a:pPr marL="171450" indent="-171450">
              <a:buFont typeface="Wingdings" panose="05000000000000000000" pitchFamily="2" charset="2"/>
              <a:buChar char="ü"/>
            </a:pPr>
            <a:r>
              <a:rPr lang="nl-NL" sz="1000" kern="100" dirty="0">
                <a:effectLst/>
                <a:latin typeface="+mj-lt"/>
                <a:ea typeface="Aptos" panose="020B0004020202020204" pitchFamily="34" charset="0"/>
                <a:cs typeface="Times New Roman" panose="02020603050405020304" pitchFamily="18" charset="0"/>
              </a:rPr>
              <a:t>Deze les kan voor sommige klassen (te)veel informatie in één keer zijn. Je kunt de les dan beter opdelen een meerdere lessen.</a:t>
            </a:r>
          </a:p>
          <a:p>
            <a:pPr marL="628650" lvl="1" indent="-171450">
              <a:buFont typeface="Arial" panose="020B0604020202020204" pitchFamily="34" charset="0"/>
              <a:buChar char="•"/>
            </a:pPr>
            <a:endParaRPr kumimoji="0" lang="nl-NL" sz="1000" b="0" i="0" u="none" strike="noStrike" kern="1200" cap="none" spc="0" normalizeH="0" noProof="0" dirty="0">
              <a:ln>
                <a:noFill/>
              </a:ln>
              <a:solidFill>
                <a:prstClr val="black"/>
              </a:solidFill>
              <a:effectLst/>
              <a:uLnTx/>
              <a:uFillTx/>
              <a:latin typeface="+mj-lt"/>
              <a:ea typeface="+mn-ea"/>
              <a:cs typeface="Times New Roman" panose="02020603050405020304" pitchFamily="18" charset="0"/>
            </a:endParaRPr>
          </a:p>
          <a:p>
            <a:pPr>
              <a:lnSpc>
                <a:spcPct val="107000"/>
              </a:lnSpc>
              <a:spcAft>
                <a:spcPts val="800"/>
              </a:spcAft>
            </a:pPr>
            <a:r>
              <a:rPr lang="nl-NL" sz="1000" b="1" u="sng" kern="100" dirty="0">
                <a:effectLst/>
                <a:latin typeface="+mj-lt"/>
                <a:ea typeface="Aptos" panose="020B0004020202020204" pitchFamily="34" charset="0"/>
                <a:cs typeface="Times New Roman" panose="02020603050405020304" pitchFamily="18" charset="0"/>
              </a:rPr>
              <a:t>Achtergrondinformatie voor de docent: &gt;</a:t>
            </a:r>
            <a:r>
              <a:rPr lang="nl-NL" sz="1000" kern="100" dirty="0">
                <a:effectLst/>
                <a:latin typeface="+mj-lt"/>
                <a:ea typeface="Aptos" panose="020B0004020202020204" pitchFamily="34" charset="0"/>
                <a:cs typeface="Times New Roman" panose="02020603050405020304" pitchFamily="18" charset="0"/>
              </a:rPr>
              <a:t> </a:t>
            </a:r>
            <a:r>
              <a:rPr lang="nl-NL" sz="1000" i="1" kern="100" dirty="0">
                <a:effectLst/>
                <a:latin typeface="+mj-lt"/>
                <a:ea typeface="Aptos" panose="020B0004020202020204" pitchFamily="34" charset="0"/>
                <a:cs typeface="Times New Roman" panose="02020603050405020304" pitchFamily="18" charset="0"/>
              </a:rPr>
              <a:t>Lees ook de informatie bij les 1/2 van Executieve Functies (jezelf afremmen of stoppen) voor de achtergrondinformatie over EF in het algemeen.</a:t>
            </a:r>
            <a:endParaRPr lang="nl-NL" sz="1000" kern="100" dirty="0">
              <a:effectLst/>
              <a:latin typeface="+mj-lt"/>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nl-NL" sz="1000" b="1" dirty="0">
              <a:latin typeface="+mj-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l-NL" sz="1000" b="1" dirty="0">
                <a:latin typeface="+mj-lt"/>
              </a:rPr>
              <a:t>NB. </a:t>
            </a:r>
            <a:r>
              <a:rPr lang="nl-NL" sz="1000" kern="0" dirty="0">
                <a:latin typeface="+mj-lt"/>
                <a:ea typeface="Times New Roman" panose="02020603050405020304" pitchFamily="18" charset="0"/>
                <a:cs typeface="Arial"/>
              </a:rPr>
              <a:t>Omdat je bij plannen en organiseren ook andere EF nodig hebt, bieden we deze les als laatste van dit thema aan. Het is verstandig om deze les niet los aan te bieden aan je klas, maar eerst de vorige lessen aan te bieden. </a:t>
            </a:r>
          </a:p>
          <a:p>
            <a:pPr algn="l" fontAlgn="base"/>
            <a:endParaRPr lang="nl-NL" sz="1000" b="0" i="0" dirty="0">
              <a:solidFill>
                <a:srgbClr val="9B9B9B"/>
              </a:solidFill>
              <a:effectLst/>
              <a:latin typeface="+mj-lt"/>
            </a:endParaRPr>
          </a:p>
          <a:p>
            <a:pPr>
              <a:lnSpc>
                <a:spcPct val="115000"/>
              </a:lnSpc>
              <a:spcAft>
                <a:spcPts val="1000"/>
              </a:spcAft>
            </a:pPr>
            <a:r>
              <a:rPr lang="nl-NL" sz="1000" b="1" kern="0" dirty="0">
                <a:latin typeface="+mj-lt"/>
                <a:ea typeface="Times New Roman" panose="02020603050405020304" pitchFamily="18" charset="0"/>
                <a:cs typeface="Arial"/>
              </a:rPr>
              <a:t>Plannen en organiseren:</a:t>
            </a:r>
            <a:endParaRPr lang="nl-NL" sz="1000" kern="100" dirty="0">
              <a:effectLst/>
              <a:latin typeface="+mj-lt"/>
              <a:ea typeface="Aptos" panose="020B0004020202020204" pitchFamily="34" charset="0"/>
              <a:cs typeface="Arial"/>
            </a:endParaRPr>
          </a:p>
          <a:p>
            <a:endParaRPr lang="nl-NL" sz="1000" b="1" dirty="0">
              <a:latin typeface="+mj-lt"/>
            </a:endParaRPr>
          </a:p>
          <a:p>
            <a:r>
              <a:rPr lang="nl-NL" sz="1000" b="1" dirty="0">
                <a:latin typeface="+mj-lt"/>
              </a:rPr>
              <a:t>Planning</a:t>
            </a:r>
            <a:r>
              <a:rPr lang="nl-NL" sz="1000" dirty="0">
                <a:latin typeface="+mj-lt"/>
              </a:rPr>
              <a:t> betekent dat je vooraf bedenkt wat je gaat doen om een doel te bereiken. Het is een stappenplan dat je in je hoofd maakt of op papier zet.</a:t>
            </a:r>
            <a:br>
              <a:rPr lang="nl-NL" sz="1000" dirty="0">
                <a:latin typeface="+mj-lt"/>
              </a:rPr>
            </a:br>
            <a:r>
              <a:rPr lang="nl-NL" sz="1000" b="1" dirty="0">
                <a:latin typeface="+mj-lt"/>
              </a:rPr>
              <a:t>Organiseren</a:t>
            </a:r>
            <a:r>
              <a:rPr lang="nl-NL" sz="1000" dirty="0">
                <a:latin typeface="+mj-lt"/>
              </a:rPr>
              <a:t> betekent dat je het plan gaat uitvoeren. Je zorgt ervoor dat alles geregeld en klaargemaakt wordt.</a:t>
            </a:r>
          </a:p>
          <a:p>
            <a:endParaRPr lang="nl-NL" sz="1000" b="1" dirty="0">
              <a:latin typeface="+mj-lt"/>
            </a:endParaRPr>
          </a:p>
          <a:p>
            <a:r>
              <a:rPr lang="nl-NL" sz="1000" b="1" dirty="0">
                <a:latin typeface="+mj-lt"/>
              </a:rPr>
              <a:t>Planning = denken.</a:t>
            </a:r>
            <a:r>
              <a:rPr lang="nl-NL" sz="1000" dirty="0">
                <a:latin typeface="+mj-lt"/>
              </a:rPr>
              <a:t> Het gaat vooral om het bedenken en plannen van wat je moet doen.</a:t>
            </a:r>
            <a:br>
              <a:rPr lang="nl-NL" sz="1000" dirty="0">
                <a:latin typeface="+mj-lt"/>
              </a:rPr>
            </a:br>
            <a:r>
              <a:rPr lang="nl-NL" sz="1000" b="1" dirty="0">
                <a:latin typeface="+mj-lt"/>
              </a:rPr>
              <a:t>Organiseren = doen.</a:t>
            </a:r>
            <a:r>
              <a:rPr lang="nl-NL" sz="1000" dirty="0">
                <a:latin typeface="+mj-lt"/>
              </a:rPr>
              <a:t> Het gaat vooral om het regelen en uitvoeren van de stappen uit je plan.</a:t>
            </a:r>
          </a:p>
          <a:p>
            <a:endParaRPr lang="nl-NL" sz="1000" dirty="0">
              <a:latin typeface="+mj-lt"/>
            </a:endParaRPr>
          </a:p>
          <a:p>
            <a:r>
              <a:rPr lang="nl-NL" sz="1000" dirty="0">
                <a:latin typeface="+mj-lt"/>
              </a:rPr>
              <a:t>Je kunt ook je gedachten organiseren. Met organiseren bedoelen we soms ook: ordenen.</a:t>
            </a:r>
          </a:p>
          <a:p>
            <a:endParaRPr lang="nl-NL" sz="1000" dirty="0">
              <a:latin typeface="+mj-lt"/>
            </a:endParaRPr>
          </a:p>
          <a:p>
            <a:r>
              <a:rPr lang="nl-NL" sz="1000" dirty="0">
                <a:latin typeface="+mj-lt"/>
              </a:rPr>
              <a:t>In deze les leren de leerlingen het verschil:</a:t>
            </a:r>
          </a:p>
          <a:p>
            <a:pPr>
              <a:buFont typeface="Arial" panose="020B0604020202020204" pitchFamily="34" charset="0"/>
              <a:buChar char="•"/>
            </a:pPr>
            <a:r>
              <a:rPr lang="nl-NL" sz="1000" b="1" dirty="0">
                <a:latin typeface="+mj-lt"/>
              </a:rPr>
              <a:t>Plannen</a:t>
            </a:r>
            <a:r>
              <a:rPr lang="nl-NL" sz="1000" dirty="0">
                <a:latin typeface="+mj-lt"/>
              </a:rPr>
              <a:t> is vooral </a:t>
            </a:r>
            <a:r>
              <a:rPr lang="nl-NL" sz="1000" b="1" dirty="0">
                <a:latin typeface="+mj-lt"/>
              </a:rPr>
              <a:t>bedenken</a:t>
            </a:r>
            <a:r>
              <a:rPr lang="nl-NL" sz="1000" dirty="0">
                <a:latin typeface="+mj-lt"/>
              </a:rPr>
              <a:t>.</a:t>
            </a:r>
          </a:p>
          <a:p>
            <a:pPr>
              <a:buFont typeface="Arial" panose="020B0604020202020204" pitchFamily="34" charset="0"/>
              <a:buChar char="•"/>
            </a:pPr>
            <a:r>
              <a:rPr lang="nl-NL" sz="1000" b="1" dirty="0">
                <a:latin typeface="+mj-lt"/>
              </a:rPr>
              <a:t>Organiseren</a:t>
            </a:r>
            <a:r>
              <a:rPr lang="nl-NL" sz="1000" dirty="0">
                <a:latin typeface="+mj-lt"/>
              </a:rPr>
              <a:t> is vooral </a:t>
            </a:r>
            <a:r>
              <a:rPr lang="nl-NL" sz="1000" b="1" dirty="0">
                <a:latin typeface="+mj-lt"/>
              </a:rPr>
              <a:t>doen</a:t>
            </a:r>
            <a:r>
              <a:rPr lang="nl-NL" sz="1000" dirty="0">
                <a:latin typeface="+mj-lt"/>
              </a:rPr>
              <a:t>.</a:t>
            </a:r>
          </a:p>
          <a:p>
            <a:pPr>
              <a:lnSpc>
                <a:spcPct val="114999"/>
              </a:lnSpc>
              <a:spcAft>
                <a:spcPts val="1000"/>
              </a:spcAft>
            </a:pPr>
            <a:endParaRPr lang="nl-NL" sz="1000" kern="0" dirty="0">
              <a:latin typeface="+mj-lt"/>
              <a:ea typeface="Times New Roman" panose="02020603050405020304" pitchFamily="18" charset="0"/>
              <a:cs typeface="Arial"/>
            </a:endParaRPr>
          </a:p>
          <a:p>
            <a:pPr>
              <a:lnSpc>
                <a:spcPct val="114999"/>
              </a:lnSpc>
              <a:spcAft>
                <a:spcPts val="1000"/>
              </a:spcAft>
            </a:pPr>
            <a:r>
              <a:rPr lang="nl-NL" sz="1000" kern="0" dirty="0">
                <a:latin typeface="+mj-lt"/>
                <a:ea typeface="Times New Roman" panose="02020603050405020304" pitchFamily="18" charset="0"/>
                <a:cs typeface="Arial"/>
              </a:rPr>
              <a:t>Plannen en organiseren doet ook een beroep op andere executieve functies. Bijvoorbeeld:</a:t>
            </a:r>
          </a:p>
          <a:p>
            <a:pPr marL="285750" indent="-285750">
              <a:lnSpc>
                <a:spcPct val="114999"/>
              </a:lnSpc>
              <a:spcAft>
                <a:spcPts val="1000"/>
              </a:spcAft>
              <a:buFont typeface="Calibri"/>
              <a:buChar char="-"/>
            </a:pPr>
            <a:r>
              <a:rPr lang="nl-NL" sz="1000" kern="0" dirty="0">
                <a:latin typeface="+mj-lt"/>
                <a:ea typeface="Times New Roman" panose="02020603050405020304" pitchFamily="18" charset="0"/>
                <a:cs typeface="Arial"/>
              </a:rPr>
              <a:t>Informatie goed opnemen, onthouden en bewerken (</a:t>
            </a:r>
            <a:r>
              <a:rPr lang="nl-NL" sz="1000" b="1" kern="0" dirty="0">
                <a:latin typeface="+mj-lt"/>
                <a:ea typeface="Times New Roman" panose="02020603050405020304" pitchFamily="18" charset="0"/>
                <a:cs typeface="Arial"/>
              </a:rPr>
              <a:t>werkgeheugen</a:t>
            </a:r>
            <a:r>
              <a:rPr lang="nl-NL" sz="1000" kern="0" dirty="0">
                <a:latin typeface="+mj-lt"/>
                <a:ea typeface="Times New Roman" panose="02020603050405020304" pitchFamily="18" charset="0"/>
                <a:cs typeface="Arial"/>
              </a:rPr>
              <a:t>).</a:t>
            </a:r>
          </a:p>
          <a:p>
            <a:pPr marL="285750" indent="-285750">
              <a:lnSpc>
                <a:spcPct val="114999"/>
              </a:lnSpc>
              <a:spcAft>
                <a:spcPts val="1000"/>
              </a:spcAft>
              <a:buFont typeface="Calibri"/>
              <a:buChar char="-"/>
            </a:pPr>
            <a:r>
              <a:rPr lang="nl-NL" sz="1000" kern="0" dirty="0">
                <a:latin typeface="+mj-lt"/>
                <a:ea typeface="Times New Roman" panose="02020603050405020304" pitchFamily="18" charset="0"/>
                <a:cs typeface="Arial"/>
              </a:rPr>
              <a:t>Nadenken over de taak: wat wordt jou gevraagd en wat moet je doen. Daarvoor moet je soms ook afremmen (</a:t>
            </a:r>
            <a:r>
              <a:rPr lang="nl-NL" sz="1000" b="1" kern="0" dirty="0">
                <a:latin typeface="+mj-lt"/>
                <a:ea typeface="Times New Roman" panose="02020603050405020304" pitchFamily="18" charset="0"/>
                <a:cs typeface="Arial"/>
              </a:rPr>
              <a:t>inhibitie</a:t>
            </a:r>
            <a:r>
              <a:rPr lang="nl-NL" sz="1000" kern="0" dirty="0">
                <a:latin typeface="+mj-lt"/>
                <a:ea typeface="Times New Roman" panose="02020603050405020304" pitchFamily="18" charset="0"/>
                <a:cs typeface="Arial"/>
              </a:rPr>
              <a:t>).</a:t>
            </a:r>
          </a:p>
          <a:p>
            <a:pPr marL="285750" indent="-285750">
              <a:lnSpc>
                <a:spcPct val="114999"/>
              </a:lnSpc>
              <a:spcAft>
                <a:spcPts val="1000"/>
              </a:spcAft>
              <a:buFont typeface="Calibri"/>
              <a:buChar char="-"/>
            </a:pPr>
            <a:r>
              <a:rPr lang="nl-NL" sz="1000" kern="0" dirty="0">
                <a:latin typeface="+mj-lt"/>
                <a:ea typeface="Times New Roman" panose="02020603050405020304" pitchFamily="18" charset="0"/>
                <a:cs typeface="Arial"/>
              </a:rPr>
              <a:t>Systematisch werken, 'stap voor stap', en meestal in een bepaalde volgorde. Daarvoor moet je soms weer afremmen (</a:t>
            </a:r>
            <a:r>
              <a:rPr lang="nl-NL" sz="1000" b="1" kern="0" dirty="0">
                <a:latin typeface="+mj-lt"/>
                <a:ea typeface="Times New Roman" panose="02020603050405020304" pitchFamily="18" charset="0"/>
                <a:cs typeface="Arial"/>
              </a:rPr>
              <a:t>inhibitie</a:t>
            </a:r>
            <a:r>
              <a:rPr lang="nl-NL" sz="1000" kern="0" dirty="0">
                <a:latin typeface="+mj-lt"/>
                <a:ea typeface="Times New Roman" panose="02020603050405020304" pitchFamily="18" charset="0"/>
                <a:cs typeface="Arial"/>
              </a:rPr>
              <a:t>).</a:t>
            </a:r>
          </a:p>
          <a:p>
            <a:pPr marL="285750" indent="-285750">
              <a:lnSpc>
                <a:spcPct val="114999"/>
              </a:lnSpc>
              <a:spcAft>
                <a:spcPts val="1000"/>
              </a:spcAft>
              <a:buFont typeface="Calibri"/>
              <a:buChar char="-"/>
            </a:pPr>
            <a:r>
              <a:rPr lang="nl-NL" sz="1000" kern="0" dirty="0">
                <a:latin typeface="+mj-lt"/>
                <a:ea typeface="Times New Roman" panose="02020603050405020304" pitchFamily="18" charset="0"/>
                <a:cs typeface="Arial"/>
              </a:rPr>
              <a:t>Goed je eigen voortgang in de gaten houden. En eventueel je plan bijstellen (</a:t>
            </a:r>
            <a:r>
              <a:rPr lang="nl-NL" sz="1000" b="1" kern="0" dirty="0">
                <a:latin typeface="+mj-lt"/>
                <a:ea typeface="Times New Roman" panose="02020603050405020304" pitchFamily="18" charset="0"/>
                <a:cs typeface="Arial"/>
              </a:rPr>
              <a:t>cognitieve</a:t>
            </a:r>
            <a:r>
              <a:rPr lang="nl-NL" sz="1000" kern="0" dirty="0">
                <a:latin typeface="+mj-lt"/>
                <a:ea typeface="Times New Roman" panose="02020603050405020304" pitchFamily="18" charset="0"/>
                <a:cs typeface="Arial"/>
              </a:rPr>
              <a:t> </a:t>
            </a:r>
            <a:r>
              <a:rPr lang="nl-NL" sz="1000" b="1" kern="0" dirty="0">
                <a:latin typeface="+mj-lt"/>
                <a:ea typeface="Times New Roman" panose="02020603050405020304" pitchFamily="18" charset="0"/>
                <a:cs typeface="Arial"/>
              </a:rPr>
              <a:t>flexibiliteit</a:t>
            </a:r>
            <a:r>
              <a:rPr lang="nl-NL" sz="1000" kern="0" dirty="0">
                <a:latin typeface="+mj-lt"/>
                <a:ea typeface="Times New Roman" panose="02020603050405020304" pitchFamily="18" charset="0"/>
                <a:cs typeface="Arial"/>
              </a:rPr>
              <a:t>).</a:t>
            </a:r>
          </a:p>
          <a:p>
            <a:pPr marL="285750" indent="-285750">
              <a:lnSpc>
                <a:spcPct val="114999"/>
              </a:lnSpc>
              <a:spcAft>
                <a:spcPts val="1000"/>
              </a:spcAft>
              <a:buFont typeface="Calibri"/>
              <a:buChar char="-"/>
            </a:pPr>
            <a:r>
              <a:rPr lang="nl-NL" sz="1000" kern="0" dirty="0">
                <a:latin typeface="+mj-lt"/>
                <a:ea typeface="Times New Roman" panose="02020603050405020304" pitchFamily="18" charset="0"/>
                <a:cs typeface="Arial"/>
              </a:rPr>
              <a:t>Controle; van jezelf, van je werk, of van een bepaald proces. Dat vraagt ook afremmen (</a:t>
            </a:r>
            <a:r>
              <a:rPr lang="nl-NL" sz="1000" b="1" kern="0" dirty="0">
                <a:latin typeface="+mj-lt"/>
                <a:ea typeface="Times New Roman" panose="02020603050405020304" pitchFamily="18" charset="0"/>
                <a:cs typeface="Arial"/>
              </a:rPr>
              <a:t>inhibitie</a:t>
            </a:r>
            <a:r>
              <a:rPr lang="nl-NL" sz="1000" kern="0" dirty="0">
                <a:latin typeface="+mj-lt"/>
                <a:ea typeface="Times New Roman" panose="02020603050405020304" pitchFamily="18" charset="0"/>
                <a:cs typeface="Arial"/>
              </a:rPr>
              <a:t>), en soms ook omgaan met teleurstelling of frustratie (</a:t>
            </a:r>
            <a:r>
              <a:rPr lang="nl-NL" sz="1000" b="1" kern="0" dirty="0">
                <a:latin typeface="+mj-lt"/>
                <a:ea typeface="Times New Roman" panose="02020603050405020304" pitchFamily="18" charset="0"/>
                <a:cs typeface="Arial"/>
              </a:rPr>
              <a:t>emotieregulatie</a:t>
            </a:r>
            <a:r>
              <a:rPr lang="nl-NL" sz="1000" kern="0" dirty="0">
                <a:latin typeface="+mj-lt"/>
                <a:ea typeface="Times New Roman" panose="02020603050405020304" pitchFamily="18" charset="0"/>
                <a:cs typeface="Arial"/>
              </a:rPr>
              <a:t>).</a:t>
            </a:r>
          </a:p>
          <a:p>
            <a:pPr marL="285750" indent="-285750">
              <a:lnSpc>
                <a:spcPct val="114999"/>
              </a:lnSpc>
              <a:spcAft>
                <a:spcPts val="1000"/>
              </a:spcAft>
              <a:buFont typeface="Calibri"/>
              <a:buChar char="-"/>
            </a:pPr>
            <a:endParaRPr lang="nl-NL" sz="1000" kern="0" dirty="0">
              <a:latin typeface="+mj-lt"/>
              <a:ea typeface="Times New Roman" panose="02020603050405020304" pitchFamily="18" charset="0"/>
              <a:cs typeface="Arial"/>
            </a:endParaRPr>
          </a:p>
          <a:p>
            <a:pPr>
              <a:lnSpc>
                <a:spcPct val="115000"/>
              </a:lnSpc>
              <a:spcAft>
                <a:spcPts val="1000"/>
              </a:spcAft>
            </a:pPr>
            <a:r>
              <a:rPr lang="nl-NL" sz="1000" b="1" kern="0" dirty="0">
                <a:effectLst/>
                <a:latin typeface="+mj-lt"/>
                <a:ea typeface="Times New Roman" panose="02020603050405020304" pitchFamily="18" charset="0"/>
                <a:cs typeface="Arial"/>
              </a:rPr>
              <a:t>Het verband tussen </a:t>
            </a:r>
            <a:r>
              <a:rPr lang="nl-NL" sz="1000" b="1" kern="0" dirty="0">
                <a:latin typeface="+mj-lt"/>
                <a:ea typeface="Times New Roman" panose="02020603050405020304" pitchFamily="18" charset="0"/>
                <a:cs typeface="Arial"/>
              </a:rPr>
              <a:t>planning en organisatieproblemen bij</a:t>
            </a:r>
            <a:r>
              <a:rPr lang="nl-NL" sz="1000" b="1" kern="0" dirty="0">
                <a:effectLst/>
                <a:latin typeface="+mj-lt"/>
                <a:ea typeface="Times New Roman" panose="02020603050405020304" pitchFamily="18" charset="0"/>
                <a:cs typeface="Arial"/>
              </a:rPr>
              <a:t> TOS</a:t>
            </a:r>
            <a:endParaRPr lang="nl-NL" sz="1000" kern="100" dirty="0">
              <a:effectLst/>
              <a:latin typeface="+mj-lt"/>
              <a:ea typeface="Aptos" panose="020B0004020202020204" pitchFamily="34" charset="0"/>
              <a:cs typeface="Arial"/>
            </a:endParaRPr>
          </a:p>
          <a:p>
            <a:pPr>
              <a:lnSpc>
                <a:spcPct val="115000"/>
              </a:lnSpc>
              <a:spcAft>
                <a:spcPts val="1000"/>
              </a:spcAft>
            </a:pPr>
            <a:r>
              <a:rPr lang="nl-NL" sz="1000" kern="0" dirty="0">
                <a:latin typeface="+mj-lt"/>
                <a:ea typeface="Aptos" panose="020B0004020202020204" pitchFamily="34" charset="0"/>
                <a:cs typeface="Arial"/>
              </a:rPr>
              <a:t>Bij planning en organisatie moet je vooruit kunnen denken. Als je vooral in het hier en nu denkt en doet, en als je je behoeften moeilijk kunt uitstellen (inhibitie), is plannen lastig. Ook moet je kunnen bedenken wat belangrijk is en wat niet? Waar je mee begint en wat je later doet; prioriteren dus. Ook moet je een doel kunnen stellen; weten wat je wil bereiken.</a:t>
            </a:r>
          </a:p>
          <a:p>
            <a:pPr>
              <a:lnSpc>
                <a:spcPct val="115000"/>
              </a:lnSpc>
              <a:spcAft>
                <a:spcPts val="1000"/>
              </a:spcAft>
            </a:pPr>
            <a:endParaRPr lang="nl-NL" sz="1000" kern="0" dirty="0">
              <a:effectLst/>
              <a:latin typeface="+mj-lt"/>
              <a:ea typeface="Aptos" panose="020B0004020202020204" pitchFamily="34" charset="0"/>
              <a:cs typeface="Arial"/>
            </a:endParaRPr>
          </a:p>
          <a:p>
            <a:pPr>
              <a:lnSpc>
                <a:spcPct val="114999"/>
              </a:lnSpc>
              <a:spcAft>
                <a:spcPts val="1000"/>
              </a:spcAft>
            </a:pPr>
            <a:r>
              <a:rPr lang="nl-NL" sz="1000" kern="0" dirty="0">
                <a:latin typeface="+mj-lt"/>
                <a:ea typeface="Times New Roman" panose="02020603050405020304" pitchFamily="18" charset="0"/>
                <a:cs typeface="Arial"/>
              </a:rPr>
              <a:t>Voor het maken van een plan heb je vaak veel (innerlijke) taal nodig. Dat maakt dat het voor leerlingen met TOS vaak makkelijker is om een plan (met hulp/ondersteuning) </a:t>
            </a:r>
            <a:r>
              <a:rPr lang="nl-NL" sz="1000" b="1" kern="0" dirty="0">
                <a:latin typeface="+mj-lt"/>
                <a:ea typeface="Times New Roman" panose="02020603050405020304" pitchFamily="18" charset="0"/>
                <a:cs typeface="Arial"/>
              </a:rPr>
              <a:t>uit te voeren</a:t>
            </a:r>
            <a:r>
              <a:rPr lang="nl-NL" sz="1000" kern="0" dirty="0">
                <a:latin typeface="+mj-lt"/>
                <a:ea typeface="Times New Roman" panose="02020603050405020304" pitchFamily="18" charset="0"/>
                <a:cs typeface="Arial"/>
              </a:rPr>
              <a:t>, maar dat het lastiger is om het plan te </a:t>
            </a:r>
            <a:r>
              <a:rPr lang="nl-NL" sz="1000" b="1" kern="0" dirty="0">
                <a:latin typeface="+mj-lt"/>
                <a:ea typeface="Times New Roman" panose="02020603050405020304" pitchFamily="18" charset="0"/>
                <a:cs typeface="Arial"/>
              </a:rPr>
              <a:t>bedenken</a:t>
            </a:r>
            <a:r>
              <a:rPr lang="nl-NL" sz="1000" kern="0" dirty="0">
                <a:latin typeface="+mj-lt"/>
                <a:ea typeface="Times New Roman" panose="02020603050405020304" pitchFamily="18" charset="0"/>
                <a:cs typeface="Arial"/>
              </a:rPr>
              <a:t>. Als andere EF van leerlingen zwakker zijn ontwikkeld, is planning en organisatie voor hen vaak ook ingewikkeld. </a:t>
            </a:r>
          </a:p>
          <a:p>
            <a:pPr>
              <a:lnSpc>
                <a:spcPct val="114999"/>
              </a:lnSpc>
              <a:spcAft>
                <a:spcPts val="1000"/>
              </a:spcAft>
            </a:pPr>
            <a:endParaRPr lang="nl-NL" sz="1000" kern="0" dirty="0">
              <a:latin typeface="+mj-lt"/>
              <a:ea typeface="Times New Roman" panose="02020603050405020304" pitchFamily="18" charset="0"/>
              <a:cs typeface="Arial"/>
            </a:endParaRPr>
          </a:p>
          <a:p>
            <a:pPr>
              <a:lnSpc>
                <a:spcPct val="115000"/>
              </a:lnSpc>
              <a:spcAft>
                <a:spcPts val="1000"/>
              </a:spcAft>
            </a:pPr>
            <a:r>
              <a:rPr lang="nl-NL" sz="1000" b="1" kern="0" dirty="0">
                <a:effectLst/>
                <a:latin typeface="+mj-lt"/>
                <a:ea typeface="Times New Roman" panose="02020603050405020304" pitchFamily="18" charset="0"/>
                <a:cs typeface="Arial"/>
              </a:rPr>
              <a:t>Welk gedrag zien we vaak bij leerlingen die moeite hebben met </a:t>
            </a:r>
            <a:r>
              <a:rPr lang="nl-NL" sz="1000" b="1" kern="0" dirty="0">
                <a:latin typeface="+mj-lt"/>
                <a:ea typeface="Times New Roman" panose="02020603050405020304" pitchFamily="18" charset="0"/>
                <a:cs typeface="Arial"/>
              </a:rPr>
              <a:t>plannen en organiseren</a:t>
            </a:r>
            <a:r>
              <a:rPr lang="nl-NL" sz="1000" b="1" kern="0" dirty="0">
                <a:effectLst/>
                <a:latin typeface="+mj-lt"/>
                <a:ea typeface="Times New Roman" panose="02020603050405020304" pitchFamily="18" charset="0"/>
                <a:cs typeface="Arial"/>
              </a:rPr>
              <a:t>:</a:t>
            </a:r>
            <a:endParaRPr lang="nl-NL" sz="1000" b="1" kern="100" dirty="0">
              <a:effectLst/>
              <a:latin typeface="+mj-lt"/>
              <a:ea typeface="Aptos" panose="020B0004020202020204" pitchFamily="34" charset="0"/>
              <a:cs typeface="Arial"/>
            </a:endParaRPr>
          </a:p>
          <a:p>
            <a:pPr marL="342900" indent="-342900">
              <a:lnSpc>
                <a:spcPct val="115000"/>
              </a:lnSpc>
              <a:spcAft>
                <a:spcPts val="1000"/>
              </a:spcAft>
              <a:buSzPts val="1000"/>
              <a:buFont typeface="Calibri" panose="05050102010706020507" pitchFamily="18" charset="2"/>
              <a:buChar char="-"/>
              <a:tabLst>
                <a:tab pos="457200" algn="l"/>
              </a:tabLst>
            </a:pPr>
            <a:r>
              <a:rPr lang="nl-NL" sz="1000" b="1" kern="0" dirty="0">
                <a:latin typeface="+mj-lt"/>
                <a:ea typeface="Times New Roman" panose="02020603050405020304" pitchFamily="18" charset="0"/>
                <a:cs typeface="Arial"/>
              </a:rPr>
              <a:t>Geen of weinig besef van tijd: </a:t>
            </a:r>
            <a:r>
              <a:rPr lang="nl-NL" sz="1000" b="0" kern="0" dirty="0">
                <a:latin typeface="+mj-lt"/>
                <a:ea typeface="Times New Roman" panose="02020603050405020304" pitchFamily="18" charset="0"/>
                <a:cs typeface="Arial"/>
              </a:rPr>
              <a:t>afspraken vergeten/te laat komen/niet kunnen inschatten hoeveel tijd er nodig is</a:t>
            </a:r>
            <a:endParaRPr lang="nl-NL" sz="1000" b="0" kern="0" dirty="0">
              <a:effectLst/>
              <a:latin typeface="+mj-lt"/>
              <a:ea typeface="Aptos" panose="020B0004020202020204" pitchFamily="34" charset="0"/>
              <a:cs typeface="Arial"/>
            </a:endParaRPr>
          </a:p>
          <a:p>
            <a:pPr marL="342900" indent="-342900">
              <a:lnSpc>
                <a:spcPct val="115000"/>
              </a:lnSpc>
              <a:spcAft>
                <a:spcPts val="1000"/>
              </a:spcAft>
              <a:buSzPts val="1000"/>
              <a:buFont typeface="Calibri" panose="05050102010706020507" pitchFamily="18" charset="2"/>
              <a:buChar char="-"/>
              <a:tabLst>
                <a:tab pos="457200" algn="l"/>
              </a:tabLst>
            </a:pPr>
            <a:r>
              <a:rPr lang="nl-NL" sz="1000" b="1" kern="0" dirty="0">
                <a:latin typeface="+mj-lt"/>
                <a:ea typeface="Times New Roman" panose="02020603050405020304" pitchFamily="18" charset="0"/>
                <a:cs typeface="Arial"/>
              </a:rPr>
              <a:t>Moeite met agendagebruik</a:t>
            </a:r>
            <a:r>
              <a:rPr lang="nl-NL" sz="1000" b="1" kern="0" dirty="0">
                <a:effectLst/>
                <a:latin typeface="+mj-lt"/>
                <a:ea typeface="Times New Roman" panose="02020603050405020304" pitchFamily="18" charset="0"/>
                <a:cs typeface="Arial"/>
              </a:rPr>
              <a:t>:</a:t>
            </a:r>
            <a:r>
              <a:rPr lang="nl-NL" sz="1000" kern="0" dirty="0">
                <a:effectLst/>
                <a:latin typeface="+mj-lt"/>
                <a:ea typeface="Times New Roman" panose="02020603050405020304" pitchFamily="18" charset="0"/>
                <a:cs typeface="Arial"/>
              </a:rPr>
              <a:t> </a:t>
            </a:r>
            <a:r>
              <a:rPr lang="nl-NL" sz="1000" kern="0" dirty="0">
                <a:latin typeface="+mj-lt"/>
                <a:ea typeface="Times New Roman" panose="02020603050405020304" pitchFamily="18" charset="0"/>
                <a:cs typeface="Arial"/>
              </a:rPr>
              <a:t>de agenda wordt niet veel gebruikt. Of er wordt wel in geschreven, maar het wordt niet uitgevoerd.</a:t>
            </a:r>
            <a:endParaRPr lang="nl-NL" sz="1000" kern="100" dirty="0">
              <a:effectLst/>
              <a:latin typeface="+mj-lt"/>
              <a:ea typeface="Aptos" panose="020B0004020202020204" pitchFamily="34" charset="0"/>
              <a:cs typeface="Arial"/>
            </a:endParaRPr>
          </a:p>
          <a:p>
            <a:pPr marL="342900" indent="-342900">
              <a:lnSpc>
                <a:spcPct val="115000"/>
              </a:lnSpc>
              <a:spcAft>
                <a:spcPts val="1000"/>
              </a:spcAft>
              <a:buSzPts val="1000"/>
              <a:buFont typeface="Calibri" panose="05050102010706020507" pitchFamily="18" charset="2"/>
              <a:buChar char="-"/>
              <a:tabLst>
                <a:tab pos="457200" algn="l"/>
              </a:tabLst>
            </a:pPr>
            <a:r>
              <a:rPr lang="nl-NL" sz="1000" b="1" kern="0" dirty="0">
                <a:latin typeface="+mj-lt"/>
                <a:ea typeface="Times New Roman" panose="02020603050405020304" pitchFamily="18" charset="0"/>
                <a:cs typeface="Arial"/>
              </a:rPr>
              <a:t>Moeite met huiswerk maken</a:t>
            </a:r>
            <a:r>
              <a:rPr lang="nl-NL" sz="1000" b="1" kern="0" dirty="0">
                <a:effectLst/>
                <a:latin typeface="+mj-lt"/>
                <a:ea typeface="Times New Roman" panose="02020603050405020304" pitchFamily="18" charset="0"/>
                <a:cs typeface="Arial"/>
              </a:rPr>
              <a:t>: </a:t>
            </a:r>
            <a:r>
              <a:rPr lang="nl-NL" sz="1000" kern="0" dirty="0">
                <a:latin typeface="+mj-lt"/>
                <a:ea typeface="Times New Roman" panose="02020603050405020304" pitchFamily="18" charset="0"/>
                <a:cs typeface="Arial"/>
              </a:rPr>
              <a:t>het huiswerk wordt niet (volledig) gemaakt, of te laat gemaakt. </a:t>
            </a:r>
            <a:endParaRPr lang="nl-NL" sz="1000" kern="100" dirty="0">
              <a:effectLst/>
              <a:latin typeface="+mj-lt"/>
              <a:ea typeface="Aptos" panose="020B0004020202020204" pitchFamily="34" charset="0"/>
              <a:cs typeface="Arial"/>
            </a:endParaRPr>
          </a:p>
          <a:p>
            <a:pPr marL="342900" indent="-342900">
              <a:lnSpc>
                <a:spcPct val="114999"/>
              </a:lnSpc>
              <a:spcAft>
                <a:spcPts val="1000"/>
              </a:spcAft>
              <a:buSzPts val="1000"/>
              <a:buFont typeface="Calibri" panose="05050102010706020507" pitchFamily="18" charset="2"/>
              <a:buChar char="-"/>
              <a:tabLst>
                <a:tab pos="457200" algn="l"/>
              </a:tabLst>
            </a:pPr>
            <a:r>
              <a:rPr lang="nl-NL" sz="1000" b="1" kern="0" dirty="0">
                <a:latin typeface="+mj-lt"/>
                <a:ea typeface="Times New Roman" panose="02020603050405020304" pitchFamily="18" charset="0"/>
                <a:cs typeface="Arial"/>
              </a:rPr>
              <a:t>Moeite met leren van toetsen: </a:t>
            </a:r>
            <a:r>
              <a:rPr lang="nl-NL" sz="1000" kern="0" dirty="0">
                <a:latin typeface="+mj-lt"/>
                <a:ea typeface="Times New Roman" panose="02020603050405020304" pitchFamily="18" charset="0"/>
                <a:cs typeface="Arial"/>
              </a:rPr>
              <a:t>toetsen worden niet (goed) geleerd. Er wordt te laat gestart met leren. Of leerlingen weten niet hoe ze moeten leren; hoe ze dit moeten aanpakken (het organiseren lukt niet).</a:t>
            </a:r>
          </a:p>
          <a:p>
            <a:pPr marL="342900" indent="-342900">
              <a:lnSpc>
                <a:spcPct val="115000"/>
              </a:lnSpc>
              <a:spcAft>
                <a:spcPts val="1000"/>
              </a:spcAft>
              <a:buSzPts val="1000"/>
              <a:buFont typeface="Calibri" panose="05050102010706020507" pitchFamily="18" charset="2"/>
              <a:buChar char="-"/>
              <a:tabLst>
                <a:tab pos="457200" algn="l"/>
              </a:tabLst>
            </a:pPr>
            <a:r>
              <a:rPr lang="nl-NL" sz="1000" b="1" kern="0" dirty="0">
                <a:latin typeface="+mj-lt"/>
                <a:ea typeface="Times New Roman" panose="02020603050405020304" pitchFamily="18" charset="0"/>
                <a:cs typeface="Arial"/>
              </a:rPr>
              <a:t>Moeite om het werk op tijd af te hebben</a:t>
            </a:r>
            <a:r>
              <a:rPr lang="nl-NL" sz="1000" b="1" kern="0" dirty="0">
                <a:effectLst/>
                <a:latin typeface="+mj-lt"/>
                <a:ea typeface="Times New Roman" panose="02020603050405020304" pitchFamily="18" charset="0"/>
                <a:cs typeface="Arial"/>
              </a:rPr>
              <a:t>:</a:t>
            </a:r>
            <a:r>
              <a:rPr lang="nl-NL" sz="1000" kern="0" dirty="0">
                <a:effectLst/>
                <a:latin typeface="+mj-lt"/>
                <a:ea typeface="Times New Roman" panose="02020603050405020304" pitchFamily="18" charset="0"/>
                <a:cs typeface="Arial"/>
              </a:rPr>
              <a:t> </a:t>
            </a:r>
            <a:r>
              <a:rPr lang="nl-NL" sz="1000" kern="0" dirty="0">
                <a:latin typeface="+mj-lt"/>
                <a:ea typeface="Times New Roman" panose="02020603050405020304" pitchFamily="18" charset="0"/>
                <a:cs typeface="Arial"/>
              </a:rPr>
              <a:t>in de klas is het werk vaak niet helemaal af. Bijvoorbeeld omdat leerlingen teveel tijd besteden aan de eerste opdrachten en daarna te weinig tijd over houden voor de rest van de opdrachten. Het kan ook andere redenen hebben, zoals niet goed weten wanneer ze moeten beginnen, moeite met opstarten van de opdracht, moeite met prioriteit geven aan de belangrijkste opdrachten, etc.</a:t>
            </a:r>
            <a:endParaRPr lang="nl-NL" sz="1000" kern="100" dirty="0">
              <a:latin typeface="+mj-lt"/>
              <a:ea typeface="Times New Roman" panose="02020603050405020304" pitchFamily="18" charset="0"/>
              <a:cs typeface="Arial"/>
            </a:endParaRPr>
          </a:p>
          <a:p>
            <a:pPr marL="342900" indent="-342900">
              <a:lnSpc>
                <a:spcPct val="114999"/>
              </a:lnSpc>
              <a:spcAft>
                <a:spcPts val="1000"/>
              </a:spcAft>
              <a:buSzPts val="1000"/>
              <a:buFont typeface="Calibri" panose="05050102010706020507" pitchFamily="18" charset="2"/>
              <a:buChar char="-"/>
              <a:tabLst>
                <a:tab pos="457200" algn="l"/>
              </a:tabLst>
            </a:pPr>
            <a:r>
              <a:rPr lang="nl-NL" sz="1000" b="1" kern="0" dirty="0">
                <a:latin typeface="+mj-lt"/>
                <a:ea typeface="Times New Roman" panose="02020603050405020304" pitchFamily="18" charset="0"/>
                <a:cs typeface="Arial"/>
              </a:rPr>
              <a:t>Spullen niet op orde hebben, vergeten of kwijt zijn: </a:t>
            </a:r>
            <a:r>
              <a:rPr lang="nl-NL" sz="1000" kern="0" dirty="0">
                <a:latin typeface="+mj-lt"/>
                <a:ea typeface="Times New Roman" panose="02020603050405020304" pitchFamily="18" charset="0"/>
                <a:cs typeface="Arial"/>
              </a:rPr>
              <a:t>in de les zie je vaak dat deze leerlingen lang moeten zoeken naar hun spullen, geen pen bij zich hebben, of hun spullen zijn vergeten.</a:t>
            </a:r>
            <a:r>
              <a:rPr lang="nl-NL" sz="1000" kern="0" dirty="0">
                <a:latin typeface="+mj-lt"/>
                <a:cs typeface="Arial"/>
              </a:rPr>
              <a:t> Leerlingen laten spullen per ongeluk thuis of in het kluisje liggen en ze zijn de spullen kwijt. Vooral op het v(s)o (waar lokaalwisselingen plaatsvinden) zie je bijvoorbeeld dat leerlingen hun boek/etui/kluissleutel/solo-zender laten liggen als ze naar een ander lokaal moeten gaan. </a:t>
            </a:r>
            <a:r>
              <a:rPr lang="nl-NL" sz="1000" kern="0" dirty="0">
                <a:latin typeface="+mj-lt"/>
                <a:ea typeface="Times New Roman" panose="02020603050405020304" pitchFamily="18" charset="0"/>
                <a:cs typeface="Arial"/>
              </a:rPr>
              <a:t>Leerlingen moeten vaak spullen lenen van anderen en kunnen bijvoorbeeld niet gelijk starten met de les.</a:t>
            </a:r>
            <a:endParaRPr lang="nl-NL" sz="1000" dirty="0">
              <a:latin typeface="+mj-lt"/>
            </a:endParaRPr>
          </a:p>
          <a:p>
            <a:pPr>
              <a:lnSpc>
                <a:spcPct val="115000"/>
              </a:lnSpc>
              <a:spcAft>
                <a:spcPts val="1000"/>
              </a:spcAft>
              <a:buSzPts val="1000"/>
              <a:buFont typeface="Symbol" panose="05050102010706020507" pitchFamily="18" charset="2"/>
              <a:tabLst>
                <a:tab pos="457200" algn="l"/>
              </a:tabLst>
            </a:pPr>
            <a:endParaRPr lang="nl-NL" sz="1000" kern="100" dirty="0">
              <a:effectLst/>
              <a:latin typeface="+mj-lt"/>
              <a:ea typeface="Aptos" panose="020B0004020202020204" pitchFamily="34" charset="0"/>
              <a:cs typeface="Times New Roman" panose="02020603050405020304" pitchFamily="18" charset="0"/>
            </a:endParaRPr>
          </a:p>
          <a:p>
            <a:pPr>
              <a:lnSpc>
                <a:spcPct val="115000"/>
              </a:lnSpc>
              <a:spcAft>
                <a:spcPts val="1000"/>
              </a:spcAft>
            </a:pPr>
            <a:r>
              <a:rPr lang="nl-NL" sz="1000" b="1" kern="0" dirty="0">
                <a:effectLst/>
                <a:latin typeface="+mj-lt"/>
                <a:ea typeface="Times New Roman" panose="02020603050405020304" pitchFamily="18" charset="0"/>
                <a:cs typeface="Arial"/>
              </a:rPr>
              <a:t>Wat kun je als docent doen?</a:t>
            </a:r>
            <a:endParaRPr lang="nl-NL" sz="1000" kern="100" dirty="0">
              <a:effectLst/>
              <a:latin typeface="+mj-lt"/>
              <a:ea typeface="Aptos" panose="020B0004020202020204" pitchFamily="34" charset="0"/>
              <a:cs typeface="Arial"/>
            </a:endParaRPr>
          </a:p>
          <a:p>
            <a:pPr marL="342900" indent="-342900">
              <a:lnSpc>
                <a:spcPct val="115000"/>
              </a:lnSpc>
              <a:spcAft>
                <a:spcPts val="1000"/>
              </a:spcAft>
              <a:buSzPts val="1000"/>
              <a:buFont typeface="Calibri" panose="05050102010706020507" pitchFamily="18" charset="2"/>
              <a:buChar char="-"/>
              <a:tabLst>
                <a:tab pos="457200" algn="l"/>
              </a:tabLst>
            </a:pPr>
            <a:r>
              <a:rPr lang="nl-NL" sz="1000" b="1" kern="0" dirty="0">
                <a:latin typeface="+mj-lt"/>
                <a:ea typeface="Aptos" panose="020B0004020202020204" pitchFamily="34" charset="0"/>
                <a:cs typeface="Arial"/>
              </a:rPr>
              <a:t>Geef korte, duidelijke opdrachten. </a:t>
            </a:r>
            <a:r>
              <a:rPr lang="nl-NL" sz="1000" kern="0" dirty="0">
                <a:latin typeface="+mj-lt"/>
                <a:ea typeface="Aptos" panose="020B0004020202020204" pitchFamily="34" charset="0"/>
                <a:cs typeface="Arial"/>
              </a:rPr>
              <a:t>Waar mogelijk stap voor stap aangeboden en gevisualiseerd. Als er meerdere opdrachten gemaakt moeten worden, wees dan duidelijk over welke volgorde en welke aanpak je verwacht. </a:t>
            </a:r>
            <a:endParaRPr lang="nl-NL" sz="1000" kern="0" dirty="0">
              <a:effectLst/>
              <a:latin typeface="+mj-lt"/>
              <a:ea typeface="Aptos" panose="020B0004020202020204" pitchFamily="34" charset="0"/>
              <a:cs typeface="Arial"/>
            </a:endParaRPr>
          </a:p>
          <a:p>
            <a:pPr marL="342900" indent="-342900">
              <a:lnSpc>
                <a:spcPct val="114999"/>
              </a:lnSpc>
              <a:spcAft>
                <a:spcPts val="1000"/>
              </a:spcAft>
              <a:buSzPts val="1000"/>
              <a:buFont typeface="Calibri" panose="05050102010706020507" pitchFamily="18" charset="2"/>
              <a:buChar char="-"/>
              <a:tabLst>
                <a:tab pos="457200" algn="l"/>
              </a:tabLst>
            </a:pPr>
            <a:r>
              <a:rPr lang="nl-NL" sz="1000" b="1" kern="0" dirty="0">
                <a:latin typeface="+mj-lt"/>
                <a:cs typeface="Arial"/>
              </a:rPr>
              <a:t>Model het plannen (en organiseren).</a:t>
            </a:r>
            <a:r>
              <a:rPr lang="nl-NL" sz="1000" b="1" kern="0" dirty="0">
                <a:latin typeface="+mj-lt"/>
              </a:rPr>
              <a:t> </a:t>
            </a:r>
            <a:r>
              <a:rPr lang="nl-NL" sz="1000" kern="0" dirty="0">
                <a:latin typeface="+mj-lt"/>
                <a:cs typeface="Arial"/>
              </a:rPr>
              <a:t>Doe zoveel mogelijk voor en verwoord hardop de denkstappen die nodig zijn bij plannen en organiseren. Probeer daarna waar mogelijk ook samen met leerlingen te plannen en organiseren; in ieder geval de leerlingen die dit lastig (blijven) vinden.</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Help leerlingen met vooruit kijken door hardop denkvragen te stellen. </a:t>
            </a:r>
            <a:r>
              <a:rPr lang="nl-NL" sz="1000" kern="0" dirty="0">
                <a:latin typeface="+mj-lt"/>
                <a:cs typeface="Arial"/>
              </a:rPr>
              <a:t>Wat is het doel? Wat wil je bereiken?</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Help met het maken van het overzicht over alle tussenstappen om het doel te bereiken. </a:t>
            </a:r>
            <a:r>
              <a:rPr lang="nl-NL" sz="1000" kern="0" dirty="0">
                <a:latin typeface="+mj-lt"/>
                <a:cs typeface="Arial"/>
              </a:rPr>
              <a:t>Wat moet ik doen om mijn doel te bereiken? Wat heb ik daarvoor nodig?</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Help met het aanbrengen van een volgorde om de tussenstappen te doorlopen. </a:t>
            </a:r>
            <a:r>
              <a:rPr lang="nl-NL" sz="1000" kern="0" dirty="0">
                <a:latin typeface="+mj-lt"/>
                <a:cs typeface="Arial"/>
              </a:rPr>
              <a:t>Met welke stap begin ik? Wat is handig om daarna te doen?</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Stimuleer het tijdsbesef door hardop denkvragen te stellen. </a:t>
            </a:r>
            <a:r>
              <a:rPr lang="nl-NL" sz="1000" kern="0" dirty="0">
                <a:latin typeface="+mj-lt"/>
                <a:cs typeface="Arial"/>
              </a:rPr>
              <a:t>Hoeveel tijd zou een stap/taak/opdracht duren? En hoe lang duurt de totale taak of opdracht? Hoeveel tijd heb ik eigenlijk?</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Help met prioriteren. </a:t>
            </a:r>
            <a:r>
              <a:rPr lang="nl-NL" sz="1000" kern="0" dirty="0">
                <a:latin typeface="+mj-lt"/>
                <a:cs typeface="Arial"/>
              </a:rPr>
              <a:t>Wat moet absoluut als eerste? </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Help met opstarten. </a:t>
            </a:r>
            <a:r>
              <a:rPr lang="nl-NL" sz="1000" kern="0" dirty="0">
                <a:latin typeface="+mj-lt"/>
                <a:cs typeface="Arial"/>
              </a:rPr>
              <a:t>Je plan(</a:t>
            </a:r>
            <a:r>
              <a:rPr lang="nl-NL" sz="1000" kern="0" dirty="0" err="1">
                <a:latin typeface="+mj-lt"/>
                <a:cs typeface="Arial"/>
              </a:rPr>
              <a:t>ning</a:t>
            </a:r>
            <a:r>
              <a:rPr lang="nl-NL" sz="1000" kern="0" dirty="0">
                <a:latin typeface="+mj-lt"/>
                <a:cs typeface="Arial"/>
              </a:rPr>
              <a:t>) kan nog zo goed zijn, als je niet kan starten, heb je er niets aan. Help de leerlingen die dit nodig hebben met opstarten. Bijvoorbeeld door in de verlengde instructie met een groepje leerlingen de eerste opdracht samen te maken. </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Bouw een moment voor zelfcontrole in je les na elke verwerkingsopdracht.</a:t>
            </a:r>
            <a:r>
              <a:rPr lang="nl-NL" sz="1000" b="1" kern="0" dirty="0">
                <a:latin typeface="+mj-lt"/>
              </a:rPr>
              <a:t> </a:t>
            </a:r>
            <a:r>
              <a:rPr lang="nl-NL" sz="1000" kern="0" dirty="0">
                <a:latin typeface="+mj-lt"/>
                <a:cs typeface="Arial"/>
              </a:rPr>
              <a:t>Zo raken leerlingen gewend aan het feit dat ze hun eigen werk controleren voordat ze het inleveren, of voordat ze verder gaan aan de volgende opdracht. </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Stimuleer het klaarleggen van spullen; elke les weer.</a:t>
            </a:r>
            <a:r>
              <a:rPr lang="nl-NL" sz="1000" b="1" kern="0" dirty="0">
                <a:latin typeface="+mj-lt"/>
              </a:rPr>
              <a:t> </a:t>
            </a:r>
            <a:r>
              <a:rPr lang="nl-NL" sz="1000" kern="0" dirty="0">
                <a:latin typeface="+mj-lt"/>
                <a:cs typeface="Arial"/>
              </a:rPr>
              <a:t>Zo kun jij vlot je les starten en zo raken de leerlingen gewend aan het op orde brengen en pakken van hun spullen.</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Stimuleer agendagebruik, gebruik van </a:t>
            </a:r>
            <a:r>
              <a:rPr lang="nl-NL" sz="1000" b="1" kern="0" dirty="0" err="1">
                <a:latin typeface="+mj-lt"/>
                <a:cs typeface="Arial"/>
              </a:rPr>
              <a:t>to</a:t>
            </a:r>
            <a:r>
              <a:rPr lang="nl-NL" sz="1000" b="1" kern="0" dirty="0">
                <a:latin typeface="+mj-lt"/>
                <a:cs typeface="Arial"/>
              </a:rPr>
              <a:t> do lijstjes/afvinklijstjes en reminders.</a:t>
            </a:r>
            <a:r>
              <a:rPr lang="nl-NL" sz="1000" b="1" kern="0" dirty="0">
                <a:latin typeface="+mj-lt"/>
              </a:rPr>
              <a:t> </a:t>
            </a:r>
            <a:r>
              <a:rPr lang="nl-NL" sz="1000" kern="0" dirty="0">
                <a:latin typeface="+mj-lt"/>
                <a:cs typeface="Arial"/>
              </a:rPr>
              <a:t>Leerlingen vinden het vaak moeilijk om zelf een 'systeempje' te bedenken dat voor hen handig werkt. Laat hen met verschillende middelen en vormen uitproberen zodat ze kunnen ontdekken wat voor hen handig en fijn werkt. </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Stimuleer waar mogelijk routines. </a:t>
            </a:r>
            <a:r>
              <a:rPr lang="nl-NL" sz="1000" kern="0" dirty="0">
                <a:latin typeface="+mj-lt"/>
                <a:cs typeface="Arial"/>
              </a:rPr>
              <a:t>Bijvoorbeeld door zelf routines in te bouwen op school. Een routine is een gewoonte die je steeds herhaalt. Bijvoorbeeld altijd groeten bij de deur. Direct na binnenkomst de telefoons in de telefoontassen laten doen. Maak de leerlingen ervan bewust dat ze thuis ook helpende routines kunnen inbouwen. Zoals elke avond alvast je kleren voor de volgende dag klaarleggen, of je lunch maken. Dat scheelt stress.</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Verwacht niet te snel volledige zelfstandigheid op het gebied van plannen en organiseren zonder dat de leerling ondersteund wordt. </a:t>
            </a:r>
            <a:r>
              <a:rPr lang="nl-NL" sz="1000" kern="0" dirty="0">
                <a:latin typeface="+mj-lt"/>
                <a:cs typeface="Arial"/>
              </a:rPr>
              <a:t>Ze kunnen het vaak nog niet zelf. Kijk wie er buiten school kan ondersteunen. Is er een vangnet? Kunnen ouders/verzorgers, broers/zussen of andere belangrijke personen helpen, of vangnet zijn? Uit wetenschappelijk onderzoek weten we dat leerlingen in de late adolescentie (ook zonder TOS!) vaak nog steeds hulp nodig hebben bij het plannen en organiseren.</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Maak je lesplanning (waar mogelijk) visueel.</a:t>
            </a:r>
            <a:r>
              <a:rPr lang="nl-NL" sz="1000" b="1" kern="0" dirty="0">
                <a:latin typeface="+mj-lt"/>
                <a:ea typeface="Aptos" panose="020B0004020202020204" pitchFamily="34" charset="0"/>
                <a:cs typeface="Arial"/>
              </a:rPr>
              <a:t> </a:t>
            </a:r>
            <a:r>
              <a:rPr lang="nl-NL" sz="1000" kern="0" dirty="0">
                <a:latin typeface="+mj-lt"/>
                <a:cs typeface="Arial"/>
              </a:rPr>
              <a:t>Dit is niet alleen voor de basisschoolleeftijd relevant. Vooral de leerlingen op het vso (en zeker in de onderbouw) zijn hierbij gebaat. Hiermee krijgen de leerling niet alleen houvast en kunnen ze zien wat er komt, ze krijgen ook voorbeelden van hoe een planning eruit kan zien. </a:t>
            </a:r>
          </a:p>
          <a:p>
            <a:pPr marL="342900" indent="-342900">
              <a:lnSpc>
                <a:spcPct val="114999"/>
              </a:lnSpc>
              <a:spcAft>
                <a:spcPts val="1000"/>
              </a:spcAft>
              <a:buSzPts val="1000"/>
              <a:buFont typeface="Calibri" panose="05050102010706020507" pitchFamily="18" charset="2"/>
              <a:buChar char="-"/>
            </a:pPr>
            <a:r>
              <a:rPr lang="nl-NL" sz="1000" b="1" kern="0" dirty="0">
                <a:latin typeface="+mj-lt"/>
                <a:cs typeface="Arial"/>
              </a:rPr>
              <a:t>Sta met de leerlingen stil bij de voordelen van planning en organiseren. </a:t>
            </a:r>
            <a:r>
              <a:rPr lang="nl-NL" sz="1000" kern="0" dirty="0">
                <a:latin typeface="+mj-lt"/>
                <a:cs typeface="Arial"/>
              </a:rPr>
              <a:t>Sommige leerlingen zijn intrinsiek gemotiveerd om goed te presteren op school. Leg hen uit hoe planning en organiseren hierbij kan helpen. Dit komt ook in deze les terug. </a:t>
            </a:r>
            <a:endParaRPr lang="nl-NL" sz="1000" dirty="0">
              <a:latin typeface="+mj-l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4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000" b="1" dirty="0"/>
              <a:t>Voor de docent</a:t>
            </a:r>
            <a:endParaRPr lang="nl-NL" sz="1000" dirty="0"/>
          </a:p>
          <a:p>
            <a:r>
              <a:rPr lang="nl-NL" sz="1000" dirty="0"/>
              <a:t>Laat de leerlingen in groepjes een spelletje doen waarbij planning en organisatie nodig is. </a:t>
            </a:r>
          </a:p>
          <a:p>
            <a:endParaRPr lang="nl-NL" sz="1000" b="1" dirty="0"/>
          </a:p>
          <a:p>
            <a:r>
              <a:rPr lang="nl-NL" sz="1000" dirty="0"/>
              <a:t>Kies de spellen op basis van:</a:t>
            </a:r>
            <a:endParaRPr lang="nl-NL" sz="1000" b="1" dirty="0"/>
          </a:p>
          <a:p>
            <a:pPr marL="171450" indent="-171450">
              <a:buFont typeface="Calibri"/>
              <a:buChar char="-"/>
            </a:pPr>
            <a:r>
              <a:rPr lang="nl-NL" sz="1000" dirty="0"/>
              <a:t>Welke spellen je tot je beschikking hebt</a:t>
            </a:r>
            <a:endParaRPr lang="nl-NL" sz="1000" b="1" dirty="0"/>
          </a:p>
          <a:p>
            <a:pPr marL="171450" indent="-171450">
              <a:buFont typeface="Calibri"/>
              <a:buChar char="-"/>
            </a:pPr>
            <a:r>
              <a:rPr lang="nl-NL" sz="1000" dirty="0"/>
              <a:t>Wat aansluit bij de interesse van de leerlingen</a:t>
            </a:r>
          </a:p>
          <a:p>
            <a:pPr marL="171450" indent="-171450">
              <a:buFont typeface="Calibri"/>
              <a:buChar char="-"/>
            </a:pPr>
            <a:r>
              <a:rPr lang="nl-NL" sz="1000" dirty="0"/>
              <a:t>Hoeveel tijd je hebt</a:t>
            </a:r>
          </a:p>
          <a:p>
            <a:pPr marL="171450" indent="-171450">
              <a:buFont typeface="Calibri"/>
              <a:buChar char="-"/>
            </a:pPr>
            <a:endParaRPr lang="nl-NL" sz="1000" dirty="0"/>
          </a:p>
          <a:p>
            <a:r>
              <a:rPr lang="nl-NL" sz="1000" dirty="0"/>
              <a:t>Laat de leerlingen waar mogelijk zelf een spelletje kiezen als je meerdere opties hebt.</a:t>
            </a:r>
          </a:p>
          <a:p>
            <a:endParaRPr lang="nl-NL" sz="1000" dirty="0"/>
          </a:p>
          <a:p>
            <a:r>
              <a:rPr lang="nl-NL" sz="1000" b="1" dirty="0"/>
              <a:t>Spelletjes die een beroep doen op planning en organisatie </a:t>
            </a:r>
            <a:r>
              <a:rPr lang="nl-NL" sz="1000" b="0" baseline="-25000" dirty="0"/>
              <a:t>(als je zelf een idee hebt voor een ander spel dat je kunt gebruiken om te oefenen met plannen en organiseren, is dat prima!)</a:t>
            </a:r>
          </a:p>
          <a:p>
            <a:endParaRPr lang="nl-NL" sz="1000" baseline="-25000" dirty="0"/>
          </a:p>
          <a:p>
            <a:r>
              <a:rPr lang="nl-NL" sz="1000" dirty="0"/>
              <a:t>4 op een rij</a:t>
            </a:r>
            <a:br>
              <a:rPr lang="nl-NL" sz="1000" dirty="0">
                <a:cs typeface="+mn-lt"/>
              </a:rPr>
            </a:br>
            <a:r>
              <a:rPr lang="nl-NL" sz="1000" dirty="0"/>
              <a:t>Dammen</a:t>
            </a:r>
            <a:br>
              <a:rPr lang="nl-NL" sz="1000" dirty="0">
                <a:cs typeface="+mn-lt"/>
              </a:rPr>
            </a:br>
            <a:r>
              <a:rPr lang="nl-NL" sz="1000" dirty="0" err="1"/>
              <a:t>Jenga</a:t>
            </a:r>
            <a:br>
              <a:rPr lang="nl-NL" sz="1000" dirty="0">
                <a:cs typeface="+mn-lt"/>
              </a:rPr>
            </a:br>
            <a:r>
              <a:rPr lang="nl-NL" sz="1000" dirty="0"/>
              <a:t>Rummikub</a:t>
            </a:r>
            <a:br>
              <a:rPr lang="nl-NL" sz="1000" dirty="0">
                <a:cs typeface="+mn-lt"/>
              </a:rPr>
            </a:br>
            <a:r>
              <a:rPr lang="nl-NL" sz="1000" dirty="0"/>
              <a:t>Schaken</a:t>
            </a:r>
            <a:br>
              <a:rPr lang="nl-NL" sz="1000" dirty="0">
                <a:cs typeface="+mn-lt"/>
              </a:rPr>
            </a:br>
            <a:r>
              <a:rPr lang="nl-NL" sz="1000" dirty="0"/>
              <a:t>Skip-bo</a:t>
            </a:r>
            <a:br>
              <a:rPr lang="nl-NL" sz="1000" dirty="0">
                <a:cs typeface="+mn-lt"/>
              </a:rPr>
            </a:br>
            <a:r>
              <a:rPr lang="nl-NL" sz="1000" dirty="0"/>
              <a:t>Speedcups</a:t>
            </a:r>
            <a:br>
              <a:rPr lang="nl-NL" sz="1000" dirty="0">
                <a:cs typeface="+mn-lt"/>
              </a:rPr>
            </a:br>
            <a:r>
              <a:rPr lang="nl-NL" sz="1000" dirty="0"/>
              <a:t>Toren van Pisa</a:t>
            </a:r>
            <a:br>
              <a:rPr lang="nl-NL" sz="1000" dirty="0">
                <a:cs typeface="+mn-lt"/>
              </a:rPr>
            </a:br>
            <a:r>
              <a:rPr lang="nl-NL" sz="1000" dirty="0"/>
              <a:t>Zeeslag</a:t>
            </a:r>
          </a:p>
          <a:p>
            <a:endParaRPr lang="nl-NL" sz="1000" dirty="0"/>
          </a:p>
          <a:p>
            <a:r>
              <a:rPr lang="nl-NL" sz="1000" b="1" dirty="0"/>
              <a:t>Voor de leerlingen</a:t>
            </a:r>
          </a:p>
          <a:p>
            <a:r>
              <a:rPr lang="nl-NL" sz="1000" dirty="0"/>
              <a:t>- Je gaat zo een spel doen waarbij je moet plannen en organiseren.</a:t>
            </a:r>
          </a:p>
          <a:p>
            <a:r>
              <a:rPr lang="nl-NL" sz="1000" dirty="0"/>
              <a:t>- We hebben de volgende spellen </a:t>
            </a:r>
            <a:r>
              <a:rPr lang="nl-NL" sz="1000" i="1" dirty="0"/>
              <a:t>…. (vertel welke spellen je hebt en hoe je de leerlingen verdeelt; laat hen zelf kiezen of maak een indeling)</a:t>
            </a:r>
          </a:p>
          <a:p>
            <a:r>
              <a:rPr lang="nl-NL" sz="1000" dirty="0"/>
              <a:t>- Denk tijdens het spelen aan de volgende vragen:</a:t>
            </a:r>
          </a:p>
          <a:p>
            <a:pPr marL="628650" lvl="1" indent="-171450">
              <a:buFont typeface="Calibri"/>
              <a:buChar char="-"/>
            </a:pPr>
            <a:r>
              <a:rPr lang="nl-NL" sz="1000" dirty="0"/>
              <a:t>Hoe werk je aan plannen?</a:t>
            </a:r>
          </a:p>
          <a:p>
            <a:pPr marL="628650" lvl="1" indent="-171450">
              <a:buFont typeface="Calibri"/>
              <a:buChar char="-"/>
            </a:pPr>
            <a:r>
              <a:rPr lang="nl-NL" sz="1000" dirty="0"/>
              <a:t>Hoe werk je aan organiseren?</a:t>
            </a:r>
          </a:p>
          <a:p>
            <a:pPr marL="628650" lvl="1" indent="-171450">
              <a:buFont typeface="Calibri"/>
              <a:buChar char="-"/>
            </a:pPr>
            <a:r>
              <a:rPr lang="nl-NL" sz="1000" dirty="0"/>
              <a:t>Wat helpt jou? En wat niet?</a:t>
            </a:r>
          </a:p>
          <a:p>
            <a:pPr marL="171450" indent="-171450">
              <a:buFont typeface="Calibri"/>
              <a:buChar char="-"/>
            </a:pPr>
            <a:endParaRPr lang="nl-NL" sz="1000" dirty="0"/>
          </a:p>
          <a:p>
            <a:pPr marL="0" indent="0">
              <a:buFont typeface="Calibri"/>
              <a:buNone/>
            </a:pPr>
            <a:r>
              <a:rPr lang="nl-NL" sz="1000" i="1" dirty="0"/>
              <a:t>Laat deze dia in beeld tijdens het spelen en herinner leerlingen aan de bovenstaande 3 vragen.</a:t>
            </a:r>
          </a:p>
          <a:p>
            <a:endParaRPr lang="nl-NL" sz="1000" dirty="0"/>
          </a:p>
          <a:p>
            <a:pPr>
              <a:buFont typeface="Calibri" panose="020B0604020202020204" pitchFamily="34" charset="0"/>
              <a:buChar char="-"/>
            </a:pPr>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3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000" b="1" dirty="0"/>
              <a:t>Nabespreken.</a:t>
            </a:r>
            <a:endParaRPr lang="nl-NL" sz="1000" dirty="0"/>
          </a:p>
          <a:p>
            <a:r>
              <a:rPr lang="nl-NL" sz="1000" dirty="0"/>
              <a:t>Welk spelletje heb je gespeeld?</a:t>
            </a:r>
          </a:p>
          <a:p>
            <a:endParaRPr lang="nl-NL" sz="1000" dirty="0"/>
          </a:p>
          <a:p>
            <a:r>
              <a:rPr lang="nl-NL" sz="1000" dirty="0"/>
              <a:t>Wat moest je bij jouw spel doen om te plannen?</a:t>
            </a:r>
          </a:p>
          <a:p>
            <a:r>
              <a:rPr lang="nl-NL" sz="1000" dirty="0"/>
              <a:t>Wat moest je bij jouw spel doen om te organiseren?</a:t>
            </a:r>
          </a:p>
          <a:p>
            <a:r>
              <a:rPr lang="nl-NL" sz="1000" dirty="0"/>
              <a:t>Werkte je aanpak goed of niet? Waarom was dat, denk je?</a:t>
            </a:r>
          </a:p>
          <a:p>
            <a:r>
              <a:rPr lang="nl-NL" sz="1000" dirty="0"/>
              <a:t>Zou je volgende keer iets anders doen?</a:t>
            </a:r>
          </a:p>
          <a:p>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5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000" b="1" u="sng" dirty="0"/>
              <a:t>Voor de docent</a:t>
            </a:r>
          </a:p>
          <a:p>
            <a:pPr>
              <a:defRPr/>
            </a:pPr>
            <a:r>
              <a:rPr lang="nl-NL" sz="1000" dirty="0"/>
              <a:t>Bespreek welke manieren er allemaal zijn om te plannen en organiseren; deze dia en de volgende.</a:t>
            </a:r>
          </a:p>
          <a:p>
            <a:r>
              <a:rPr lang="nl-NL" sz="1000" dirty="0"/>
              <a:t>Leg waar nodig uit en geef voorbeelden. Laat leerlingen ook input geven.</a:t>
            </a:r>
          </a:p>
          <a:p>
            <a:pPr>
              <a:defRPr/>
            </a:pPr>
            <a:endParaRPr lang="nl-NL" sz="1000" b="0" u="none" dirty="0"/>
          </a:p>
          <a:p>
            <a:pPr>
              <a:defRPr/>
            </a:pPr>
            <a:r>
              <a:rPr lang="nl-NL" sz="1000" b="1" u="sng" dirty="0"/>
              <a:t>Bespreek met de leerlingen</a:t>
            </a:r>
            <a:endParaRPr lang="nl-NL" sz="1000" dirty="0"/>
          </a:p>
          <a:p>
            <a:pPr>
              <a:defRPr/>
            </a:pPr>
            <a:r>
              <a:rPr lang="nl-NL" sz="1000" dirty="0"/>
              <a:t>We hebben net geoefend op plannen en organiseren. Dat hebben we gedaan door een spelletje te doen.</a:t>
            </a:r>
          </a:p>
          <a:p>
            <a:pPr>
              <a:defRPr/>
            </a:pPr>
            <a:r>
              <a:rPr lang="nl-NL" sz="1000" dirty="0"/>
              <a:t>We moeten op school en thuis ook vaak plannen en organiseren. </a:t>
            </a:r>
          </a:p>
          <a:p>
            <a:pPr>
              <a:defRPr/>
            </a:pPr>
            <a:r>
              <a:rPr lang="nl-NL" sz="1000" dirty="0"/>
              <a:t>Er zijn handige manieren om plannen en organiseren wat makkelijker te maken. </a:t>
            </a:r>
          </a:p>
          <a:p>
            <a:pPr>
              <a:defRPr/>
            </a:pPr>
            <a:r>
              <a:rPr lang="nl-NL" sz="1000" dirty="0"/>
              <a:t>We bespreken er een paar. </a:t>
            </a:r>
          </a:p>
          <a:p>
            <a:pPr>
              <a:defRPr/>
            </a:pPr>
            <a:r>
              <a:rPr lang="nl-NL" sz="1000" dirty="0"/>
              <a:t>Er zijn er vast nog meer. </a:t>
            </a:r>
          </a:p>
          <a:p>
            <a:endParaRPr lang="nl-NL" sz="1000" dirty="0"/>
          </a:p>
          <a:p>
            <a:r>
              <a:rPr lang="nl-NL" sz="1000" b="1" dirty="0"/>
              <a:t>Ik gebruik een agenda</a:t>
            </a:r>
            <a:br>
              <a:rPr lang="nl-NL" sz="1000" b="1" dirty="0">
                <a:cs typeface="+mn-lt"/>
              </a:rPr>
            </a:br>
            <a:r>
              <a:rPr lang="nl-NL" sz="1000" dirty="0"/>
              <a:t>Ik schrijf op wat ik moet doen en wanneer.</a:t>
            </a:r>
            <a:endParaRPr lang="en-US" sz="1000" dirty="0"/>
          </a:p>
          <a:p>
            <a:endParaRPr lang="nl-NL" sz="1000" dirty="0"/>
          </a:p>
          <a:p>
            <a:r>
              <a:rPr lang="nl-NL" sz="1000" b="1" dirty="0"/>
              <a:t>Ik gebruik reminders/herinneringen </a:t>
            </a:r>
            <a:br>
              <a:rPr lang="nl-NL" sz="1000" b="1" dirty="0">
                <a:cs typeface="+mn-lt"/>
              </a:rPr>
            </a:br>
            <a:r>
              <a:rPr lang="nl-NL" sz="1000" dirty="0"/>
              <a:t>Ik help mezelf herinneren met een reminder zodat ik het niet vergeet. Bijvoorbeeld op mijn telefoon of op papier.</a:t>
            </a:r>
            <a:endParaRPr lang="en-US" sz="1000" dirty="0"/>
          </a:p>
          <a:p>
            <a:endParaRPr lang="nl-NL" sz="1000" dirty="0"/>
          </a:p>
          <a:p>
            <a:r>
              <a:rPr lang="nl-NL" sz="1000" b="1" dirty="0"/>
              <a:t>Ik gebruik lijstjes</a:t>
            </a:r>
            <a:br>
              <a:rPr lang="nl-NL" sz="1000" b="1" dirty="0">
                <a:cs typeface="+mn-lt"/>
              </a:rPr>
            </a:br>
            <a:r>
              <a:rPr lang="nl-NL" sz="1000" dirty="0"/>
              <a:t>Ik maak lijstjes van wat ik moet doen. Dat noemen we ook wel </a:t>
            </a:r>
            <a:r>
              <a:rPr lang="nl-NL" sz="1000" dirty="0" err="1"/>
              <a:t>to</a:t>
            </a:r>
            <a:r>
              <a:rPr lang="nl-NL" sz="1000" dirty="0"/>
              <a:t>-do-lijstjes. Bijvoorbeeld een lijstje met wat er in mijn schooltas moet zodat ik niets vergeet.</a:t>
            </a:r>
            <a:endParaRPr lang="en-US" sz="1000" dirty="0"/>
          </a:p>
          <a:p>
            <a:endParaRPr lang="nl-NL" sz="1000" dirty="0"/>
          </a:p>
          <a:p>
            <a:r>
              <a:rPr lang="nl-NL" sz="1000" b="1" u="sng" dirty="0"/>
              <a:t>Voor de docent</a:t>
            </a:r>
          </a:p>
          <a:p>
            <a:r>
              <a:rPr lang="nl-NL" sz="1000" dirty="0"/>
              <a:t>Als de leerlingen te lang moeten luisteren en de aandacht verslapt, kort dan in of ga direct naar het invulblad.</a:t>
            </a:r>
          </a:p>
          <a:p>
            <a:pPr>
              <a:buFont typeface="Arial" panose="020B0604020202020204" pitchFamily="34" charset="0"/>
              <a:buChar char="•"/>
            </a:pPr>
            <a:endParaRPr lang="nl-NL" sz="1000" dirty="0"/>
          </a:p>
          <a:p>
            <a:pPr>
              <a:buFont typeface="Arial" panose="020B0604020202020204" pitchFamily="34" charset="0"/>
              <a:buChar char="•"/>
            </a:pPr>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01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000" b="1" u="sng" dirty="0"/>
              <a:t>Bespreek met de leerlingen</a:t>
            </a:r>
            <a:endParaRPr lang="nl-NL" sz="1000" dirty="0"/>
          </a:p>
          <a:p>
            <a:pPr>
              <a:defRPr/>
            </a:pPr>
            <a:r>
              <a:rPr lang="nl-NL" sz="1000" dirty="0"/>
              <a:t>Bespreek welke manieren er allemaal zijn om te plannen en organiseren; deze dia en de vorige.</a:t>
            </a:r>
          </a:p>
          <a:p>
            <a:r>
              <a:rPr lang="nl-NL" sz="1000" dirty="0"/>
              <a:t>Leg waar nodig uit en geef voorbeelden. Laat leerlingen ook input geven.</a:t>
            </a:r>
          </a:p>
          <a:p>
            <a:endParaRPr lang="nl-NL" sz="1000" dirty="0"/>
          </a:p>
          <a:p>
            <a:r>
              <a:rPr lang="nl-NL" sz="1000" b="1" dirty="0"/>
              <a:t>Ik vraag mijn ouders of een ander persoon om me te helpen</a:t>
            </a:r>
            <a:br>
              <a:rPr lang="nl-NL" sz="1000" b="1" dirty="0">
                <a:cs typeface="+mn-lt"/>
              </a:rPr>
            </a:br>
            <a:r>
              <a:rPr lang="nl-NL" sz="1000" dirty="0"/>
              <a:t>Mijn ouders kunnen me helpen herinneren aan wat ik moet doen. Ze kunnen me helpen om te bedenken wat een handig moment is om mijn huiswerk te maken. Ze kunnen ook samen met mij een planning maken. </a:t>
            </a:r>
            <a:endParaRPr lang="en-US" sz="1000" dirty="0"/>
          </a:p>
          <a:p>
            <a:r>
              <a:rPr lang="nl-NL" sz="1000" dirty="0"/>
              <a:t>Dit kan ook een ander persoon zijn zoals een broer, zus of vriend(in).</a:t>
            </a:r>
            <a:endParaRPr lang="en-US" sz="1000" dirty="0"/>
          </a:p>
          <a:p>
            <a:endParaRPr lang="nl-NL" sz="1000" dirty="0"/>
          </a:p>
          <a:p>
            <a:r>
              <a:rPr lang="nl-NL" sz="1000" b="1" dirty="0"/>
              <a:t>Ik doe dingen op een vaste tijd</a:t>
            </a:r>
            <a:br>
              <a:rPr lang="nl-NL" sz="1000" b="1" dirty="0">
                <a:cs typeface="+mn-lt"/>
              </a:rPr>
            </a:br>
            <a:r>
              <a:rPr lang="nl-NL" sz="1000" dirty="0"/>
              <a:t>Ik doe bepaalde dingen op een vaste tijd zodat ik zeker weet dat ik voldoende tijd heb. En zodat ik het niet vergeet. Bijvoorbeeld mijn tas inpakken voor de volgende dag. Mijn kleding klaarmaken voor morgen. Of mijn lunch maken voor de volgende dag. </a:t>
            </a:r>
          </a:p>
          <a:p>
            <a:endParaRPr lang="nl-NL" sz="1000" dirty="0"/>
          </a:p>
          <a:p>
            <a:r>
              <a:rPr lang="nl-NL" sz="1000" b="1" u="sng" dirty="0"/>
              <a:t>Voor de docent</a:t>
            </a:r>
          </a:p>
          <a:p>
            <a:r>
              <a:rPr lang="nl-NL" sz="1000" dirty="0"/>
              <a:t>Als de leerlingen te lang moeten luisteren en de aandacht verslapt, kort dan in of ga direct naar het invulblad.</a:t>
            </a:r>
          </a:p>
          <a:p>
            <a:pPr>
              <a:buFont typeface="Arial" panose="020B0604020202020204" pitchFamily="34" charset="0"/>
              <a:buChar char="•"/>
            </a:pPr>
            <a:endParaRPr lang="nl-NL" sz="1000" dirty="0"/>
          </a:p>
          <a:p>
            <a:pPr>
              <a:buFont typeface="Arial" panose="020B0604020202020204" pitchFamily="34" charset="0"/>
              <a:buChar char="•"/>
            </a:pPr>
            <a:endParaRPr lang="nl-NL" sz="100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399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t>Benodigdheden:</a:t>
            </a:r>
          </a:p>
          <a:p>
            <a:pPr marL="171450" indent="-171450">
              <a:buFontTx/>
              <a:buChar char="-"/>
            </a:pPr>
            <a:r>
              <a:rPr lang="nl-NL" sz="1000" b="0" dirty="0"/>
              <a:t>Uitprintblad ‘Dit helpt mij te plannen en organiseren’ – dit kan je ook digitaal delen met de leerlingen als jullie school met laptops of andere digitale </a:t>
            </a:r>
            <a:r>
              <a:rPr lang="nl-NL" sz="1000" b="0" dirty="0" err="1"/>
              <a:t>devices</a:t>
            </a:r>
            <a:r>
              <a:rPr lang="nl-NL" sz="1000" b="0" dirty="0"/>
              <a:t> werkt. Kies dan voor PDF bewerken/invullen.</a:t>
            </a:r>
          </a:p>
          <a:p>
            <a:pPr marL="0" indent="0">
              <a:buFontTx/>
              <a:buNone/>
            </a:pPr>
            <a:endParaRPr lang="nl-NL" sz="1000" b="1" dirty="0"/>
          </a:p>
          <a:p>
            <a:pPr marL="0" indent="0">
              <a:buFontTx/>
              <a:buNone/>
            </a:pPr>
            <a:r>
              <a:rPr lang="nl-NL" sz="1000" b="1" dirty="0"/>
              <a:t>Voor de docent</a:t>
            </a:r>
            <a:endParaRPr lang="nl-NL"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dirty="0"/>
              <a:t>Als je inschat dat de leerlingen direct al kunnen beginnen met het invulblad, laat hen dit dan doen. Zo niet, ga dan verder met het groepsgesprek.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dirty="0"/>
              <a:t>Leerlingen kunnen in tweetallen hun invulblad invullen of alleen. Als je ervoor kiest om de leerlingen in tweetallen uiteen te laten gaan, zorg er dan wel voor dat elke leerling zijn eigen invulblad invult. Het gaat erom wat helpend is voor elke individuele leerling.</a:t>
            </a:r>
            <a:endParaRPr lang="nl-NL" sz="1000" b="1" dirty="0"/>
          </a:p>
          <a:p>
            <a:pPr marL="0" indent="0">
              <a:buFontTx/>
              <a:buNone/>
            </a:pPr>
            <a:endParaRPr lang="nl-NL" sz="1000" b="0" dirty="0"/>
          </a:p>
          <a:p>
            <a:pPr marL="0" indent="0">
              <a:buFontTx/>
              <a:buNone/>
            </a:pPr>
            <a:r>
              <a:rPr lang="nl-NL" sz="1000" b="1" u="sng" dirty="0"/>
              <a:t>Bespreek met de leerlingen:</a:t>
            </a:r>
            <a:endParaRPr lang="nl-NL" sz="1000" b="0" u="sng" dirty="0"/>
          </a:p>
          <a:p>
            <a:pPr marL="171450" indent="-171450">
              <a:buFont typeface="Arial" panose="020B0604020202020204" pitchFamily="34" charset="0"/>
              <a:buChar char="•"/>
            </a:pPr>
            <a:r>
              <a:rPr lang="nl-NL" sz="1000" b="0" dirty="0"/>
              <a:t>Vraag klassikaal aan de leerlingen wanneer zij het moeilijk vinden om te plannen en organiseren. </a:t>
            </a:r>
          </a:p>
          <a:p>
            <a:pPr marL="171450" indent="-171450">
              <a:buFont typeface="Arial" panose="020B0604020202020204" pitchFamily="34" charset="0"/>
              <a:buChar char="•"/>
            </a:pPr>
            <a:r>
              <a:rPr lang="nl-NL" sz="1000" b="0" dirty="0"/>
              <a:t>Laat de leerlingen hun vinger opsteken.</a:t>
            </a:r>
          </a:p>
          <a:p>
            <a:pPr marL="171450" indent="-171450">
              <a:buFont typeface="Arial" panose="020B0604020202020204" pitchFamily="34" charset="0"/>
              <a:buChar char="•"/>
            </a:pPr>
            <a:r>
              <a:rPr lang="nl-NL" sz="1000" b="0" dirty="0"/>
              <a:t>Wat gaat er mis als plannen en organiseren niet lukt?</a:t>
            </a:r>
          </a:p>
          <a:p>
            <a:pPr marL="171450" indent="-171450">
              <a:buFont typeface="Arial" panose="020B0604020202020204" pitchFamily="34" charset="0"/>
              <a:buChar char="•"/>
            </a:pPr>
            <a:r>
              <a:rPr lang="nl-NL" sz="1000" b="0" dirty="0"/>
              <a:t>Schrijf de antwoorden op het bord.</a:t>
            </a:r>
          </a:p>
          <a:p>
            <a:pPr marL="171450" indent="-171450">
              <a:buFont typeface="Arial" panose="020B0604020202020204" pitchFamily="34" charset="0"/>
              <a:buChar char="•"/>
            </a:pPr>
            <a:r>
              <a:rPr lang="nl-NL" sz="1000" b="0" dirty="0"/>
              <a:t>Laat alle leerlingen aan de beurt komen.</a:t>
            </a:r>
          </a:p>
          <a:p>
            <a:pPr marL="171450" indent="-171450">
              <a:buFont typeface="Arial" panose="020B0604020202020204" pitchFamily="34" charset="0"/>
              <a:buChar char="•"/>
            </a:pPr>
            <a:r>
              <a:rPr lang="nl-NL" sz="1000" b="0" dirty="0"/>
              <a:t>Als leerlingen niet klassikaal willen delen, is dat ook goed. Geef hier de ruimte voor.</a:t>
            </a:r>
          </a:p>
          <a:p>
            <a:endParaRPr lang="nl-NL" sz="1000" b="0" dirty="0"/>
          </a:p>
          <a:p>
            <a:r>
              <a:rPr lang="nl-NL" sz="1000" b="0" dirty="0"/>
              <a:t>Na het voeren van het klassikale gesprek en het laten invullen van het uitprintblad spreek je met de leerlingen af waar en hoe zij hun gekozen of bedachte strategieën (handige manieren) gaan bewaren en hoe ze deze gaan onthouden.</a:t>
            </a:r>
          </a:p>
          <a:p>
            <a:r>
              <a:rPr lang="nl-NL" sz="1000" b="0" dirty="0"/>
              <a:t>Hierbij kun je ook denken aan borging van de gekozen strategieën in het portfolio van elke leerling als je hiermee werkt op school.</a:t>
            </a:r>
          </a:p>
          <a:p>
            <a:endParaRPr lang="nl-NL" sz="1000" b="0" dirty="0"/>
          </a:p>
          <a:p>
            <a:r>
              <a:rPr lang="nl-NL" sz="1000" b="1" u="sng" dirty="0"/>
              <a:t>Groepsgesprek met de leerlingen:</a:t>
            </a:r>
            <a:endParaRPr lang="nl-NL" sz="1000" b="0" u="sng" dirty="0"/>
          </a:p>
          <a:p>
            <a:r>
              <a:rPr lang="nl-NL" sz="1000" b="0" dirty="0"/>
              <a:t>Wanneer vind jij het lastig om te plannen en te organiseren? </a:t>
            </a:r>
            <a:r>
              <a:rPr lang="nl-NL" sz="1000" b="0" i="1" dirty="0"/>
              <a:t>(docent schrijft mee; zie hierboven)</a:t>
            </a:r>
          </a:p>
          <a:p>
            <a:r>
              <a:rPr lang="nl-NL" sz="1000" b="0" i="1" dirty="0"/>
              <a:t>Voorbeelden zijn:</a:t>
            </a:r>
          </a:p>
          <a:p>
            <a:pPr marL="171450" indent="-171450">
              <a:buFontTx/>
              <a:buChar char="-"/>
            </a:pPr>
            <a:r>
              <a:rPr lang="nl-NL" sz="1000" b="0" i="1" dirty="0"/>
              <a:t>Ik vind het lastig om te plannen en organiseren in de ochtend voor ik naar school ga. Dan moet ik zoveel doen. Soms vergeet ik dan spullen.</a:t>
            </a:r>
          </a:p>
          <a:p>
            <a:pPr marL="171450" indent="-171450">
              <a:buFontTx/>
              <a:buChar char="-"/>
            </a:pPr>
            <a:r>
              <a:rPr lang="nl-NL" sz="1000" b="0" i="1" dirty="0"/>
              <a:t>Ik vind het lastig om te plannen en organiseren als ik moe ben. Dan kan ik niet over de toekomst nadenken. Dan kan ik alleen nadenken over wat er nu gebeurt.</a:t>
            </a:r>
          </a:p>
          <a:p>
            <a:pPr marL="171450" indent="-171450">
              <a:buFontTx/>
              <a:buChar char="-"/>
            </a:pPr>
            <a:endParaRPr lang="nl-NL" sz="1000" b="0" i="1" dirty="0"/>
          </a:p>
          <a:p>
            <a:r>
              <a:rPr lang="nl-NL" sz="1000" b="1" i="0" u="sng" dirty="0"/>
              <a:t>Instructie voor de leerlingen</a:t>
            </a:r>
          </a:p>
          <a:p>
            <a:r>
              <a:rPr lang="nl-NL" sz="1000" b="0" i="0" dirty="0"/>
              <a:t>Oké, ik heb meegeschreven met wat jullie vertelden.</a:t>
            </a:r>
          </a:p>
          <a:p>
            <a:r>
              <a:rPr lang="nl-NL" sz="1000" b="0" i="0" dirty="0"/>
              <a:t>Dit staat op het bord. </a:t>
            </a:r>
          </a:p>
          <a:p>
            <a:r>
              <a:rPr lang="nl-NL" sz="1000" b="0" i="0" dirty="0"/>
              <a:t>We weten nu wanneer jullie het lastig vinden om te plannen en organiseren.</a:t>
            </a:r>
          </a:p>
          <a:p>
            <a:r>
              <a:rPr lang="nl-NL" sz="1000" b="0" i="0" dirty="0"/>
              <a:t>Het is fijn als je een handige manier hebt waarmee het jou lukt om te plannen en te organiseren.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t>Dat noemen we een strategie.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t>Niet iedereen vindt elke strategie handig of fijn.</a:t>
            </a:r>
          </a:p>
          <a:p>
            <a:r>
              <a:rPr lang="nl-NL" sz="1000" b="0" i="0" dirty="0"/>
              <a:t>Je gaat kiezen welke strategie jou handig of fijn lijkt.</a:t>
            </a:r>
          </a:p>
          <a:p>
            <a:r>
              <a:rPr lang="nl-NL" sz="1000" b="0" i="0" dirty="0"/>
              <a:t>Soms kun je ook meerdere handige manieren kiezen.</a:t>
            </a:r>
          </a:p>
          <a:p>
            <a:r>
              <a:rPr lang="nl-NL" sz="1000" b="0" i="0" dirty="0"/>
              <a:t>Op dit blad staan een paar voorbeelden. Kruis aan wat jou fijn lijkt en schrijf op hoe je het aan gaat pakken.</a:t>
            </a:r>
          </a:p>
          <a:p>
            <a:r>
              <a:rPr lang="nl-NL" sz="1000" b="0" i="0" dirty="0"/>
              <a:t>Heb jij een andere handige manier in jou hoofd die niet op het blad staat? Schrijf jouw idee dan op. Dat kan op de plekken waar “Anders” staat. Ook is er rechtsonder op het blad voor je eigen ideeën.</a:t>
            </a:r>
          </a:p>
          <a:p>
            <a:endParaRPr lang="nl-NL" sz="1000" b="0" i="0" dirty="0"/>
          </a:p>
          <a:p>
            <a:r>
              <a:rPr lang="nl-NL" sz="1000" b="0" i="0" dirty="0"/>
              <a:t>Schrijf ook op wanneer je deze handige manier(en) wil gebruiken en wie jou mag helpen herinneren aan jouw handige manier.</a:t>
            </a:r>
            <a:endParaRPr lang="nl-NL" sz="1000" b="1" dirty="0"/>
          </a:p>
          <a:p>
            <a:endParaRPr lang="nl-NL" sz="1000" b="1" dirty="0"/>
          </a:p>
          <a:p>
            <a:endParaRPr lang="nl-NL" sz="1000" b="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35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Sans-Serif"/>
              <a:buNone/>
            </a:pPr>
            <a:r>
              <a:rPr lang="nl-NL" sz="1000" b="1" u="sng" dirty="0"/>
              <a:t>Bespreek met de leerlingen</a:t>
            </a:r>
          </a:p>
          <a:p>
            <a:pPr marL="285750" indent="-285750">
              <a:buFont typeface="Arial,Sans-Serif"/>
              <a:buChar char="•"/>
            </a:pPr>
            <a:r>
              <a:rPr lang="nl-NL" sz="1000" dirty="0"/>
              <a:t>Je hebt het blad ingevuld 'Dit helpt mij te plannen en organiseren'</a:t>
            </a:r>
            <a:endParaRPr lang="en-US" sz="1000" dirty="0"/>
          </a:p>
          <a:p>
            <a:pPr marL="285750" indent="-285750">
              <a:buFont typeface="Arial,Sans-Serif"/>
              <a:buChar char="•"/>
            </a:pPr>
            <a:r>
              <a:rPr lang="nl-NL" sz="1000" dirty="0"/>
              <a:t>Op welke momenten op school ga je jouw eigen tips en manieren proberen?</a:t>
            </a:r>
            <a:endParaRPr lang="en-US" sz="1000" dirty="0"/>
          </a:p>
          <a:p>
            <a:pPr marL="285750" indent="-285750">
              <a:buFont typeface="Arial,Sans-Serif"/>
              <a:buChar char="•"/>
            </a:pPr>
            <a:r>
              <a:rPr lang="nl-NL" sz="1000" dirty="0"/>
              <a:t>Wat denk je dat er straks anders gaat als je jouw manier hebt vaker uitgeprobeerd?</a:t>
            </a:r>
          </a:p>
          <a:p>
            <a:pPr marL="285750" indent="-285750">
              <a:buFont typeface="Arial,Sans-Serif"/>
              <a:buChar char="•"/>
            </a:pPr>
            <a:endParaRPr lang="nl-NL" sz="1000" dirty="0"/>
          </a:p>
          <a:p>
            <a:endParaRPr lang="nl-NL" sz="1000" b="1"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647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sz="1000" i="1" dirty="0"/>
          </a:p>
          <a:p>
            <a:r>
              <a:rPr lang="nl-NL" sz="1000" b="1" dirty="0"/>
              <a:t>Voor de docent</a:t>
            </a:r>
            <a:endParaRPr lang="nl-NL" sz="1000" b="0" dirty="0"/>
          </a:p>
          <a:p>
            <a:r>
              <a:rPr lang="nl-NL" sz="1000" b="0" dirty="0"/>
              <a:t>Laat de leerlingen per doel kort in eigen woorden elk doel verwoorden.</a:t>
            </a:r>
          </a:p>
          <a:p>
            <a:r>
              <a:rPr lang="nl-NL" sz="1000" b="0" dirty="0"/>
              <a:t>Geef een aantal keer de beurt. Je hoeft niet elke leerling te bevragen.</a:t>
            </a:r>
          </a:p>
          <a:p>
            <a:endParaRPr lang="nl-NL"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Sluit de les af.</a:t>
            </a:r>
            <a:endParaRPr lang="en-US" sz="1000" dirty="0"/>
          </a:p>
          <a:p>
            <a:endParaRPr lang="nl-NL" sz="1000" b="1"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37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Blik met de klas even terug op de vorige les. Wat is er blijven hangen?</a:t>
            </a:r>
          </a:p>
        </p:txBody>
      </p:sp>
      <p:sp>
        <p:nvSpPr>
          <p:cNvPr id="4" name="Tijdelijke aanduiding voor dianummer 3"/>
          <p:cNvSpPr>
            <a:spLocks noGrp="1"/>
          </p:cNvSpPr>
          <p:nvPr>
            <p:ph type="sldNum" sz="quarter" idx="5"/>
          </p:nvPr>
        </p:nvSpPr>
        <p:spPr/>
        <p:txBody>
          <a:bodyPr/>
          <a:lstStyle/>
          <a:p>
            <a:fld id="{B6FAF9E8-ECA1-4694-845E-5446FECFF7F6}" type="slidenum">
              <a:rPr lang="nl-NL" smtClean="0"/>
              <a:t>2</a:t>
            </a:fld>
            <a:endParaRPr lang="nl-NL"/>
          </a:p>
        </p:txBody>
      </p:sp>
    </p:spTree>
    <p:extLst>
      <p:ext uri="{BB962C8B-B14F-4D97-AF65-F5344CB8AC3E}">
        <p14:creationId xmlns:p14="http://schemas.microsoft.com/office/powerpoint/2010/main" val="59694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noProof="0" dirty="0">
              <a:latin typeface="+mn-lt"/>
              <a:cs typeface="Calibri"/>
            </a:endParaRPr>
          </a:p>
        </p:txBody>
      </p:sp>
      <p:sp>
        <p:nvSpPr>
          <p:cNvPr id="4" name="Tijdelijke aanduiding voor dianummer 3"/>
          <p:cNvSpPr>
            <a:spLocks noGrp="1"/>
          </p:cNvSpPr>
          <p:nvPr>
            <p:ph type="sldNum" sz="quarter" idx="5"/>
          </p:nvPr>
        </p:nvSpPr>
        <p:spPr/>
        <p:txBody>
          <a:bodyPr/>
          <a:lstStyle/>
          <a:p>
            <a:fld id="{B6FAF9E8-ECA1-4694-845E-5446FECFF7F6}" type="slidenum">
              <a:rPr lang="nl-NL" smtClean="0"/>
              <a:t>3</a:t>
            </a:fld>
            <a:endParaRPr lang="nl-NL"/>
          </a:p>
        </p:txBody>
      </p:sp>
    </p:spTree>
    <p:extLst>
      <p:ext uri="{BB962C8B-B14F-4D97-AF65-F5344CB8AC3E}">
        <p14:creationId xmlns:p14="http://schemas.microsoft.com/office/powerpoint/2010/main" val="251734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u="sng" noProof="0" dirty="0">
                <a:latin typeface="+mj-lt"/>
                <a:cs typeface="Calibri"/>
              </a:rPr>
              <a:t>Herhaal kort voor de leerlingen:</a:t>
            </a:r>
            <a:br>
              <a:rPr lang="nl-NL" sz="1000" b="1" u="sng" noProof="0" dirty="0">
                <a:latin typeface="+mj-lt"/>
                <a:cs typeface="Calibri"/>
              </a:rPr>
            </a:br>
            <a:endParaRPr lang="nl-NL" sz="1000" b="1" u="sng" noProof="0" dirty="0">
              <a:latin typeface="+mj-lt"/>
              <a:cs typeface="Calibri"/>
            </a:endParaRPr>
          </a:p>
          <a:p>
            <a:r>
              <a:rPr lang="nl-NL" sz="1000" b="0" noProof="0" dirty="0">
                <a:latin typeface="+mj-lt"/>
                <a:cs typeface="Calibri"/>
              </a:rPr>
              <a:t>Er zijn verschillende executieve functies. Hierdoor kun 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i="1" noProof="0" dirty="0">
              <a:latin typeface="+mj-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b="1" i="1" noProof="0" dirty="0">
                <a:latin typeface="+mj-lt"/>
                <a:cs typeface="Calibri"/>
              </a:rPr>
              <a:t>Jezelf afremmen</a:t>
            </a:r>
            <a:r>
              <a:rPr lang="nl-NL" sz="1000" i="1" noProof="0" dirty="0">
                <a:latin typeface="+mj-lt"/>
                <a:cs typeface="Calibri"/>
              </a:rPr>
              <a:t> </a:t>
            </a:r>
            <a:r>
              <a:rPr lang="nl-NL" sz="1000" noProof="0" dirty="0">
                <a:latin typeface="+mj-lt"/>
                <a:cs typeface="Calibri"/>
              </a:rPr>
              <a:t>(voorbeelden laten noemen; als je bijvoorbeeld snel aan een opdracht wil beginnen terwijl de docent nog aan het uitleggen is, als het antwoord weet en het heel hard wil roepen maar je moet op je beurt wachten)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noProof="0" dirty="0">
              <a:latin typeface="+mj-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b="1" i="1" noProof="0" dirty="0">
                <a:latin typeface="+mj-lt"/>
                <a:cs typeface="Calibri"/>
              </a:rPr>
              <a:t>Omgaan met emoties</a:t>
            </a:r>
            <a:r>
              <a:rPr lang="nl-NL" sz="1000" i="1" noProof="0" dirty="0">
                <a:latin typeface="+mj-lt"/>
                <a:cs typeface="Calibri"/>
              </a:rPr>
              <a:t> </a:t>
            </a:r>
            <a:r>
              <a:rPr lang="nl-NL" sz="1000" noProof="0" dirty="0">
                <a:latin typeface="+mj-lt"/>
                <a:cs typeface="Calibri"/>
              </a:rPr>
              <a:t>(voorbeelden laten noemen; bijvoorbeeld voelen dat je boos bent en weer rustig worden, hulp vragen aan een vriendin als je merkt dat je verdrietig bent)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noProof="0" dirty="0">
              <a:latin typeface="+mj-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b="1" i="1" noProof="0" dirty="0">
                <a:latin typeface="+mj-lt"/>
                <a:cs typeface="Calibri"/>
              </a:rPr>
              <a:t>Je werkgeheugen gebruiken </a:t>
            </a:r>
            <a:r>
              <a:rPr lang="nl-NL" sz="1000" noProof="0" dirty="0">
                <a:latin typeface="+mj-lt"/>
                <a:cs typeface="Calibri"/>
              </a:rPr>
              <a:t>(voorbeelden laten noemen; bijvoorbeeld als je heel veel informatie tegelijkertijd moet onthouden, of als de opdracht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noProof="0" dirty="0">
              <a:latin typeface="+mj-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000" b="1" i="1" noProof="0" dirty="0">
                <a:latin typeface="+mj-lt"/>
                <a:cs typeface="Calibri"/>
              </a:rPr>
              <a:t>Plannen en organiseren</a:t>
            </a:r>
            <a:r>
              <a:rPr lang="nl-NL" sz="1000" i="1" noProof="0" dirty="0">
                <a:latin typeface="+mj-lt"/>
                <a:cs typeface="Calibri"/>
              </a:rPr>
              <a:t> </a:t>
            </a:r>
            <a:r>
              <a:rPr lang="nl-NL" sz="1000" noProof="0" dirty="0">
                <a:latin typeface="+mj-lt"/>
                <a:cs typeface="Calibri"/>
              </a:rPr>
              <a:t>(voorbeelden laten noemen; bijvoorbeeld je huiswerk plannen, je kamer opruimen, een feestje regelen)</a:t>
            </a:r>
          </a:p>
          <a:p>
            <a:pPr marL="171450" indent="-171450">
              <a:buFont typeface="Calibri"/>
              <a:buChar char="-"/>
            </a:pPr>
            <a:endParaRPr lang="nl-NL" sz="1000" noProof="0" dirty="0">
              <a:latin typeface="+mj-lt"/>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nl-NL" sz="1000" noProof="0" dirty="0">
                <a:latin typeface="+mj-lt"/>
                <a:cs typeface="Arial" panose="020B0604020202020204" pitchFamily="34" charset="0"/>
              </a:rPr>
              <a:t>Executieve functies zitten in je hersenen. </a:t>
            </a:r>
          </a:p>
          <a:p>
            <a:pPr marL="0" indent="0">
              <a:buFont typeface="Calibri"/>
              <a:buNone/>
            </a:pPr>
            <a:r>
              <a:rPr lang="nl-NL" sz="1000" noProof="0" dirty="0">
                <a:latin typeface="+mj-lt"/>
                <a:cs typeface="Arial" panose="020B0604020202020204" pitchFamily="34" charset="0"/>
              </a:rPr>
              <a:t>Helaas kun je niet opeens nieuwe hersenen kopen in de Mediamarkt of op internet.</a:t>
            </a:r>
          </a:p>
          <a:p>
            <a:pPr marL="0" indent="0">
              <a:buFont typeface="Calibri"/>
              <a:buNone/>
            </a:pPr>
            <a:r>
              <a:rPr lang="nl-NL" sz="1000" noProof="0" dirty="0">
                <a:latin typeface="+mj-lt"/>
                <a:cs typeface="Arial" panose="020B0604020202020204" pitchFamily="34" charset="0"/>
              </a:rPr>
              <a:t>Gelukkig kun je wel manieren leren om het makkelijker te maken voor je hersenen en voor jezelf.</a:t>
            </a:r>
          </a:p>
          <a:p>
            <a:pPr marL="0" indent="0">
              <a:buFont typeface="Calibri"/>
              <a:buNone/>
            </a:pPr>
            <a:endParaRPr lang="nl-NL" sz="1000" noProof="0" dirty="0">
              <a:latin typeface="+mj-lt"/>
              <a:cs typeface="Arial" panose="020B0604020202020204" pitchFamily="34" charset="0"/>
            </a:endParaRPr>
          </a:p>
          <a:p>
            <a:pPr marL="0" indent="0">
              <a:buFont typeface="Calibri"/>
              <a:buNone/>
            </a:pPr>
            <a:r>
              <a:rPr lang="nl-NL" sz="1000" noProof="0" dirty="0">
                <a:latin typeface="+mj-lt"/>
                <a:cs typeface="Arial" panose="020B0604020202020204" pitchFamily="34" charset="0"/>
              </a:rPr>
              <a:t>We weten dat mensen met TOS vaak meer moeite hebben met de executieve functies.</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nl-NL" sz="1000" noProof="0" dirty="0">
                <a:latin typeface="+mj-lt"/>
                <a:cs typeface="Arial" panose="020B0604020202020204" pitchFamily="34" charset="0"/>
              </a:rPr>
              <a:t>Dat betekent dat het sommige dingen niet vanzelf gaan. Daar kun je niets aan doen.  Het heeft niets te maken met slim zijn of je best doen. </a:t>
            </a:r>
            <a:r>
              <a:rPr lang="nl-NL" sz="1000" dirty="0">
                <a:latin typeface="+mj-lt"/>
                <a:cs typeface="Arial" panose="020B0604020202020204" pitchFamily="34" charset="0"/>
              </a:rPr>
              <a:t>Het kan dingen l moeilijker maken. Maar je kunt leren hoe je het voor jezelf makkelijker kunt maken. </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nl-NL" sz="1000" dirty="0">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nl-NL" sz="1000" dirty="0">
                <a:latin typeface="+mj-lt"/>
                <a:cs typeface="Arial" panose="020B0604020202020204" pitchFamily="34" charset="0"/>
              </a:rPr>
              <a:t>Je kunt strategieën aanleren. Strategieën zijn ‘handige manieren’ die je helpen met dingen die je moeilijk vindt.</a:t>
            </a:r>
          </a:p>
          <a:p>
            <a:endParaRPr lang="nl-NL" sz="1000" u="sng" dirty="0">
              <a:latin typeface="+mj-lt"/>
              <a:cs typeface="Arial" panose="020B0604020202020204" pitchFamily="34" charset="0"/>
            </a:endParaRPr>
          </a:p>
          <a:p>
            <a:r>
              <a:rPr lang="nl-NL" sz="1000" b="1" u="sng" dirty="0">
                <a:latin typeface="+mj-lt"/>
                <a:cs typeface="Arial" panose="020B0604020202020204" pitchFamily="34" charset="0"/>
              </a:rPr>
              <a:t>Voorbeelden van handige manieren:</a:t>
            </a:r>
            <a:endParaRPr lang="nl-NL" sz="1000" u="sng" dirty="0">
              <a:latin typeface="+mj-lt"/>
              <a:cs typeface="Arial" panose="020B0604020202020204" pitchFamily="34" charset="0"/>
            </a:endParaRPr>
          </a:p>
          <a:p>
            <a:pPr>
              <a:buFont typeface="Arial" panose="020B0604020202020204" pitchFamily="34" charset="0"/>
              <a:buChar char="•"/>
            </a:pPr>
            <a:r>
              <a:rPr lang="nl-NL" sz="1000" b="1" dirty="0">
                <a:latin typeface="+mj-lt"/>
                <a:cs typeface="Arial" panose="020B0604020202020204" pitchFamily="34" charset="0"/>
              </a:rPr>
              <a:t>Maak een stappenplan </a:t>
            </a:r>
            <a:r>
              <a:rPr lang="nl-NL" sz="1000" dirty="0">
                <a:latin typeface="+mj-lt"/>
                <a:cs typeface="Arial" panose="020B0604020202020204" pitchFamily="34" charset="0"/>
              </a:rPr>
              <a:t>voor je huiswerk. Dan weet je wat je eerst moet doen.</a:t>
            </a:r>
          </a:p>
          <a:p>
            <a:pPr>
              <a:buFont typeface="Arial" panose="020B0604020202020204" pitchFamily="34" charset="0"/>
              <a:buChar char="•"/>
            </a:pPr>
            <a:r>
              <a:rPr lang="nl-NL" sz="1000" b="1" dirty="0">
                <a:latin typeface="+mj-lt"/>
                <a:cs typeface="Arial" panose="020B0604020202020204" pitchFamily="34" charset="0"/>
              </a:rPr>
              <a:t>Adem diep in </a:t>
            </a:r>
            <a:r>
              <a:rPr lang="nl-NL" sz="1000" dirty="0">
                <a:latin typeface="+mj-lt"/>
                <a:cs typeface="Arial" panose="020B0604020202020204" pitchFamily="34" charset="0"/>
              </a:rPr>
              <a:t>als je boos of verdrietig bent. Dan word je weer rustig.</a:t>
            </a:r>
          </a:p>
          <a:p>
            <a:pPr>
              <a:buFont typeface="Arial" panose="020B0604020202020204" pitchFamily="34" charset="0"/>
              <a:buChar char="•"/>
            </a:pPr>
            <a:r>
              <a:rPr lang="nl-NL" sz="1000" b="1" dirty="0">
                <a:latin typeface="+mj-lt"/>
                <a:cs typeface="Arial" panose="020B0604020202020204" pitchFamily="34" charset="0"/>
              </a:rPr>
              <a:t>Praat tegen jezelf </a:t>
            </a:r>
            <a:r>
              <a:rPr lang="nl-NL" sz="1000" dirty="0">
                <a:latin typeface="+mj-lt"/>
                <a:cs typeface="Arial" panose="020B0604020202020204" pitchFamily="34" charset="0"/>
              </a:rPr>
              <a:t>als je jezelf wilt afremmen.</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nl-NL" sz="1000" noProof="0" dirty="0">
              <a:latin typeface="+mj-lt"/>
              <a:cs typeface="Arial" panose="020B0604020202020204" pitchFamily="34" charset="0"/>
            </a:endParaRPr>
          </a:p>
          <a:p>
            <a:pPr marL="0" indent="0">
              <a:buFont typeface="Calibri"/>
              <a:buNone/>
            </a:pPr>
            <a:r>
              <a:rPr lang="nl-NL" sz="1000" noProof="0" dirty="0">
                <a:latin typeface="+mj-lt"/>
                <a:cs typeface="Arial" panose="020B0604020202020204" pitchFamily="34" charset="0"/>
              </a:rPr>
              <a:t>Vandaag gaan we leren over omgaan met emoties</a:t>
            </a:r>
            <a:endParaRPr lang="nl-NL" sz="1000" noProof="0" dirty="0">
              <a:latin typeface="+mj-lt"/>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AF9E8-ECA1-4694-845E-5446FECFF7F6}"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302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b="1"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57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4999"/>
              </a:lnSpc>
              <a:spcAft>
                <a:spcPts val="1000"/>
              </a:spcAft>
              <a:defRPr/>
            </a:pPr>
            <a:r>
              <a:rPr lang="nl-NL" sz="1000" b="1" kern="0" dirty="0">
                <a:latin typeface="+mj-lt"/>
              </a:rPr>
              <a:t>Informatie voor de docent:</a:t>
            </a:r>
          </a:p>
          <a:p>
            <a:r>
              <a:rPr lang="nl-NL" sz="1000" dirty="0">
                <a:latin typeface="+mj-lt"/>
              </a:rPr>
              <a:t>Planning en organiseren zijn beide belangrijk om een doel te bereiken, maar ze zijn wel verschillende dingen.</a:t>
            </a:r>
          </a:p>
          <a:p>
            <a:endParaRPr lang="nl-NL" sz="1000" b="1" dirty="0">
              <a:latin typeface="+mj-lt"/>
            </a:endParaRPr>
          </a:p>
          <a:p>
            <a:r>
              <a:rPr lang="nl-NL" sz="1000" b="1" dirty="0">
                <a:latin typeface="+mj-lt"/>
              </a:rPr>
              <a:t>Planning</a:t>
            </a:r>
            <a:r>
              <a:rPr lang="nl-NL" sz="1000" dirty="0">
                <a:latin typeface="+mj-lt"/>
              </a:rPr>
              <a:t> betekent dat je van tevoren bedenkt wat je gaat doen om een doel te bereiken. Het is als het maken van een stappenplan in je hoofd of op papier. Hiervoor moet je informatie kunnen opnemen, onthouden en verwerken, wat vraagt om je werkgeheugen. Daarnaast moet je systematisch kunnen werken, stap voor stap, en vooruit kunnen denken. Als je alleen in het 'nu' denkt, is plannen moeilijk. Ook zelfcontrole is belangrijk bij planning, zodat je je doelen kunt bijstellen op basis van je voortgang.</a:t>
            </a:r>
          </a:p>
          <a:p>
            <a:endParaRPr lang="nl-NL" sz="1000" b="1" dirty="0">
              <a:latin typeface="+mj-lt"/>
            </a:endParaRPr>
          </a:p>
          <a:p>
            <a:r>
              <a:rPr lang="nl-NL" sz="1000" b="1" dirty="0">
                <a:latin typeface="+mj-lt"/>
              </a:rPr>
              <a:t>Organiseren</a:t>
            </a:r>
            <a:r>
              <a:rPr lang="nl-NL" sz="1000" dirty="0">
                <a:latin typeface="+mj-lt"/>
              </a:rPr>
              <a:t> is het uitvoeren van het plan. Het gaat erom dat je alles regelt en klaarmaakt om je stappenplan te kunnen volgen. Organiseren draait dus om het daadwerkelijk doen van wat je hebt bedacht.</a:t>
            </a:r>
          </a:p>
          <a:p>
            <a:endParaRPr lang="nl-NL" sz="1000" dirty="0">
              <a:latin typeface="+mj-lt"/>
            </a:endParaRPr>
          </a:p>
          <a:p>
            <a:r>
              <a:rPr lang="nl-NL" sz="1000" dirty="0">
                <a:latin typeface="+mj-lt"/>
              </a:rPr>
              <a:t>Samenvattend:</a:t>
            </a:r>
          </a:p>
          <a:p>
            <a:pPr>
              <a:buFont typeface="Arial" panose="020B0604020202020204" pitchFamily="34" charset="0"/>
              <a:buChar char="•"/>
            </a:pPr>
            <a:r>
              <a:rPr lang="nl-NL" sz="1000" b="1" dirty="0">
                <a:latin typeface="+mj-lt"/>
              </a:rPr>
              <a:t>Planning = denken</a:t>
            </a:r>
            <a:r>
              <a:rPr lang="nl-NL" sz="1000" dirty="0">
                <a:latin typeface="+mj-lt"/>
              </a:rPr>
              <a:t>. Het gaat om het bedenken van wat je moet doen.</a:t>
            </a:r>
          </a:p>
          <a:p>
            <a:pPr>
              <a:buFont typeface="Arial" panose="020B0604020202020204" pitchFamily="34" charset="0"/>
              <a:buChar char="•"/>
            </a:pPr>
            <a:r>
              <a:rPr lang="nl-NL" sz="1000" b="1" dirty="0">
                <a:latin typeface="+mj-lt"/>
              </a:rPr>
              <a:t>Organiseren = doen</a:t>
            </a:r>
            <a:r>
              <a:rPr lang="nl-NL" sz="1000" dirty="0">
                <a:latin typeface="+mj-lt"/>
              </a:rPr>
              <a:t>. Het gaat om het regelen en uitvoeren van de stappen uit je plan.</a:t>
            </a:r>
          </a:p>
          <a:p>
            <a:endParaRPr lang="nl-NL" sz="1000" dirty="0">
              <a:latin typeface="+mj-lt"/>
            </a:endParaRPr>
          </a:p>
          <a:p>
            <a:r>
              <a:rPr lang="nl-NL" sz="1000" dirty="0">
                <a:latin typeface="+mj-lt"/>
              </a:rPr>
              <a:t>Je kunt ook je gedachten organiseren. Dit betekent dat je je ideeën en taken op een logische manier ordent, zodat je ze gemakkelijker kunt uitvoeren.</a:t>
            </a:r>
          </a:p>
          <a:p>
            <a:pPr>
              <a:lnSpc>
                <a:spcPct val="114999"/>
              </a:lnSpc>
              <a:spcAft>
                <a:spcPts val="1000"/>
              </a:spcAft>
              <a:defRPr/>
            </a:pPr>
            <a:endParaRPr lang="nl-NL" sz="1000" kern="0" dirty="0">
              <a:latin typeface="+mj-lt"/>
            </a:endParaRPr>
          </a:p>
          <a:p>
            <a:pPr>
              <a:lnSpc>
                <a:spcPct val="114999"/>
              </a:lnSpc>
              <a:spcAft>
                <a:spcPts val="1000"/>
              </a:spcAft>
              <a:defRPr/>
            </a:pPr>
            <a:endParaRPr lang="nl-NL" sz="1000" kern="0" dirty="0">
              <a:latin typeface="+mj-lt"/>
            </a:endParaRPr>
          </a:p>
          <a:p>
            <a:pPr>
              <a:lnSpc>
                <a:spcPct val="114999"/>
              </a:lnSpc>
              <a:spcAft>
                <a:spcPts val="1000"/>
              </a:spcAft>
              <a:defRPr/>
            </a:pPr>
            <a:r>
              <a:rPr lang="nl-NL" sz="1000" b="1" kern="0" dirty="0">
                <a:latin typeface="+mj-lt"/>
              </a:rPr>
              <a:t>Groepsgesprek:</a:t>
            </a:r>
          </a:p>
          <a:p>
            <a:pPr>
              <a:lnSpc>
                <a:spcPct val="114999"/>
              </a:lnSpc>
              <a:spcAft>
                <a:spcPts val="1000"/>
              </a:spcAft>
              <a:defRPr/>
            </a:pPr>
            <a:r>
              <a:rPr lang="nl-NL" sz="1000" b="0" kern="0" dirty="0">
                <a:latin typeface="+mj-lt"/>
              </a:rPr>
              <a:t>Maak samen met de leerlingen een </a:t>
            </a:r>
            <a:r>
              <a:rPr lang="nl-NL" sz="1000" b="0" kern="0" dirty="0" err="1">
                <a:latin typeface="+mj-lt"/>
              </a:rPr>
              <a:t>woordweb</a:t>
            </a:r>
            <a:r>
              <a:rPr lang="nl-NL" sz="1000" b="0" kern="0" dirty="0">
                <a:latin typeface="+mj-lt"/>
              </a:rPr>
              <a:t> over wat plannen is.</a:t>
            </a:r>
          </a:p>
          <a:p>
            <a:pPr>
              <a:lnSpc>
                <a:spcPct val="114999"/>
              </a:lnSpc>
              <a:spcAft>
                <a:spcPts val="1000"/>
              </a:spcAft>
              <a:defRPr/>
            </a:pPr>
            <a:endParaRPr lang="nl-NL" sz="1000" b="0" kern="0" dirty="0">
              <a:latin typeface="+mj-lt"/>
            </a:endParaRPr>
          </a:p>
          <a:p>
            <a:pPr marL="0" marR="0" lvl="0" indent="0" algn="l" defTabSz="914400" rtl="0" eaLnBrk="1" fontAlgn="auto" latinLnBrk="0" hangingPunct="1">
              <a:lnSpc>
                <a:spcPct val="114999"/>
              </a:lnSpc>
              <a:spcBef>
                <a:spcPts val="0"/>
              </a:spcBef>
              <a:spcAft>
                <a:spcPts val="1000"/>
              </a:spcAft>
              <a:buClrTx/>
              <a:buSzTx/>
              <a:buFontTx/>
              <a:buNone/>
              <a:tabLst/>
              <a:defRPr/>
            </a:pPr>
            <a:r>
              <a:rPr lang="nl-NL" sz="1000" kern="0" dirty="0">
                <a:latin typeface="+mj-lt"/>
              </a:rPr>
              <a:t>Stel eerst de vraag: waar denk je aan bij het woord plannen? </a:t>
            </a:r>
          </a:p>
          <a:p>
            <a:pPr marL="171450" marR="0" lvl="0" indent="-171450" algn="l" defTabSz="914400" rtl="0" eaLnBrk="1" fontAlgn="auto" latinLnBrk="0" hangingPunct="1">
              <a:lnSpc>
                <a:spcPct val="114999"/>
              </a:lnSpc>
              <a:spcBef>
                <a:spcPts val="0"/>
              </a:spcBef>
              <a:spcAft>
                <a:spcPts val="1000"/>
              </a:spcAft>
              <a:buClrTx/>
              <a:buSzTx/>
              <a:buFont typeface="Wingdings" panose="05000000000000000000" pitchFamily="2" charset="2"/>
              <a:buChar char="Ø"/>
              <a:tabLst/>
              <a:defRPr/>
            </a:pPr>
            <a:r>
              <a:rPr lang="nl-NL" sz="1000" kern="0" dirty="0">
                <a:latin typeface="+mj-lt"/>
              </a:rPr>
              <a:t>Schrijf de antwoorden van de leerlingen mee op het bord en zorg ervoor dat de (correcte) antwoorden zichtbaar blijven tijdens deze les. </a:t>
            </a:r>
          </a:p>
          <a:p>
            <a:pPr marL="171450" marR="0" lvl="0" indent="-171450" algn="l" defTabSz="914400" rtl="0" eaLnBrk="1" fontAlgn="auto" latinLnBrk="0" hangingPunct="1">
              <a:lnSpc>
                <a:spcPct val="114999"/>
              </a:lnSpc>
              <a:spcBef>
                <a:spcPts val="0"/>
              </a:spcBef>
              <a:spcAft>
                <a:spcPts val="1000"/>
              </a:spcAft>
              <a:buClrTx/>
              <a:buSzTx/>
              <a:buFont typeface="Wingdings" panose="05000000000000000000" pitchFamily="2" charset="2"/>
              <a:buChar char="Ø"/>
              <a:tabLst/>
              <a:defRPr/>
            </a:pPr>
            <a:r>
              <a:rPr lang="nl-NL" sz="1000" kern="0" dirty="0">
                <a:latin typeface="+mj-lt"/>
              </a:rPr>
              <a:t>Corrigeer waar nodig en geef toelichting waar nodig. </a:t>
            </a:r>
          </a:p>
          <a:p>
            <a:pPr marL="171450" marR="0" lvl="0" indent="-171450" algn="l" defTabSz="914400" rtl="0" eaLnBrk="1" fontAlgn="auto" latinLnBrk="0" hangingPunct="1">
              <a:lnSpc>
                <a:spcPct val="114999"/>
              </a:lnSpc>
              <a:spcBef>
                <a:spcPts val="0"/>
              </a:spcBef>
              <a:spcAft>
                <a:spcPts val="1000"/>
              </a:spcAft>
              <a:buClrTx/>
              <a:buSzTx/>
              <a:buFont typeface="Wingdings" panose="05000000000000000000" pitchFamily="2" charset="2"/>
              <a:buChar char="Ø"/>
              <a:tabLst/>
              <a:defRPr/>
            </a:pPr>
            <a:r>
              <a:rPr lang="nl-NL" sz="1000" kern="0" dirty="0">
                <a:latin typeface="+mj-lt"/>
              </a:rPr>
              <a:t>Vul aan waar nodig.</a:t>
            </a:r>
            <a:endParaRPr lang="nl-NL" sz="1000" dirty="0">
              <a:latin typeface="+mj-lt"/>
            </a:endParaRPr>
          </a:p>
          <a:p>
            <a:pPr>
              <a:lnSpc>
                <a:spcPct val="114999"/>
              </a:lnSpc>
              <a:spcAft>
                <a:spcPts val="1000"/>
              </a:spcAft>
              <a:defRPr/>
            </a:pPr>
            <a:endParaRPr lang="nl-NL" sz="1000" b="0" kern="0" dirty="0">
              <a:latin typeface="+mj-lt"/>
            </a:endParaRPr>
          </a:p>
          <a:p>
            <a:pPr>
              <a:lnSpc>
                <a:spcPct val="114999"/>
              </a:lnSpc>
              <a:spcAft>
                <a:spcPts val="1000"/>
              </a:spcAft>
              <a:defRPr/>
            </a:pPr>
            <a:r>
              <a:rPr lang="nl-NL" sz="1000" b="0" i="1" kern="0" dirty="0">
                <a:latin typeface="+mj-lt"/>
              </a:rPr>
              <a:t>Voorbeelden:</a:t>
            </a:r>
          </a:p>
          <a:p>
            <a:pPr marL="171450" indent="-171450">
              <a:lnSpc>
                <a:spcPct val="114999"/>
              </a:lnSpc>
              <a:spcAft>
                <a:spcPts val="1000"/>
              </a:spcAft>
              <a:buFontTx/>
              <a:buChar char="-"/>
              <a:defRPr/>
            </a:pPr>
            <a:r>
              <a:rPr lang="nl-NL" sz="1000" b="0" i="1" kern="0" dirty="0">
                <a:latin typeface="+mj-lt"/>
              </a:rPr>
              <a:t>Bedenken op welke dag en welke tijd je iets gaat doen.</a:t>
            </a:r>
          </a:p>
          <a:p>
            <a:pPr marL="171450" indent="-171450">
              <a:lnSpc>
                <a:spcPct val="114999"/>
              </a:lnSpc>
              <a:spcAft>
                <a:spcPts val="1000"/>
              </a:spcAft>
              <a:buFontTx/>
              <a:buChar char="-"/>
              <a:defRPr/>
            </a:pPr>
            <a:r>
              <a:rPr lang="nl-NL" sz="1000" b="0" i="1" kern="0" dirty="0">
                <a:latin typeface="+mj-lt"/>
              </a:rPr>
              <a:t>Bedenken wat handige momenten zijn om iets te doen.</a:t>
            </a:r>
          </a:p>
          <a:p>
            <a:pPr marL="171450" indent="-171450">
              <a:lnSpc>
                <a:spcPct val="114999"/>
              </a:lnSpc>
              <a:spcAft>
                <a:spcPts val="1000"/>
              </a:spcAft>
              <a:buFontTx/>
              <a:buChar char="-"/>
              <a:defRPr/>
            </a:pPr>
            <a:r>
              <a:rPr lang="nl-NL" sz="1000" b="0" i="1" kern="0" dirty="0">
                <a:latin typeface="+mj-lt"/>
              </a:rPr>
              <a:t>Bedenken wanneer je iets leuks gaat doen; zoals een feestje vieren.</a:t>
            </a:r>
          </a:p>
          <a:p>
            <a:pPr marL="171450" indent="-171450">
              <a:lnSpc>
                <a:spcPct val="114999"/>
              </a:lnSpc>
              <a:spcAft>
                <a:spcPts val="1000"/>
              </a:spcAft>
              <a:buFontTx/>
              <a:buChar char="-"/>
              <a:defRPr/>
            </a:pPr>
            <a:r>
              <a:rPr lang="nl-NL" sz="1000" b="0" i="1" kern="0" dirty="0">
                <a:latin typeface="+mj-lt"/>
              </a:rPr>
              <a:t>Bedenken wanneer je moet beginnen aan je taak om op tijd klaar te zijn.</a:t>
            </a:r>
          </a:p>
          <a:p>
            <a:pPr marL="171450" indent="-171450">
              <a:lnSpc>
                <a:spcPct val="114999"/>
              </a:lnSpc>
              <a:spcAft>
                <a:spcPts val="1000"/>
              </a:spcAft>
              <a:buFontTx/>
              <a:buChar char="-"/>
              <a:defRPr/>
            </a:pPr>
            <a:r>
              <a:rPr lang="nl-NL" sz="1000" b="0" i="1" kern="0" dirty="0">
                <a:latin typeface="+mj-lt"/>
              </a:rPr>
              <a:t>In je agenda schrijven wat je moet doen of gaat doen.</a:t>
            </a:r>
          </a:p>
          <a:p>
            <a:pPr marL="171450" indent="-171450">
              <a:lnSpc>
                <a:spcPct val="114999"/>
              </a:lnSpc>
              <a:spcAft>
                <a:spcPts val="1000"/>
              </a:spcAft>
              <a:buFontTx/>
              <a:buChar char="-"/>
              <a:defRPr/>
            </a:pPr>
            <a:r>
              <a:rPr lang="nl-NL" sz="1000" b="0" i="1" kern="0" dirty="0">
                <a:latin typeface="+mj-lt"/>
              </a:rPr>
              <a:t>Rekening houden met andere dingen die je moet doen; geen dubbele afspraken maken</a:t>
            </a:r>
          </a:p>
          <a:p>
            <a:pPr marL="171450" indent="-171450">
              <a:lnSpc>
                <a:spcPct val="114999"/>
              </a:lnSpc>
              <a:spcAft>
                <a:spcPts val="1000"/>
              </a:spcAft>
              <a:buFontTx/>
              <a:buChar char="-"/>
              <a:defRPr/>
            </a:pPr>
            <a:r>
              <a:rPr lang="nl-NL" sz="1000" b="0" i="1" kern="0" dirty="0">
                <a:latin typeface="+mj-lt"/>
              </a:rPr>
              <a:t>Bedenken wanneer je gaat leren voor je toets.</a:t>
            </a:r>
          </a:p>
          <a:p>
            <a:pPr marL="171450" indent="-171450">
              <a:lnSpc>
                <a:spcPct val="114999"/>
              </a:lnSpc>
              <a:spcAft>
                <a:spcPts val="1000"/>
              </a:spcAft>
              <a:buFontTx/>
              <a:buChar char="-"/>
              <a:defRPr/>
            </a:pPr>
            <a:r>
              <a:rPr lang="nl-NL" sz="1000" b="0" i="1" kern="0" dirty="0">
                <a:latin typeface="+mj-lt"/>
              </a:rPr>
              <a:t>Bedenken wanneer je je huiswerk maakt.</a:t>
            </a:r>
          </a:p>
          <a:p>
            <a:pPr marL="171450" indent="-171450">
              <a:lnSpc>
                <a:spcPct val="114999"/>
              </a:lnSpc>
              <a:spcAft>
                <a:spcPts val="1000"/>
              </a:spcAft>
              <a:buFontTx/>
              <a:buChar char="-"/>
              <a:defRPr/>
            </a:pPr>
            <a:r>
              <a:rPr lang="nl-NL" sz="1000" b="0" i="1" kern="0" dirty="0">
                <a:latin typeface="+mj-lt"/>
              </a:rPr>
              <a:t>Bedenken wat je nodig hebt voor een activiteit.</a:t>
            </a:r>
          </a:p>
          <a:p>
            <a:pPr marL="171450" indent="-171450">
              <a:lnSpc>
                <a:spcPct val="114999"/>
              </a:lnSpc>
              <a:spcAft>
                <a:spcPts val="1000"/>
              </a:spcAft>
              <a:buFontTx/>
              <a:buChar char="-"/>
              <a:defRPr/>
            </a:pPr>
            <a:endParaRPr lang="nl-NL" sz="1000" b="0" kern="0" dirty="0">
              <a:latin typeface="+mj-lt"/>
            </a:endParaRPr>
          </a:p>
          <a:p>
            <a:pPr marL="0" indent="0">
              <a:lnSpc>
                <a:spcPct val="114999"/>
              </a:lnSpc>
              <a:spcAft>
                <a:spcPts val="1000"/>
              </a:spcAft>
              <a:buFontTx/>
              <a:buNone/>
              <a:defRPr/>
            </a:pPr>
            <a:r>
              <a:rPr lang="nl-NL" sz="1000" b="0" kern="0" dirty="0">
                <a:latin typeface="+mj-lt"/>
              </a:rPr>
              <a:t>Plannen is </a:t>
            </a:r>
            <a:r>
              <a:rPr lang="nl-NL" sz="1000" b="1" kern="0" dirty="0">
                <a:latin typeface="+mj-lt"/>
              </a:rPr>
              <a:t>NIET</a:t>
            </a:r>
            <a:r>
              <a:rPr lang="nl-NL" sz="1000" b="0" kern="0" dirty="0">
                <a:latin typeface="+mj-lt"/>
              </a:rPr>
              <a:t>:</a:t>
            </a:r>
          </a:p>
          <a:p>
            <a:pPr marL="171450" indent="-171450">
              <a:lnSpc>
                <a:spcPct val="114999"/>
              </a:lnSpc>
              <a:spcAft>
                <a:spcPts val="1000"/>
              </a:spcAft>
              <a:buFontTx/>
              <a:buChar char="-"/>
              <a:defRPr/>
            </a:pPr>
            <a:r>
              <a:rPr lang="nl-NL" sz="1000" b="0" kern="0" dirty="0">
                <a:latin typeface="+mj-lt"/>
              </a:rPr>
              <a:t>Pakken en klaarmaken wat je nodig hebt (dat hoort bij organiseren)</a:t>
            </a:r>
          </a:p>
          <a:p>
            <a:pPr marL="171450" marR="0" lvl="0" indent="-171450" algn="l" defTabSz="914400" rtl="0" eaLnBrk="1" fontAlgn="auto" latinLnBrk="0" hangingPunct="1">
              <a:lnSpc>
                <a:spcPct val="114999"/>
              </a:lnSpc>
              <a:spcBef>
                <a:spcPts val="0"/>
              </a:spcBef>
              <a:spcAft>
                <a:spcPts val="1000"/>
              </a:spcAft>
              <a:buClrTx/>
              <a:buSzTx/>
              <a:buFontTx/>
              <a:buChar char="-"/>
              <a:tabLst/>
              <a:defRPr/>
            </a:pPr>
            <a:r>
              <a:rPr lang="nl-NL" sz="1000" b="0" kern="0" dirty="0">
                <a:latin typeface="+mj-lt"/>
              </a:rPr>
              <a:t>Je spullen klaarmaken (dat hoort bij organiseren)</a:t>
            </a:r>
          </a:p>
          <a:p>
            <a:pPr marL="171450" indent="-171450">
              <a:lnSpc>
                <a:spcPct val="114999"/>
              </a:lnSpc>
              <a:spcAft>
                <a:spcPts val="1000"/>
              </a:spcAft>
              <a:buFontTx/>
              <a:buChar char="-"/>
              <a:defRPr/>
            </a:pPr>
            <a:r>
              <a:rPr lang="nl-NL" sz="1000" b="0" kern="0" dirty="0">
                <a:latin typeface="+mj-lt"/>
              </a:rPr>
              <a:t>Regelen en voorbereiden (dat hoort bij organiseren)</a:t>
            </a:r>
          </a:p>
          <a:p>
            <a:pPr marL="171450" indent="-171450">
              <a:lnSpc>
                <a:spcPct val="114999"/>
              </a:lnSpc>
              <a:spcAft>
                <a:spcPts val="1000"/>
              </a:spcAft>
              <a:buFontTx/>
              <a:buChar char="-"/>
              <a:defRPr/>
            </a:pPr>
            <a:r>
              <a:rPr lang="nl-NL" sz="1000" b="0" kern="0" dirty="0">
                <a:latin typeface="+mj-lt"/>
              </a:rPr>
              <a:t>Het doen van je taak (dat is uitvoeren)</a:t>
            </a:r>
          </a:p>
          <a:p>
            <a:pPr>
              <a:lnSpc>
                <a:spcPct val="114999"/>
              </a:lnSpc>
              <a:spcAft>
                <a:spcPts val="1000"/>
              </a:spcAft>
              <a:defRPr/>
            </a:pPr>
            <a:endParaRPr lang="nl-NL" sz="1000" kern="0" dirty="0">
              <a:latin typeface="+mj-lt"/>
            </a:endParaRPr>
          </a:p>
          <a:p>
            <a:pPr marL="0" marR="0" lvl="0" indent="0" algn="l" defTabSz="914400">
              <a:lnSpc>
                <a:spcPct val="114999"/>
              </a:lnSpc>
              <a:spcBef>
                <a:spcPts val="0"/>
              </a:spcBef>
              <a:spcAft>
                <a:spcPts val="1000"/>
              </a:spcAft>
              <a:buClrTx/>
              <a:buSzTx/>
              <a:buFontTx/>
              <a:buNone/>
              <a:tabLst/>
              <a:defRPr/>
            </a:pPr>
            <a:endParaRPr lang="nl-NL" sz="1000" kern="0" dirty="0">
              <a:latin typeface="+mj-lt"/>
              <a:cs typeface="Arial"/>
            </a:endParaRPr>
          </a:p>
          <a:p>
            <a:pPr>
              <a:lnSpc>
                <a:spcPct val="114999"/>
              </a:lnSpc>
              <a:spcAft>
                <a:spcPts val="1000"/>
              </a:spcAft>
              <a:defRPr/>
            </a:pPr>
            <a:endParaRPr lang="nl-NL" sz="1000" b="1" kern="0" dirty="0">
              <a:latin typeface="+mj-lt"/>
              <a:cs typeface="Arial"/>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46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000" b="1" kern="0" dirty="0">
                <a:effectLst/>
                <a:latin typeface="+mj-lt"/>
                <a:ea typeface="Times New Roman" panose="02020603050405020304" pitchFamily="18" charset="0"/>
                <a:cs typeface="Arial"/>
              </a:rPr>
              <a:t>Groepsgesprek:</a:t>
            </a:r>
            <a:endParaRPr lang="nl-NL" sz="1000" kern="100" dirty="0">
              <a:effectLst/>
              <a:latin typeface="+mj-lt"/>
              <a:ea typeface="Aptos" panose="020B0004020202020204" pitchFamily="34" charset="0"/>
              <a:cs typeface="Arial"/>
            </a:endParaRPr>
          </a:p>
          <a:p>
            <a:pPr>
              <a:lnSpc>
                <a:spcPct val="114999"/>
              </a:lnSpc>
              <a:spcAft>
                <a:spcPts val="1000"/>
              </a:spcAft>
              <a:defRPr/>
            </a:pPr>
            <a:r>
              <a:rPr lang="nl-NL" sz="1000" b="0" kern="0" dirty="0">
                <a:latin typeface="+mj-lt"/>
              </a:rPr>
              <a:t>Maak samen met de leerlingen een </a:t>
            </a:r>
            <a:r>
              <a:rPr lang="nl-NL" sz="1000" b="0" kern="0" dirty="0" err="1">
                <a:latin typeface="+mj-lt"/>
              </a:rPr>
              <a:t>woordweb</a:t>
            </a:r>
            <a:r>
              <a:rPr lang="nl-NL" sz="1000" b="0" kern="0" dirty="0">
                <a:latin typeface="+mj-lt"/>
              </a:rPr>
              <a:t> over wat organiseren is. </a:t>
            </a:r>
          </a:p>
          <a:p>
            <a:pPr>
              <a:lnSpc>
                <a:spcPct val="114999"/>
              </a:lnSpc>
              <a:spcAft>
                <a:spcPts val="1000"/>
              </a:spcAft>
              <a:defRPr/>
            </a:pPr>
            <a:endParaRPr lang="nl-NL" sz="1000" b="0" kern="0" dirty="0">
              <a:latin typeface="+mj-lt"/>
            </a:endParaRPr>
          </a:p>
          <a:p>
            <a:pPr>
              <a:lnSpc>
                <a:spcPct val="114999"/>
              </a:lnSpc>
              <a:spcAft>
                <a:spcPts val="1000"/>
              </a:spcAft>
              <a:defRPr/>
            </a:pPr>
            <a:r>
              <a:rPr lang="nl-NL" sz="1000" kern="0" dirty="0">
                <a:latin typeface="+mj-lt"/>
              </a:rPr>
              <a:t>Stel eerst de vraag: waar denk je aan bij organiseren? </a:t>
            </a:r>
          </a:p>
          <a:p>
            <a:pPr marL="171450" indent="-171450">
              <a:lnSpc>
                <a:spcPct val="114999"/>
              </a:lnSpc>
              <a:spcAft>
                <a:spcPts val="1000"/>
              </a:spcAft>
              <a:buFont typeface="Wingdings" panose="05000000000000000000" pitchFamily="2" charset="2"/>
              <a:buChar char="Ø"/>
              <a:defRPr/>
            </a:pPr>
            <a:r>
              <a:rPr lang="nl-NL" sz="1000" kern="0" dirty="0">
                <a:latin typeface="+mj-lt"/>
              </a:rPr>
              <a:t>Schrijf weer mee en zorg ervoor dat de (correcte) antwoorden zichtbaar blijven tijdens deze les. </a:t>
            </a:r>
          </a:p>
          <a:p>
            <a:pPr marL="171450" indent="-171450">
              <a:lnSpc>
                <a:spcPct val="114999"/>
              </a:lnSpc>
              <a:spcAft>
                <a:spcPts val="1000"/>
              </a:spcAft>
              <a:buFont typeface="Wingdings" panose="05000000000000000000" pitchFamily="2" charset="2"/>
              <a:buChar char="Ø"/>
              <a:defRPr/>
            </a:pPr>
            <a:r>
              <a:rPr lang="nl-NL" sz="1000" kern="0" dirty="0">
                <a:latin typeface="+mj-lt"/>
              </a:rPr>
              <a:t>Geef toelichting waar nodig en corrigeer waar nodig. </a:t>
            </a:r>
          </a:p>
          <a:p>
            <a:pPr marL="171450" indent="-171450">
              <a:lnSpc>
                <a:spcPct val="114999"/>
              </a:lnSpc>
              <a:spcAft>
                <a:spcPts val="1000"/>
              </a:spcAft>
              <a:buFont typeface="Wingdings" panose="05000000000000000000" pitchFamily="2" charset="2"/>
              <a:buChar char="Ø"/>
              <a:defRPr/>
            </a:pPr>
            <a:r>
              <a:rPr lang="nl-NL" sz="1000" b="0" kern="0" dirty="0">
                <a:latin typeface="+mj-lt"/>
              </a:rPr>
              <a:t>Vul aan waar nodig</a:t>
            </a:r>
          </a:p>
          <a:p>
            <a:pPr>
              <a:lnSpc>
                <a:spcPct val="114999"/>
              </a:lnSpc>
              <a:spcAft>
                <a:spcPts val="1000"/>
              </a:spcAft>
              <a:defRPr/>
            </a:pPr>
            <a:endParaRPr lang="nl-NL" sz="1000" b="0" i="1" kern="0" dirty="0">
              <a:latin typeface="+mj-lt"/>
            </a:endParaRPr>
          </a:p>
          <a:p>
            <a:pPr>
              <a:lnSpc>
                <a:spcPct val="114999"/>
              </a:lnSpc>
              <a:spcAft>
                <a:spcPts val="1000"/>
              </a:spcAft>
              <a:defRPr/>
            </a:pPr>
            <a:r>
              <a:rPr lang="nl-NL" sz="1000" b="0" i="1" kern="0" dirty="0">
                <a:latin typeface="+mj-lt"/>
              </a:rPr>
              <a:t>Voorbeelden:</a:t>
            </a:r>
            <a:endParaRPr lang="nl-NL" sz="1000" i="1" dirty="0">
              <a:latin typeface="+mj-lt"/>
            </a:endParaRPr>
          </a:p>
          <a:p>
            <a:pPr marL="171450" indent="-171450">
              <a:lnSpc>
                <a:spcPct val="114999"/>
              </a:lnSpc>
              <a:spcAft>
                <a:spcPts val="1000"/>
              </a:spcAft>
              <a:buFontTx/>
              <a:buChar char="-"/>
              <a:defRPr/>
            </a:pPr>
            <a:r>
              <a:rPr lang="nl-NL" sz="1000" b="0" i="1" kern="0" dirty="0">
                <a:latin typeface="+mj-lt"/>
              </a:rPr>
              <a:t>Pakken en klaarmaken van wat je wat je nodig hebt voor een activiteit</a:t>
            </a:r>
          </a:p>
          <a:p>
            <a:pPr marL="171450" indent="-171450">
              <a:lnSpc>
                <a:spcPct val="114999"/>
              </a:lnSpc>
              <a:spcAft>
                <a:spcPts val="1000"/>
              </a:spcAft>
              <a:buFontTx/>
              <a:buChar char="-"/>
              <a:defRPr/>
            </a:pPr>
            <a:r>
              <a:rPr lang="nl-NL" sz="1000" b="0" i="1" kern="0" dirty="0">
                <a:latin typeface="+mj-lt"/>
              </a:rPr>
              <a:t>Je spullen bij elkaar zoeken en inpakken die je nodig hebt</a:t>
            </a:r>
          </a:p>
          <a:p>
            <a:pPr marL="171450" indent="-171450">
              <a:lnSpc>
                <a:spcPct val="114999"/>
              </a:lnSpc>
              <a:spcAft>
                <a:spcPts val="1000"/>
              </a:spcAft>
              <a:buFontTx/>
              <a:buChar char="-"/>
              <a:defRPr/>
            </a:pPr>
            <a:r>
              <a:rPr lang="nl-NL" sz="1000" b="0" i="1" kern="0" dirty="0">
                <a:latin typeface="+mj-lt"/>
              </a:rPr>
              <a:t>Regelen en voorbereiden</a:t>
            </a:r>
          </a:p>
          <a:p>
            <a:pPr marL="171450" indent="-171450">
              <a:lnSpc>
                <a:spcPct val="114999"/>
              </a:lnSpc>
              <a:spcAft>
                <a:spcPts val="1000"/>
              </a:spcAft>
              <a:buFontTx/>
              <a:buChar char="-"/>
              <a:defRPr/>
            </a:pPr>
            <a:r>
              <a:rPr lang="nl-NL" sz="1000" b="0" i="1" kern="0" dirty="0">
                <a:latin typeface="+mj-lt"/>
              </a:rPr>
              <a:t>Je schooltas inpakken voordat je naar school gaat</a:t>
            </a:r>
          </a:p>
          <a:p>
            <a:pPr marL="171450" indent="-171450">
              <a:lnSpc>
                <a:spcPct val="114999"/>
              </a:lnSpc>
              <a:spcAft>
                <a:spcPts val="1000"/>
              </a:spcAft>
              <a:buFontTx/>
              <a:buChar char="-"/>
              <a:defRPr/>
            </a:pPr>
            <a:r>
              <a:rPr lang="nl-NL" sz="1000" b="0" i="1" kern="0" dirty="0">
                <a:latin typeface="+mj-lt"/>
              </a:rPr>
              <a:t>Je lunch klaarmaken</a:t>
            </a:r>
          </a:p>
          <a:p>
            <a:pPr marL="171450" indent="-171450">
              <a:lnSpc>
                <a:spcPct val="114999"/>
              </a:lnSpc>
              <a:spcAft>
                <a:spcPts val="1000"/>
              </a:spcAft>
              <a:buFontTx/>
              <a:buChar char="-"/>
              <a:defRPr/>
            </a:pPr>
            <a:r>
              <a:rPr lang="nl-NL" sz="1000" b="0" i="1" kern="0" dirty="0">
                <a:latin typeface="+mj-lt"/>
              </a:rPr>
              <a:t>Alles regelen voor een feestje</a:t>
            </a:r>
          </a:p>
          <a:p>
            <a:pPr marL="171450" indent="-171450">
              <a:lnSpc>
                <a:spcPct val="114999"/>
              </a:lnSpc>
              <a:spcAft>
                <a:spcPts val="1000"/>
              </a:spcAft>
              <a:buFontTx/>
              <a:buChar char="-"/>
              <a:defRPr/>
            </a:pPr>
            <a:r>
              <a:rPr lang="nl-NL" sz="1000" b="0" i="1" kern="0" dirty="0">
                <a:latin typeface="+mj-lt"/>
              </a:rPr>
              <a:t>Alles klaarmaken voor een activiteit zoals pionnen klaarzetten voor voetbaltraining</a:t>
            </a:r>
          </a:p>
          <a:p>
            <a:pPr marL="171450" indent="-171450">
              <a:lnSpc>
                <a:spcPct val="114999"/>
              </a:lnSpc>
              <a:spcAft>
                <a:spcPts val="1000"/>
              </a:spcAft>
              <a:buFontTx/>
              <a:buChar char="-"/>
              <a:defRPr/>
            </a:pPr>
            <a:r>
              <a:rPr lang="nl-NL" sz="1000" b="0" i="1" kern="0" dirty="0">
                <a:latin typeface="+mj-lt"/>
              </a:rPr>
              <a:t>Het netjes maken van je spullen in je kast</a:t>
            </a:r>
          </a:p>
          <a:p>
            <a:pPr marL="171450" indent="-171450">
              <a:lnSpc>
                <a:spcPct val="114999"/>
              </a:lnSpc>
              <a:spcAft>
                <a:spcPts val="1000"/>
              </a:spcAft>
              <a:buFontTx/>
              <a:buChar char="-"/>
              <a:defRPr/>
            </a:pPr>
            <a:r>
              <a:rPr lang="nl-NL" sz="1000" b="0" i="1" kern="0" dirty="0">
                <a:latin typeface="+mj-lt"/>
              </a:rPr>
              <a:t>Opruimen van je kamer</a:t>
            </a:r>
          </a:p>
          <a:p>
            <a:pPr marL="171450" indent="-171450">
              <a:lnSpc>
                <a:spcPct val="114999"/>
              </a:lnSpc>
              <a:spcAft>
                <a:spcPts val="1000"/>
              </a:spcAft>
              <a:buFontTx/>
              <a:buChar char="-"/>
              <a:defRPr/>
            </a:pPr>
            <a:r>
              <a:rPr lang="nl-NL" sz="1000" b="0" i="1" kern="0" dirty="0">
                <a:latin typeface="+mj-lt"/>
              </a:rPr>
              <a:t>Je boekenkast inrichten op titel</a:t>
            </a:r>
          </a:p>
          <a:p>
            <a:pPr marL="171450" indent="-171450">
              <a:lnSpc>
                <a:spcPct val="114999"/>
              </a:lnSpc>
              <a:spcAft>
                <a:spcPts val="1000"/>
              </a:spcAft>
              <a:buFontTx/>
              <a:buChar char="-"/>
              <a:defRPr/>
            </a:pPr>
            <a:r>
              <a:rPr lang="nl-NL" sz="1000" b="0" i="1" kern="0" dirty="0">
                <a:latin typeface="+mj-lt"/>
              </a:rPr>
              <a:t>Je stiften of potloden sorteren op kleur</a:t>
            </a:r>
          </a:p>
          <a:p>
            <a:pPr marL="171450" indent="-171450">
              <a:lnSpc>
                <a:spcPct val="114999"/>
              </a:lnSpc>
              <a:spcAft>
                <a:spcPts val="1000"/>
              </a:spcAft>
              <a:buFontTx/>
              <a:buChar char="-"/>
              <a:defRPr/>
            </a:pPr>
            <a:r>
              <a:rPr lang="nl-NL" sz="1000" b="0" i="1" kern="0" dirty="0">
                <a:latin typeface="+mj-lt"/>
              </a:rPr>
              <a:t>Je gedachten op een rijtje zetten</a:t>
            </a:r>
            <a:endParaRPr lang="nl-NL" sz="1000" i="1" dirty="0">
              <a:latin typeface="+mj-l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06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defRPr/>
            </a:pPr>
            <a:r>
              <a:rPr lang="nl-NL" sz="1000" b="1" kern="0" dirty="0">
                <a:latin typeface="+mj-lt"/>
                <a:ea typeface="Times New Roman" panose="02020603050405020304" pitchFamily="18" charset="0"/>
                <a:cs typeface="Arial"/>
              </a:rPr>
              <a:t>Informatie voor de docent</a:t>
            </a:r>
          </a:p>
          <a:p>
            <a:pPr>
              <a:lnSpc>
                <a:spcPct val="114999"/>
              </a:lnSpc>
              <a:spcAft>
                <a:spcPts val="1000"/>
              </a:spcAft>
              <a:defRPr/>
            </a:pPr>
            <a:r>
              <a:rPr lang="nl-NL" sz="1000" kern="0" dirty="0">
                <a:latin typeface="+mj-lt"/>
                <a:ea typeface="Times New Roman" panose="02020603050405020304" pitchFamily="18" charset="0"/>
                <a:cs typeface="Arial"/>
              </a:rPr>
              <a:t>Deze dia is bedoeld om kort het verschil tussen plannen en organiseren samen te vatten en te herhalen. </a:t>
            </a:r>
          </a:p>
          <a:p>
            <a:pPr>
              <a:lnSpc>
                <a:spcPct val="114999"/>
              </a:lnSpc>
              <a:spcAft>
                <a:spcPts val="1000"/>
              </a:spcAft>
              <a:defRPr/>
            </a:pPr>
            <a:endParaRPr lang="nl-NL" sz="1000" kern="0" dirty="0">
              <a:latin typeface="+mj-lt"/>
              <a:ea typeface="Times New Roman" panose="02020603050405020304" pitchFamily="18" charset="0"/>
              <a:cs typeface="Arial"/>
            </a:endParaRPr>
          </a:p>
          <a:p>
            <a:r>
              <a:rPr lang="nl-NL" sz="1000" b="1" dirty="0">
                <a:latin typeface="+mj-lt"/>
              </a:rPr>
              <a:t>Planning</a:t>
            </a:r>
            <a:r>
              <a:rPr lang="nl-NL" sz="1000" dirty="0">
                <a:latin typeface="+mj-lt"/>
              </a:rPr>
              <a:t> betekent dat je vooraf bedenkt wat je gaat doen om een doel te bereiken. Het is een stappenplan dat je in je hoofd maakt of op papier zet.</a:t>
            </a:r>
            <a:br>
              <a:rPr lang="nl-NL" sz="1000" dirty="0">
                <a:latin typeface="+mj-lt"/>
              </a:rPr>
            </a:br>
            <a:r>
              <a:rPr lang="nl-NL" sz="1000" b="1" dirty="0">
                <a:latin typeface="+mj-lt"/>
              </a:rPr>
              <a:t>Organiseren</a:t>
            </a:r>
            <a:r>
              <a:rPr lang="nl-NL" sz="1000" dirty="0">
                <a:latin typeface="+mj-lt"/>
              </a:rPr>
              <a:t> betekent dat je het plan gaat uitvoeren. Je zorgt ervoor dat alles geregeld en klaargemaakt wordt.</a:t>
            </a:r>
          </a:p>
          <a:p>
            <a:endParaRPr lang="nl-NL" sz="1000" b="1" dirty="0">
              <a:latin typeface="+mj-lt"/>
            </a:endParaRPr>
          </a:p>
          <a:p>
            <a:r>
              <a:rPr lang="nl-NL" sz="1000" b="1" dirty="0">
                <a:latin typeface="+mj-lt"/>
              </a:rPr>
              <a:t>Planning = denken.</a:t>
            </a:r>
            <a:r>
              <a:rPr lang="nl-NL" sz="1000" dirty="0">
                <a:latin typeface="+mj-lt"/>
              </a:rPr>
              <a:t> Het gaat vooral om het bedenken en plannen van wat je moet doen.</a:t>
            </a:r>
            <a:br>
              <a:rPr lang="nl-NL" sz="1000" dirty="0">
                <a:latin typeface="+mj-lt"/>
              </a:rPr>
            </a:br>
            <a:r>
              <a:rPr lang="nl-NL" sz="1000" b="1" dirty="0">
                <a:latin typeface="+mj-lt"/>
              </a:rPr>
              <a:t>Organiseren = doen.</a:t>
            </a:r>
            <a:r>
              <a:rPr lang="nl-NL" sz="1000" dirty="0">
                <a:latin typeface="+mj-lt"/>
              </a:rPr>
              <a:t> Het gaat vooral om het regelen en uitvoeren van de stappen uit je plan.</a:t>
            </a:r>
          </a:p>
          <a:p>
            <a:pPr>
              <a:lnSpc>
                <a:spcPct val="114999"/>
              </a:lnSpc>
              <a:spcAft>
                <a:spcPts val="1000"/>
              </a:spcAft>
              <a:defRPr/>
            </a:pPr>
            <a:endParaRPr lang="nl-NL" sz="1000" kern="0" dirty="0">
              <a:latin typeface="+mj-lt"/>
              <a:ea typeface="Times New Roman" panose="02020603050405020304" pitchFamily="18" charset="0"/>
              <a:cs typeface="Arial"/>
            </a:endParaRPr>
          </a:p>
          <a:p>
            <a:pPr marL="0" marR="0" lvl="0" indent="0" algn="l" defTabSz="914400">
              <a:lnSpc>
                <a:spcPct val="114999"/>
              </a:lnSpc>
              <a:spcBef>
                <a:spcPts val="0"/>
              </a:spcBef>
              <a:spcAft>
                <a:spcPts val="1000"/>
              </a:spcAft>
              <a:buClrTx/>
              <a:buSzTx/>
              <a:buFontTx/>
              <a:buNone/>
              <a:tabLst/>
              <a:defRPr/>
            </a:pPr>
            <a:endParaRPr lang="nl-NL" sz="1000" b="1" kern="0" dirty="0">
              <a:effectLst/>
              <a:latin typeface="+mj-lt"/>
              <a:ea typeface="Times New Roman" panose="02020603050405020304" pitchFamily="18" charset="0"/>
              <a:cs typeface="Arial"/>
            </a:endParaRPr>
          </a:p>
          <a:p>
            <a:pPr marL="0" marR="0" lvl="0" indent="0" algn="l" defTabSz="914400">
              <a:lnSpc>
                <a:spcPct val="114999"/>
              </a:lnSpc>
              <a:spcBef>
                <a:spcPts val="0"/>
              </a:spcBef>
              <a:spcAft>
                <a:spcPts val="1000"/>
              </a:spcAft>
              <a:buClrTx/>
              <a:buSzTx/>
              <a:buFontTx/>
              <a:buNone/>
              <a:tabLst/>
              <a:defRPr/>
            </a:pPr>
            <a:r>
              <a:rPr lang="nl-NL" sz="1000" b="1" kern="0" dirty="0">
                <a:effectLst/>
                <a:latin typeface="+mj-lt"/>
                <a:ea typeface="Times New Roman" panose="02020603050405020304" pitchFamily="18" charset="0"/>
                <a:cs typeface="Arial"/>
              </a:rPr>
              <a:t>Voor de leerlingen</a:t>
            </a:r>
            <a:endParaRPr lang="nl-NL" sz="1000" dirty="0">
              <a:latin typeface="+mj-lt"/>
            </a:endParaRPr>
          </a:p>
          <a:p>
            <a:pPr>
              <a:lnSpc>
                <a:spcPct val="115000"/>
              </a:lnSpc>
              <a:spcAft>
                <a:spcPts val="1000"/>
              </a:spcAft>
            </a:pPr>
            <a:r>
              <a:rPr lang="nl-NL" sz="1000" b="0" kern="0" dirty="0">
                <a:effectLst/>
                <a:latin typeface="+mj-lt"/>
                <a:ea typeface="Times New Roman" panose="02020603050405020304" pitchFamily="18" charset="0"/>
                <a:cs typeface="Times New Roman" panose="02020603050405020304" pitchFamily="18" charset="0"/>
              </a:rPr>
              <a:t>We hebben net twee woordwebben gemaakt met wat we dachten dat plannen is en wat organiseren is.</a:t>
            </a:r>
          </a:p>
          <a:p>
            <a:pPr>
              <a:lnSpc>
                <a:spcPct val="115000"/>
              </a:lnSpc>
              <a:spcAft>
                <a:spcPts val="1000"/>
              </a:spcAft>
            </a:pPr>
            <a:r>
              <a:rPr lang="nl-NL" sz="1000" b="0" kern="0" dirty="0">
                <a:effectLst/>
                <a:latin typeface="+mj-lt"/>
                <a:ea typeface="Times New Roman" panose="02020603050405020304" pitchFamily="18" charset="0"/>
                <a:cs typeface="Times New Roman" panose="02020603050405020304" pitchFamily="18" charset="0"/>
              </a:rPr>
              <a:t>Als we het kort samenvatten: </a:t>
            </a:r>
          </a:p>
          <a:p>
            <a:pPr>
              <a:lnSpc>
                <a:spcPct val="115000"/>
              </a:lnSpc>
              <a:spcAft>
                <a:spcPts val="1000"/>
              </a:spcAft>
            </a:pPr>
            <a:endParaRPr lang="nl-NL" sz="1000" b="0" kern="0" dirty="0">
              <a:effectLst/>
              <a:latin typeface="+mj-lt"/>
              <a:ea typeface="Times New Roman" panose="02020603050405020304" pitchFamily="18" charset="0"/>
              <a:cs typeface="Times New Roman" panose="02020603050405020304" pitchFamily="18" charset="0"/>
            </a:endParaRPr>
          </a:p>
          <a:p>
            <a:r>
              <a:rPr lang="nl-NL" sz="1000" b="1" kern="0" dirty="0">
                <a:latin typeface="+mj-lt"/>
                <a:cs typeface="Arial"/>
              </a:rPr>
              <a:t>Plannen</a:t>
            </a:r>
            <a:r>
              <a:rPr lang="nl-NL" sz="1000" kern="0" dirty="0">
                <a:latin typeface="+mj-lt"/>
              </a:rPr>
              <a:t> </a:t>
            </a:r>
            <a:r>
              <a:rPr lang="nl-NL" sz="1000" kern="0" dirty="0">
                <a:latin typeface="+mj-lt"/>
                <a:cs typeface="Arial"/>
              </a:rPr>
              <a:t>betekent dat je bedenkt wat je allemaal moet doen en wanneer je dat gaat doen. Stel je voor dat je een feestje wilt geven. Plannen is dan bedenken welke dag het feestje is, wie je wilt uitnodigen, en wat je allemaal nodig hebt, zoals eten en drinken.</a:t>
            </a:r>
          </a:p>
          <a:p>
            <a:endParaRPr lang="nl-NL" sz="1000" kern="0" dirty="0">
              <a:latin typeface="+mj-lt"/>
              <a:cs typeface="Arial"/>
            </a:endParaRPr>
          </a:p>
          <a:p>
            <a:r>
              <a:rPr lang="nl-NL" sz="1000" b="1" kern="0" dirty="0">
                <a:latin typeface="+mj-lt"/>
                <a:cs typeface="Arial"/>
              </a:rPr>
              <a:t>Organiseren </a:t>
            </a:r>
            <a:r>
              <a:rPr lang="nl-NL" sz="1000" kern="0" dirty="0">
                <a:latin typeface="+mj-lt"/>
                <a:cs typeface="Arial"/>
              </a:rPr>
              <a:t>betekent dat je alles wat je hebt bedacht, ook echt gaat regelen. Dus, als je een feestje organiseert, zorg je ervoor dat je de uitnodigingen verstuurt, het eten en drinken koopt, en de kamer versiert.</a:t>
            </a:r>
          </a:p>
          <a:p>
            <a:r>
              <a:rPr lang="nl-NL" sz="1000" kern="0" dirty="0">
                <a:latin typeface="+mj-lt"/>
                <a:cs typeface="Arial"/>
              </a:rPr>
              <a:t>Kortom, plannen is bedenken wat je gaat doen en wanneer, en organiseren is het echt doen: dus regelen en klaarmaken.</a:t>
            </a:r>
          </a:p>
          <a:p>
            <a:pPr>
              <a:lnSpc>
                <a:spcPct val="114999"/>
              </a:lnSpc>
              <a:spcAft>
                <a:spcPts val="1000"/>
              </a:spcAft>
            </a:pPr>
            <a:endParaRPr lang="nl-NL" sz="1000" kern="0" dirty="0">
              <a:latin typeface="+mj-lt"/>
              <a:ea typeface="Aptos" panose="020B0004020202020204" pitchFamily="34" charset="0"/>
              <a:cs typeface="Arial"/>
            </a:endParaRPr>
          </a:p>
          <a:p>
            <a:pPr>
              <a:lnSpc>
                <a:spcPct val="114999"/>
              </a:lnSpc>
              <a:spcAft>
                <a:spcPts val="1000"/>
              </a:spcAft>
            </a:pPr>
            <a:r>
              <a:rPr lang="nl-NL" sz="1000" b="1" i="1" kern="0" dirty="0">
                <a:latin typeface="+mj-lt"/>
                <a:ea typeface="Aptos" panose="020B0004020202020204" pitchFamily="34" charset="0"/>
                <a:cs typeface="Arial"/>
              </a:rPr>
              <a:t>Mogelijk aanvullend voor de leerlingen als het nog niet duidelijk is:</a:t>
            </a:r>
          </a:p>
          <a:p>
            <a:pPr>
              <a:lnSpc>
                <a:spcPct val="115000"/>
              </a:lnSpc>
              <a:spcAft>
                <a:spcPts val="1000"/>
              </a:spcAft>
            </a:pPr>
            <a:r>
              <a:rPr lang="nl-NL" sz="1000" b="0" i="1" kern="0" dirty="0">
                <a:effectLst/>
                <a:latin typeface="+mj-lt"/>
                <a:ea typeface="Aptos" panose="020B0004020202020204" pitchFamily="34" charset="0"/>
                <a:cs typeface="Arial"/>
              </a:rPr>
              <a:t>Het grootste verschil is dat je bij plannen vooral </a:t>
            </a:r>
            <a:r>
              <a:rPr lang="nl-NL" sz="1000" b="1" i="1" kern="0" dirty="0">
                <a:effectLst/>
                <a:latin typeface="+mj-lt"/>
                <a:ea typeface="Aptos" panose="020B0004020202020204" pitchFamily="34" charset="0"/>
                <a:cs typeface="Arial"/>
              </a:rPr>
              <a:t>nadenkt</a:t>
            </a:r>
            <a:r>
              <a:rPr lang="nl-NL" sz="1000" b="0" i="1" kern="0" dirty="0">
                <a:effectLst/>
                <a:latin typeface="+mj-lt"/>
                <a:ea typeface="Aptos" panose="020B0004020202020204" pitchFamily="34" charset="0"/>
                <a:cs typeface="Arial"/>
              </a:rPr>
              <a:t> over wat je gaat doen en wanneer. Het is vaak meer in je hoofd.</a:t>
            </a:r>
          </a:p>
          <a:p>
            <a:pPr>
              <a:lnSpc>
                <a:spcPct val="115000"/>
              </a:lnSpc>
              <a:spcAft>
                <a:spcPts val="1000"/>
              </a:spcAft>
            </a:pPr>
            <a:r>
              <a:rPr lang="nl-NL" sz="1000" b="0" i="1" kern="0" dirty="0">
                <a:effectLst/>
                <a:latin typeface="+mj-lt"/>
                <a:ea typeface="Aptos" panose="020B0004020202020204" pitchFamily="34" charset="0"/>
                <a:cs typeface="Arial"/>
              </a:rPr>
              <a:t>Bedenken wanneer je moet gaan leren voor je toets.</a:t>
            </a:r>
          </a:p>
          <a:p>
            <a:pPr>
              <a:lnSpc>
                <a:spcPct val="115000"/>
              </a:lnSpc>
              <a:spcAft>
                <a:spcPts val="1000"/>
              </a:spcAft>
            </a:pPr>
            <a:r>
              <a:rPr lang="nl-NL" sz="1000" b="0" i="1" kern="0" dirty="0">
                <a:effectLst/>
                <a:latin typeface="+mj-lt"/>
                <a:ea typeface="Aptos" panose="020B0004020202020204" pitchFamily="34" charset="0"/>
                <a:cs typeface="Arial"/>
              </a:rPr>
              <a:t>Beslissen wanneer je je feestje gaat houden.</a:t>
            </a:r>
          </a:p>
          <a:p>
            <a:pPr>
              <a:lnSpc>
                <a:spcPct val="115000"/>
              </a:lnSpc>
              <a:spcAft>
                <a:spcPts val="1000"/>
              </a:spcAft>
            </a:pPr>
            <a:r>
              <a:rPr lang="nl-NL" sz="1000" b="0" i="1" kern="0" dirty="0">
                <a:effectLst/>
                <a:latin typeface="+mj-lt"/>
                <a:ea typeface="Aptos" panose="020B0004020202020204" pitchFamily="34" charset="0"/>
                <a:cs typeface="Arial"/>
              </a:rPr>
              <a:t>Deze dingen kun je natuurlijk wel opschrijven in je agenda. </a:t>
            </a:r>
          </a:p>
          <a:p>
            <a:pPr>
              <a:lnSpc>
                <a:spcPct val="115000"/>
              </a:lnSpc>
              <a:spcAft>
                <a:spcPts val="1000"/>
              </a:spcAft>
            </a:pPr>
            <a:endParaRPr lang="nl-NL" sz="1000" b="0" i="1" kern="0" dirty="0">
              <a:effectLst/>
              <a:latin typeface="+mj-lt"/>
              <a:ea typeface="Aptos" panose="020B0004020202020204" pitchFamily="34" charset="0"/>
              <a:cs typeface="Arial"/>
            </a:endParaRPr>
          </a:p>
          <a:p>
            <a:pPr>
              <a:lnSpc>
                <a:spcPct val="115000"/>
              </a:lnSpc>
              <a:spcAft>
                <a:spcPts val="1000"/>
              </a:spcAft>
            </a:pPr>
            <a:r>
              <a:rPr lang="nl-NL" sz="1000" b="0" i="1" kern="0" dirty="0">
                <a:effectLst/>
                <a:latin typeface="+mj-lt"/>
                <a:ea typeface="Aptos" panose="020B0004020202020204" pitchFamily="34" charset="0"/>
                <a:cs typeface="Arial"/>
              </a:rPr>
              <a:t>En bij organiseren ben je vaak meer aan het </a:t>
            </a:r>
            <a:r>
              <a:rPr lang="nl-NL" sz="1000" b="1" i="1" kern="0" dirty="0">
                <a:effectLst/>
                <a:latin typeface="+mj-lt"/>
                <a:ea typeface="Aptos" panose="020B0004020202020204" pitchFamily="34" charset="0"/>
                <a:cs typeface="Arial"/>
              </a:rPr>
              <a:t>doen.</a:t>
            </a:r>
            <a:r>
              <a:rPr lang="nl-NL" sz="1000" b="0" i="1" kern="0" dirty="0">
                <a:effectLst/>
                <a:latin typeface="+mj-lt"/>
                <a:ea typeface="Aptos" panose="020B0004020202020204" pitchFamily="34" charset="0"/>
                <a:cs typeface="Arial"/>
              </a:rPr>
              <a:t> </a:t>
            </a:r>
          </a:p>
          <a:p>
            <a:pPr>
              <a:lnSpc>
                <a:spcPct val="115000"/>
              </a:lnSpc>
              <a:spcAft>
                <a:spcPts val="1000"/>
              </a:spcAft>
            </a:pPr>
            <a:r>
              <a:rPr lang="nl-NL" sz="1000" b="0" i="1" kern="0" dirty="0">
                <a:effectLst/>
                <a:latin typeface="+mj-lt"/>
                <a:ea typeface="Aptos" panose="020B0004020202020204" pitchFamily="34" charset="0"/>
                <a:cs typeface="Arial"/>
              </a:rPr>
              <a:t>Bijvoorbeeld alles regelen en klaarmaken voor een activiteit. </a:t>
            </a:r>
          </a:p>
          <a:p>
            <a:pPr>
              <a:lnSpc>
                <a:spcPct val="115000"/>
              </a:lnSpc>
              <a:spcAft>
                <a:spcPts val="1000"/>
              </a:spcAft>
            </a:pPr>
            <a:r>
              <a:rPr lang="nl-NL" sz="1000" b="0" i="1" kern="0" dirty="0">
                <a:effectLst/>
                <a:latin typeface="+mj-lt"/>
                <a:ea typeface="Aptos" panose="020B0004020202020204" pitchFamily="34" charset="0"/>
                <a:cs typeface="Arial"/>
              </a:rPr>
              <a:t>Mensen appen om te kijken of ze kunnen afspreken.</a:t>
            </a:r>
          </a:p>
          <a:p>
            <a:pPr>
              <a:lnSpc>
                <a:spcPct val="115000"/>
              </a:lnSpc>
              <a:spcAft>
                <a:spcPts val="1000"/>
              </a:spcAft>
            </a:pPr>
            <a:r>
              <a:rPr lang="nl-NL" sz="1000" b="0" i="1" kern="0" dirty="0">
                <a:effectLst/>
                <a:latin typeface="+mj-lt"/>
                <a:ea typeface="Aptos" panose="020B0004020202020204" pitchFamily="34" charset="0"/>
                <a:cs typeface="Arial"/>
              </a:rPr>
              <a:t>Je schooltas inpakken en zorgen dat al je schoolspullen erin zitten.</a:t>
            </a:r>
          </a:p>
          <a:p>
            <a:pPr>
              <a:lnSpc>
                <a:spcPct val="115000"/>
              </a:lnSpc>
              <a:spcAft>
                <a:spcPts val="1000"/>
              </a:spcAft>
            </a:pPr>
            <a:r>
              <a:rPr lang="nl-NL" sz="1000" b="0" i="1" kern="0" dirty="0">
                <a:effectLst/>
                <a:latin typeface="+mj-lt"/>
                <a:ea typeface="Aptos" panose="020B0004020202020204" pitchFamily="34" charset="0"/>
                <a:cs typeface="Arial"/>
              </a:rPr>
              <a:t>Je etui, kamer of boekenkast netjes maken. </a:t>
            </a:r>
            <a:br>
              <a:rPr lang="nl-NL" sz="1000" b="0" i="1" kern="0" dirty="0">
                <a:effectLst/>
                <a:latin typeface="+mj-lt"/>
                <a:ea typeface="Aptos" panose="020B0004020202020204" pitchFamily="34" charset="0"/>
                <a:cs typeface="Arial"/>
              </a:rPr>
            </a:br>
            <a:r>
              <a:rPr lang="nl-NL" sz="1000" b="0" i="1" kern="0" dirty="0">
                <a:effectLst/>
                <a:latin typeface="+mj-lt"/>
                <a:ea typeface="Aptos" panose="020B0004020202020204" pitchFamily="34" charset="0"/>
                <a:cs typeface="Arial"/>
              </a:rPr>
              <a:t>Het is niet alleen wat je doet. Het kan ook in je hoofd. Je kunt je gedachten ook organiseren; dan beslis je bijvoorbeeld welke gedachten belangrijk zijn en welke niet.</a:t>
            </a:r>
          </a:p>
          <a:p>
            <a:pPr>
              <a:lnSpc>
                <a:spcPct val="115000"/>
              </a:lnSpc>
              <a:spcAft>
                <a:spcPts val="1000"/>
              </a:spcAft>
            </a:pPr>
            <a:endParaRPr lang="nl-NL" sz="1000" b="0" i="1" kern="0" dirty="0">
              <a:effectLst/>
              <a:latin typeface="+mj-lt"/>
              <a:ea typeface="Aptos" panose="020B0004020202020204" pitchFamily="34" charset="0"/>
              <a:cs typeface="Arial"/>
            </a:endParaRPr>
          </a:p>
          <a:p>
            <a:pPr>
              <a:lnSpc>
                <a:spcPct val="115000"/>
              </a:lnSpc>
              <a:spcAft>
                <a:spcPts val="1000"/>
              </a:spcAft>
            </a:pPr>
            <a:endParaRPr lang="nl-NL" sz="1000" b="0" kern="100" dirty="0">
              <a:effectLst/>
              <a:latin typeface="+mj-lt"/>
              <a:ea typeface="Aptos" panose="020B0004020202020204" pitchFamily="34" charset="0"/>
              <a:cs typeface="Arial"/>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53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defRPr/>
            </a:pPr>
            <a:r>
              <a:rPr lang="nl-NL" sz="1000" b="1" kern="0" dirty="0">
                <a:latin typeface="+mj-lt"/>
                <a:ea typeface="Times New Roman" panose="02020603050405020304" pitchFamily="18" charset="0"/>
                <a:cs typeface="Arial"/>
              </a:rPr>
              <a:t>Voor de docent</a:t>
            </a:r>
          </a:p>
          <a:p>
            <a:pPr>
              <a:lnSpc>
                <a:spcPct val="114999"/>
              </a:lnSpc>
              <a:spcAft>
                <a:spcPts val="1000"/>
              </a:spcAft>
              <a:defRPr/>
            </a:pPr>
            <a:r>
              <a:rPr lang="nl-NL" sz="1000" kern="0" dirty="0">
                <a:latin typeface="+mj-lt"/>
                <a:ea typeface="Times New Roman" panose="02020603050405020304" pitchFamily="18" charset="0"/>
                <a:cs typeface="Arial"/>
              </a:rPr>
              <a:t>Voer het onderstaande groepsgesprek door de vragen aan de leerlingen te stellen. Het gaat om het ontdekken van de voordelen van wel plannen en organiseren. En de nadelen van niet plannen en organiseren. Schrijf de antwoorden van de leerlingen op het bord en zorg ervoor dat ze zichtbaar blijven tijdens deze les. Vul de leerlingen waar nodig aan. </a:t>
            </a:r>
          </a:p>
          <a:p>
            <a:pPr>
              <a:lnSpc>
                <a:spcPct val="114999"/>
              </a:lnSpc>
              <a:spcAft>
                <a:spcPts val="1000"/>
              </a:spcAft>
              <a:defRPr/>
            </a:pPr>
            <a:endParaRPr lang="nl-NL" sz="1000" kern="0" dirty="0">
              <a:latin typeface="+mj-lt"/>
              <a:ea typeface="Times New Roman" panose="02020603050405020304" pitchFamily="18" charset="0"/>
              <a:cs typeface="Arial"/>
            </a:endParaRPr>
          </a:p>
          <a:p>
            <a:pPr marL="0" marR="0" lvl="0" indent="0" algn="l" defTabSz="914400">
              <a:lnSpc>
                <a:spcPct val="114999"/>
              </a:lnSpc>
              <a:spcBef>
                <a:spcPts val="0"/>
              </a:spcBef>
              <a:spcAft>
                <a:spcPts val="1000"/>
              </a:spcAft>
              <a:buClrTx/>
              <a:buSzTx/>
              <a:buFontTx/>
              <a:buNone/>
              <a:tabLst/>
              <a:defRPr/>
            </a:pPr>
            <a:r>
              <a:rPr lang="nl-NL" sz="1000" b="1" kern="0" dirty="0">
                <a:effectLst/>
                <a:latin typeface="+mj-lt"/>
                <a:ea typeface="Times New Roman" panose="02020603050405020304" pitchFamily="18" charset="0"/>
                <a:cs typeface="Arial"/>
              </a:rPr>
              <a:t>Voor de leerlingen</a:t>
            </a:r>
            <a:endParaRPr lang="nl-NL" sz="1000" dirty="0">
              <a:latin typeface="+mj-lt"/>
            </a:endParaRPr>
          </a:p>
          <a:p>
            <a:pPr>
              <a:lnSpc>
                <a:spcPct val="115000"/>
              </a:lnSpc>
              <a:spcAft>
                <a:spcPts val="1000"/>
              </a:spcAft>
            </a:pPr>
            <a:endParaRPr lang="nl-NL" sz="1000" b="1" kern="0" dirty="0">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nl-NL" sz="1000" b="1" kern="0" dirty="0">
                <a:effectLst/>
                <a:latin typeface="+mj-lt"/>
                <a:ea typeface="Times New Roman" panose="02020603050405020304" pitchFamily="18" charset="0"/>
                <a:cs typeface="Arial"/>
              </a:rPr>
              <a:t>Groepsgesprek (je kunt dit eventueel ook eerst laten opschrijven en daarna klassikaal bespreken):</a:t>
            </a:r>
            <a:br>
              <a:rPr lang="nl-NL" sz="1000" b="1" kern="0" dirty="0">
                <a:effectLst/>
                <a:latin typeface="+mj-lt"/>
                <a:ea typeface="Times New Roman" panose="02020603050405020304" pitchFamily="18" charset="0"/>
                <a:cs typeface="Arial"/>
              </a:rPr>
            </a:br>
            <a:r>
              <a:rPr lang="nl-NL" sz="1000" b="0" dirty="0">
                <a:latin typeface="+mj-lt"/>
              </a:rPr>
              <a:t>Laat de leerlingen input geven en schrijf weer mee. Zorg dat een aantal van de onderstaande punten aan bod komen. </a:t>
            </a:r>
          </a:p>
          <a:p>
            <a:endParaRPr lang="nl-NL" sz="1000" b="1" dirty="0">
              <a:latin typeface="+mj-lt"/>
            </a:endParaRPr>
          </a:p>
          <a:p>
            <a:r>
              <a:rPr lang="nl-NL" sz="1000" b="1" dirty="0">
                <a:latin typeface="+mj-lt"/>
              </a:rPr>
              <a:t>Waarom is het belangrijk om te plannen en organiseren. </a:t>
            </a:r>
            <a:endParaRPr lang="nl-NL" sz="1000" b="1" i="1" dirty="0">
              <a:latin typeface="+mj-lt"/>
            </a:endParaRPr>
          </a:p>
          <a:p>
            <a:r>
              <a:rPr lang="nl-NL" sz="1000" b="1" dirty="0">
                <a:latin typeface="+mj-lt"/>
              </a:rPr>
              <a:t>Waarom is het handig om te plannen en te organiseren?</a:t>
            </a:r>
          </a:p>
          <a:p>
            <a:endParaRPr lang="nl-NL" sz="1000" b="0" dirty="0">
              <a:latin typeface="+mj-lt"/>
            </a:endParaRPr>
          </a:p>
          <a:p>
            <a:r>
              <a:rPr lang="nl-NL" sz="1000" b="1" dirty="0">
                <a:latin typeface="+mj-lt"/>
              </a:rPr>
              <a:t>Als je plant en organiseert is dat handig, want dan:</a:t>
            </a:r>
            <a:endParaRPr lang="nl-NL" sz="1000" dirty="0">
              <a:latin typeface="+mj-lt"/>
            </a:endParaRPr>
          </a:p>
          <a:p>
            <a:pPr marL="171450" indent="-171450">
              <a:buFont typeface="Arial" panose="020B0604020202020204" pitchFamily="34" charset="0"/>
              <a:buChar char="•"/>
            </a:pPr>
            <a:r>
              <a:rPr lang="nl-NL" sz="1000" dirty="0">
                <a:latin typeface="+mj-lt"/>
              </a:rPr>
              <a:t>Kun je op tijd beginnen met leren. Dan onthoud je meer. Dat kan je helpen om betere cijfers te halen.</a:t>
            </a:r>
          </a:p>
          <a:p>
            <a:pPr marL="171450" indent="-171450">
              <a:buFont typeface="Arial" panose="020B0604020202020204" pitchFamily="34" charset="0"/>
              <a:buChar char="•"/>
            </a:pPr>
            <a:r>
              <a:rPr lang="nl-NL" sz="1000" dirty="0">
                <a:latin typeface="+mj-lt"/>
              </a:rPr>
              <a:t>Kun je ervoor zorgen dat je je spullen bij je hebt. Je kunt dan direct aan je werk beginnen. </a:t>
            </a:r>
          </a:p>
          <a:p>
            <a:pPr marL="171450" indent="-171450">
              <a:buFont typeface="Arial" panose="020B0604020202020204" pitchFamily="34" charset="0"/>
              <a:buChar char="•"/>
            </a:pPr>
            <a:r>
              <a:rPr lang="nl-NL" sz="1000" dirty="0">
                <a:latin typeface="+mj-lt"/>
              </a:rPr>
              <a:t>Ben je (vaker) op tijd voor afspraken. Dat vinden mensen waarmee jij de afspraak hebt gemaakt fijn. Je bent dan betrouwbaar. Want: je komt je afspraak na.</a:t>
            </a:r>
          </a:p>
          <a:p>
            <a:pPr marL="171450" indent="-171450">
              <a:buFont typeface="Arial" panose="020B0604020202020204" pitchFamily="34" charset="0"/>
              <a:buChar char="•"/>
            </a:pPr>
            <a:r>
              <a:rPr lang="nl-NL" sz="1000" dirty="0">
                <a:latin typeface="+mj-lt"/>
              </a:rPr>
              <a:t>Hoef je niet teveel werk tegelijk te doen. Je kunt dan rustiger werken.</a:t>
            </a:r>
          </a:p>
          <a:p>
            <a:pPr marL="171450" indent="-171450">
              <a:buFont typeface="Arial" panose="020B0604020202020204" pitchFamily="34" charset="0"/>
              <a:buChar char="•"/>
            </a:pPr>
            <a:r>
              <a:rPr lang="nl-NL" sz="1000" dirty="0">
                <a:latin typeface="+mj-lt"/>
              </a:rPr>
              <a:t>Kun je leuke dingen bedenken en regelen. Zoals een feest.</a:t>
            </a:r>
          </a:p>
          <a:p>
            <a:pPr>
              <a:buFont typeface="Arial" panose="020B0604020202020204" pitchFamily="34" charset="0"/>
              <a:buChar char="•"/>
            </a:pPr>
            <a:endParaRPr lang="nl-NL" sz="1000" dirty="0">
              <a:latin typeface="+mj-lt"/>
            </a:endParaRPr>
          </a:p>
          <a:p>
            <a:r>
              <a:rPr lang="nl-NL" sz="1000" b="1" dirty="0">
                <a:latin typeface="+mj-lt"/>
              </a:rPr>
              <a:t>Wat gebeurt er als je niet plant en organiseert?</a:t>
            </a:r>
          </a:p>
          <a:p>
            <a:r>
              <a:rPr lang="nl-NL" sz="1000" b="0" dirty="0">
                <a:latin typeface="+mj-lt"/>
              </a:rPr>
              <a:t>Voorbeelden:</a:t>
            </a:r>
          </a:p>
          <a:p>
            <a:pPr marL="171450" indent="-171450">
              <a:buFont typeface="Arial" panose="020B0604020202020204" pitchFamily="34" charset="0"/>
              <a:buChar char="•"/>
            </a:pPr>
            <a:r>
              <a:rPr lang="nl-NL" sz="1000" b="0" dirty="0">
                <a:latin typeface="+mj-lt"/>
              </a:rPr>
              <a:t>Te laat komen op school </a:t>
            </a:r>
            <a:r>
              <a:rPr lang="nl-NL" sz="1000" dirty="0">
                <a:latin typeface="+mj-lt"/>
              </a:rPr>
              <a:t>of te laat komen op een</a:t>
            </a:r>
            <a:r>
              <a:rPr lang="nl-NL" sz="1000" b="0" dirty="0">
                <a:latin typeface="+mj-lt"/>
              </a:rPr>
              <a:t> afspraak</a:t>
            </a:r>
            <a:r>
              <a:rPr lang="nl-NL" sz="1000" dirty="0">
                <a:latin typeface="+mj-lt"/>
              </a:rPr>
              <a:t>.</a:t>
            </a:r>
            <a:endParaRPr lang="nl-NL" sz="1000" b="0" dirty="0">
              <a:latin typeface="+mj-lt"/>
            </a:endParaRPr>
          </a:p>
          <a:p>
            <a:pPr marL="171450" indent="-171450">
              <a:buFont typeface="Arial" panose="020B0604020202020204" pitchFamily="34" charset="0"/>
              <a:buChar char="•"/>
            </a:pPr>
            <a:r>
              <a:rPr lang="nl-NL" sz="1000" b="0" dirty="0">
                <a:latin typeface="+mj-lt"/>
              </a:rPr>
              <a:t>Niet </a:t>
            </a:r>
            <a:r>
              <a:rPr lang="nl-NL" sz="1000" dirty="0">
                <a:latin typeface="+mj-lt"/>
              </a:rPr>
              <a:t>zo goed</a:t>
            </a:r>
            <a:r>
              <a:rPr lang="nl-NL" sz="1000" b="0" dirty="0">
                <a:latin typeface="+mj-lt"/>
              </a:rPr>
              <a:t> leren voor een toets en een lager cijfer halen</a:t>
            </a:r>
            <a:r>
              <a:rPr lang="nl-NL" sz="1000" dirty="0">
                <a:latin typeface="+mj-lt"/>
              </a:rPr>
              <a:t>.</a:t>
            </a:r>
            <a:endParaRPr lang="nl-NL" sz="1000" b="0" dirty="0">
              <a:latin typeface="+mj-lt"/>
            </a:endParaRPr>
          </a:p>
          <a:p>
            <a:pPr marL="171450" indent="-171450">
              <a:buFont typeface="Arial" panose="020B0604020202020204" pitchFamily="34" charset="0"/>
              <a:buChar char="•"/>
            </a:pPr>
            <a:r>
              <a:rPr lang="nl-NL" sz="1000" b="0" dirty="0">
                <a:latin typeface="+mj-lt"/>
              </a:rPr>
              <a:t>Een afspraak vergeten</a:t>
            </a:r>
            <a:r>
              <a:rPr lang="nl-NL" sz="1000" dirty="0">
                <a:latin typeface="+mj-lt"/>
              </a:rPr>
              <a:t>. Dat is niet leuk voor jou. En ook niet voor de ander.</a:t>
            </a:r>
            <a:endParaRPr lang="nl-NL" sz="1000" b="0" dirty="0">
              <a:latin typeface="+mj-lt"/>
            </a:endParaRPr>
          </a:p>
          <a:p>
            <a:pPr marL="171450" indent="-171450">
              <a:buFont typeface="Arial" panose="020B0604020202020204" pitchFamily="34" charset="0"/>
              <a:buChar char="•"/>
            </a:pPr>
            <a:r>
              <a:rPr lang="nl-NL" sz="1000" b="0" dirty="0">
                <a:latin typeface="+mj-lt"/>
              </a:rPr>
              <a:t>Te laat beginnen; dat zorgt voor stress</a:t>
            </a:r>
            <a:r>
              <a:rPr lang="nl-NL" sz="1000" dirty="0">
                <a:latin typeface="+mj-lt"/>
              </a:rPr>
              <a:t>. Je moet dan je werk in korte tijd doen.</a:t>
            </a:r>
            <a:endParaRPr lang="nl-NL" sz="1000" b="0" dirty="0">
              <a:latin typeface="+mj-lt"/>
            </a:endParaRPr>
          </a:p>
          <a:p>
            <a:pPr marL="171450" indent="-171450">
              <a:buFont typeface="Arial" panose="020B0604020202020204" pitchFamily="34" charset="0"/>
              <a:buChar char="•"/>
            </a:pPr>
            <a:r>
              <a:rPr lang="nl-NL" sz="1000" dirty="0">
                <a:latin typeface="+mj-lt"/>
              </a:rPr>
              <a:t>Veel werk tegelijk (of in een korte tijd) moeten doen. Dat zorgt ook voor stress. </a:t>
            </a:r>
          </a:p>
          <a:p>
            <a:pPr marL="171450" indent="-171450">
              <a:buFont typeface="Arial" panose="020B0604020202020204" pitchFamily="34" charset="0"/>
              <a:buChar char="•"/>
            </a:pPr>
            <a:r>
              <a:rPr lang="nl-NL" sz="1000" b="0" dirty="0">
                <a:latin typeface="+mj-lt"/>
              </a:rPr>
              <a:t>Je spullen niet bij je hebben waardoor je je taken minder goed kunt doen</a:t>
            </a:r>
            <a:r>
              <a:rPr lang="nl-NL" sz="1000" dirty="0">
                <a:latin typeface="+mj-lt"/>
              </a:rPr>
              <a:t>.</a:t>
            </a:r>
            <a:endParaRPr lang="nl-NL" sz="1000" b="0" dirty="0">
              <a:latin typeface="+mj-lt"/>
            </a:endParaRPr>
          </a:p>
          <a:p>
            <a:pPr marL="171450" indent="-171450">
              <a:buFont typeface="Arial" panose="020B0604020202020204" pitchFamily="34" charset="0"/>
              <a:buChar char="•"/>
            </a:pPr>
            <a:r>
              <a:rPr lang="nl-NL" sz="1000" dirty="0">
                <a:latin typeface="+mj-lt"/>
              </a:rPr>
              <a:t>Bepaalde dingen vergeten. Bijvoorbeeld dat je een nieuwe lamp moest kopen voor je fiets.                                                                                                                                                                                                                                                                                                                                                                                                                                                                                                                                                                                                                                                                                                                                                                                                                                                                                                                                                                                                                                                                                                                                                                                                                                                                                                                                                                                                                                                                                                                                                                                                                                                                                                                                                                                                                                                                                                                                                                                                                                                                                                                                                                                                                                                                                                                                                                                                                                                                                                                                                                                                                                                   </a:t>
            </a:r>
            <a:endParaRPr lang="nl-NL" sz="1000" b="0" dirty="0">
              <a:latin typeface="+mj-lt"/>
            </a:endParaRPr>
          </a:p>
          <a:p>
            <a:pPr marL="171450" indent="-171450">
              <a:buFont typeface="Arial" panose="020B0604020202020204" pitchFamily="34" charset="0"/>
              <a:buChar char="•"/>
            </a:pPr>
            <a:endParaRPr lang="nl-NL" sz="1000" dirty="0">
              <a:latin typeface="+mj-lt"/>
            </a:endParaRPr>
          </a:p>
          <a:p>
            <a:r>
              <a:rPr lang="nl-NL" sz="1000" b="1" dirty="0">
                <a:latin typeface="+mj-lt"/>
              </a:rPr>
              <a:t>Zijn er ook momenten waarbij je niet makkelijk kunt plannen en organiseren? </a:t>
            </a:r>
          </a:p>
          <a:p>
            <a:r>
              <a:rPr lang="nl-NL" sz="1000" dirty="0">
                <a:latin typeface="+mj-lt"/>
              </a:rPr>
              <a:t>Voorbeelden:</a:t>
            </a:r>
          </a:p>
          <a:p>
            <a:pPr marL="285750" indent="-285750">
              <a:buFont typeface="Arial"/>
              <a:buChar char="•"/>
            </a:pPr>
            <a:r>
              <a:rPr lang="nl-NL" sz="1000" dirty="0">
                <a:latin typeface="+mj-lt"/>
              </a:rPr>
              <a:t>Soms gebeuren dingen onverwacht. Dan kun je er vooraf geen rekening mee houden.</a:t>
            </a:r>
          </a:p>
          <a:p>
            <a:pPr marL="285750" indent="-285750">
              <a:buFont typeface="Arial"/>
              <a:buChar char="•"/>
            </a:pPr>
            <a:r>
              <a:rPr lang="nl-NL" sz="1000" dirty="0">
                <a:latin typeface="+mj-lt"/>
              </a:rPr>
              <a:t>Soms is het ook fijn om 'spontaan' iets te doen. Dat betekent dat als je een leuk idee hebt, dat je het ook gelijk kunt doen.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1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62445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97677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97066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122629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1724452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193091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2451912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1539243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895688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891026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288523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1297571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3972558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1078161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485582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34900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2070007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056948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172901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72453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56445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59319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0E18920E-FD58-42AB-B72C-1D572F113C4A}" type="datetimeFigureOut">
              <a:rPr lang="nl-NL" smtClean="0"/>
              <a:t>5-2-2025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416530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8920E-FD58-42AB-B72C-1D572F113C4A}" type="datetimeFigureOut">
              <a:rPr lang="nl-NL" smtClean="0"/>
              <a:t>5-2-2025</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39809-2D38-4FEB-A589-E4D50088B1DA}" type="slidenum">
              <a:rPr lang="nl-NL" smtClean="0"/>
              <a:t>‹nr.›</a:t>
            </a:fld>
            <a:endParaRPr lang="nl-NL"/>
          </a:p>
        </p:txBody>
      </p:sp>
    </p:spTree>
    <p:extLst>
      <p:ext uri="{BB962C8B-B14F-4D97-AF65-F5344CB8AC3E}">
        <p14:creationId xmlns:p14="http://schemas.microsoft.com/office/powerpoint/2010/main" val="5469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89E58-98A4-98E6-FF76-570B04D5DB81}"/>
              </a:ext>
            </a:extLst>
          </p:cNvPr>
          <p:cNvSpPr>
            <a:spLocks noGrp="1"/>
          </p:cNvSpPr>
          <p:nvPr>
            <p:ph type="ctrTitle"/>
          </p:nvPr>
        </p:nvSpPr>
        <p:spPr>
          <a:xfrm>
            <a:off x="669216" y="1578703"/>
            <a:ext cx="5917563" cy="3511296"/>
          </a:xfrm>
        </p:spPr>
        <p:txBody>
          <a:bodyPr/>
          <a:lstStyle/>
          <a:p>
            <a:r>
              <a:rPr lang="nl-NL" i="0" err="1"/>
              <a:t>Psycho</a:t>
            </a:r>
            <a:r>
              <a:rPr lang="nl-NL" i="0"/>
              <a:t>-educatie</a:t>
            </a:r>
          </a:p>
        </p:txBody>
      </p:sp>
      <p:sp>
        <p:nvSpPr>
          <p:cNvPr id="3" name="Ondertitel 2">
            <a:extLst>
              <a:ext uri="{FF2B5EF4-FFF2-40B4-BE49-F238E27FC236}">
                <a16:creationId xmlns:a16="http://schemas.microsoft.com/office/drawing/2014/main" id="{8BE607BF-7B9A-A063-DEF2-1C3C9757DA71}"/>
              </a:ext>
            </a:extLst>
          </p:cNvPr>
          <p:cNvSpPr>
            <a:spLocks noGrp="1"/>
          </p:cNvSpPr>
          <p:nvPr>
            <p:ph type="subTitle" idx="1"/>
          </p:nvPr>
        </p:nvSpPr>
        <p:spPr>
          <a:xfrm>
            <a:off x="1262497" y="2813334"/>
            <a:ext cx="4233673" cy="3508908"/>
          </a:xfrm>
        </p:spPr>
        <p:txBody>
          <a:bodyPr/>
          <a:lstStyle/>
          <a:p>
            <a:pPr algn="ctr"/>
            <a:r>
              <a:rPr lang="nl-NL" cap="none">
                <a:solidFill>
                  <a:schemeClr val="bg1"/>
                </a:solidFill>
              </a:rPr>
              <a:t>Executieve functies</a:t>
            </a:r>
            <a:endParaRPr lang="nl-NL">
              <a:solidFill>
                <a:schemeClr val="bg1"/>
              </a:solidFill>
            </a:endParaRPr>
          </a:p>
          <a:p>
            <a:endParaRPr lang="nl-NL" sz="2000" cap="none"/>
          </a:p>
        </p:txBody>
      </p:sp>
      <p:sp>
        <p:nvSpPr>
          <p:cNvPr id="4" name="Tijdelijke aanduiding voor inhoud 4">
            <a:extLst>
              <a:ext uri="{FF2B5EF4-FFF2-40B4-BE49-F238E27FC236}">
                <a16:creationId xmlns:a16="http://schemas.microsoft.com/office/drawing/2014/main" id="{16B7F799-A13A-DC56-3C64-17D22A88CD46}"/>
              </a:ext>
            </a:extLst>
          </p:cNvPr>
          <p:cNvSpPr txBox="1">
            <a:spLocks/>
          </p:cNvSpPr>
          <p:nvPr/>
        </p:nvSpPr>
        <p:spPr>
          <a:xfrm>
            <a:off x="8298747" y="4694574"/>
            <a:ext cx="3269757" cy="50977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800" b="1">
                <a:cs typeface="Mangal Pro"/>
              </a:rPr>
              <a:t>Plannen en organiseren</a:t>
            </a:r>
            <a:endParaRPr lang="nl-NL"/>
          </a:p>
          <a:p>
            <a:endParaRPr lang="nl-NL" sz="1800">
              <a:cs typeface="Mangal Pro"/>
            </a:endParaRPr>
          </a:p>
        </p:txBody>
      </p:sp>
      <p:pic>
        <p:nvPicPr>
          <p:cNvPr id="6" name="Afbeelding 5">
            <a:extLst>
              <a:ext uri="{FF2B5EF4-FFF2-40B4-BE49-F238E27FC236}">
                <a16:creationId xmlns:a16="http://schemas.microsoft.com/office/drawing/2014/main" id="{2F060DB3-95A2-751D-5864-232B529E35AD}"/>
              </a:ext>
            </a:extLst>
          </p:cNvPr>
          <p:cNvPicPr>
            <a:picLocks noChangeAspect="1"/>
          </p:cNvPicPr>
          <p:nvPr/>
        </p:nvPicPr>
        <p:blipFill>
          <a:blip r:embed="rId3"/>
          <a:stretch>
            <a:fillRect/>
          </a:stretch>
        </p:blipFill>
        <p:spPr>
          <a:xfrm>
            <a:off x="8469876" y="1709515"/>
            <a:ext cx="2927500" cy="2825895"/>
          </a:xfrm>
          <a:prstGeom prst="rect">
            <a:avLst/>
          </a:prstGeom>
          <a:ln>
            <a:noFill/>
          </a:ln>
          <a:effectLst>
            <a:softEdge rad="112500"/>
          </a:effectLst>
        </p:spPr>
      </p:pic>
    </p:spTree>
    <p:extLst>
      <p:ext uri="{BB962C8B-B14F-4D97-AF65-F5344CB8AC3E}">
        <p14:creationId xmlns:p14="http://schemas.microsoft.com/office/powerpoint/2010/main" val="13968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a:xfrm>
            <a:off x="838199" y="365125"/>
            <a:ext cx="11057389" cy="1325563"/>
          </a:xfrm>
        </p:spPr>
        <p:txBody>
          <a:bodyPr/>
          <a:lstStyle/>
          <a:p>
            <a:r>
              <a:rPr lang="nl-NL" b="1" i="0" dirty="0"/>
              <a:t>Oefening</a:t>
            </a:r>
            <a:r>
              <a:rPr lang="nl-NL" i="0" dirty="0"/>
              <a:t>: zelf plannen en organiseren</a:t>
            </a:r>
          </a:p>
        </p:txBody>
      </p:sp>
      <p:sp>
        <p:nvSpPr>
          <p:cNvPr id="7" name="Tekstvak 6">
            <a:extLst>
              <a:ext uri="{FF2B5EF4-FFF2-40B4-BE49-F238E27FC236}">
                <a16:creationId xmlns:a16="http://schemas.microsoft.com/office/drawing/2014/main" id="{328FF7A0-0354-4E32-4DE7-BAF4C8939DB7}"/>
              </a:ext>
            </a:extLst>
          </p:cNvPr>
          <p:cNvSpPr txBox="1"/>
          <p:nvPr/>
        </p:nvSpPr>
        <p:spPr>
          <a:xfrm>
            <a:off x="3044429" y="1405449"/>
            <a:ext cx="8767270" cy="553998"/>
          </a:xfrm>
          <a:prstGeom prst="rect">
            <a:avLst/>
          </a:prstGeom>
          <a:noFill/>
        </p:spPr>
        <p:txBody>
          <a:bodyPr wrap="square" lIns="91440" tIns="45720" rIns="91440" bIns="45720" rtlCol="0" anchor="t">
            <a:spAutoFit/>
          </a:bodyPr>
          <a:lstStyle/>
          <a:p>
            <a:pPr>
              <a:lnSpc>
                <a:spcPct val="150000"/>
              </a:lnSpc>
            </a:pPr>
            <a:r>
              <a:rPr lang="nl-NL" sz="2000" dirty="0">
                <a:cs typeface="Mangal Pro"/>
              </a:rPr>
              <a:t>Je gaat zelf aan de slag met plannen en organiseren tijdens een spel.</a:t>
            </a:r>
          </a:p>
        </p:txBody>
      </p:sp>
      <p:pic>
        <p:nvPicPr>
          <p:cNvPr id="4" name="Afbeelding 3" descr="Connect 4 | Photo of Milton Bradley's Connect Four game, tak… | Flickr">
            <a:extLst>
              <a:ext uri="{FF2B5EF4-FFF2-40B4-BE49-F238E27FC236}">
                <a16:creationId xmlns:a16="http://schemas.microsoft.com/office/drawing/2014/main" id="{32551A58-6D7B-72AE-A392-615F3ACC48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r="1633" b="3067"/>
          <a:stretch/>
        </p:blipFill>
        <p:spPr>
          <a:xfrm>
            <a:off x="5139789" y="1785944"/>
            <a:ext cx="1795107" cy="2355964"/>
          </a:xfrm>
          <a:prstGeom prst="rect">
            <a:avLst/>
          </a:prstGeom>
        </p:spPr>
      </p:pic>
      <p:pic>
        <p:nvPicPr>
          <p:cNvPr id="5" name="Afbeelding 4" descr="Battleship Game | To learn how I made this light box for thi… | Flickr">
            <a:extLst>
              <a:ext uri="{FF2B5EF4-FFF2-40B4-BE49-F238E27FC236}">
                <a16:creationId xmlns:a16="http://schemas.microsoft.com/office/drawing/2014/main" id="{6423FD66-835A-37E5-38E5-A8281EF621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388" t="108" r="3171" b="2522"/>
          <a:stretch/>
        </p:blipFill>
        <p:spPr>
          <a:xfrm>
            <a:off x="8131505" y="1785520"/>
            <a:ext cx="2359856" cy="2428502"/>
          </a:xfrm>
          <a:prstGeom prst="rect">
            <a:avLst/>
          </a:prstGeom>
        </p:spPr>
      </p:pic>
      <p:pic>
        <p:nvPicPr>
          <p:cNvPr id="8" name="Afbeelding 7" descr="Hand sliding a piece of jenga - PixaHive">
            <a:extLst>
              <a:ext uri="{FF2B5EF4-FFF2-40B4-BE49-F238E27FC236}">
                <a16:creationId xmlns:a16="http://schemas.microsoft.com/office/drawing/2014/main" id="{74D0E135-C328-AFCF-60DA-3BD3D77F54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19444" y="2153350"/>
            <a:ext cx="2489859" cy="1671610"/>
          </a:xfrm>
          <a:prstGeom prst="rect">
            <a:avLst/>
          </a:prstGeom>
        </p:spPr>
      </p:pic>
      <p:sp>
        <p:nvSpPr>
          <p:cNvPr id="9" name="Tekstvak 8">
            <a:extLst>
              <a:ext uri="{FF2B5EF4-FFF2-40B4-BE49-F238E27FC236}">
                <a16:creationId xmlns:a16="http://schemas.microsoft.com/office/drawing/2014/main" id="{F3BCAB61-E49C-DB34-C6BA-30F05D91E928}"/>
              </a:ext>
            </a:extLst>
          </p:cNvPr>
          <p:cNvSpPr txBox="1"/>
          <p:nvPr/>
        </p:nvSpPr>
        <p:spPr>
          <a:xfrm>
            <a:off x="3237876" y="4407925"/>
            <a:ext cx="7674963" cy="2816156"/>
          </a:xfrm>
          <a:prstGeom prst="rect">
            <a:avLst/>
          </a:prstGeom>
          <a:noFill/>
        </p:spPr>
        <p:txBody>
          <a:bodyPr wrap="square" lIns="91440" tIns="45720" rIns="91440" bIns="45720" rtlCol="0" anchor="t">
            <a:spAutoFit/>
          </a:bodyPr>
          <a:lstStyle/>
          <a:p>
            <a:pPr>
              <a:lnSpc>
                <a:spcPct val="150000"/>
              </a:lnSpc>
            </a:pPr>
            <a:r>
              <a:rPr lang="nl-NL" sz="2000" b="1" dirty="0">
                <a:cs typeface="Mangal Pro"/>
              </a:rPr>
              <a:t>Bedenk tijdens het spelen:</a:t>
            </a:r>
            <a:endParaRPr lang="nl-NL" b="1" dirty="0">
              <a:cs typeface="Mangal Pro"/>
            </a:endParaRPr>
          </a:p>
          <a:p>
            <a:pPr marL="342900" indent="-342900">
              <a:lnSpc>
                <a:spcPct val="150000"/>
              </a:lnSpc>
              <a:buFont typeface="Arial" panose="020B0604020202020204" pitchFamily="34" charset="0"/>
              <a:buChar char="•"/>
            </a:pPr>
            <a:r>
              <a:rPr lang="nl-NL" sz="2000" dirty="0">
                <a:cs typeface="Mangal Pro"/>
              </a:rPr>
              <a:t>Wanneer tijdens het spel ben je aan het plannen?</a:t>
            </a:r>
          </a:p>
          <a:p>
            <a:pPr marL="285750" indent="-285750">
              <a:lnSpc>
                <a:spcPct val="150000"/>
              </a:lnSpc>
              <a:buFont typeface="Arial" panose="020B0604020202020204" pitchFamily="34" charset="0"/>
              <a:buChar char="•"/>
            </a:pPr>
            <a:r>
              <a:rPr lang="nl-NL" i="1" dirty="0">
                <a:cs typeface="Mangal Pro"/>
              </a:rPr>
              <a:t>Wat helpt jou om te plannen en wat niet?</a:t>
            </a:r>
          </a:p>
          <a:p>
            <a:pPr marL="342900" indent="-342900">
              <a:lnSpc>
                <a:spcPct val="150000"/>
              </a:lnSpc>
              <a:buFont typeface="Arial" panose="020B0604020202020204" pitchFamily="34" charset="0"/>
              <a:buChar char="•"/>
            </a:pPr>
            <a:r>
              <a:rPr lang="nl-NL" sz="2000" dirty="0">
                <a:cs typeface="Mangal Pro"/>
              </a:rPr>
              <a:t>Wanneer tijdens het spel ben je aan het organiseren?</a:t>
            </a:r>
          </a:p>
          <a:p>
            <a:pPr marL="285750" indent="-285750">
              <a:lnSpc>
                <a:spcPct val="150000"/>
              </a:lnSpc>
              <a:buFont typeface="Arial" panose="020B0604020202020204" pitchFamily="34" charset="0"/>
              <a:buChar char="•"/>
            </a:pPr>
            <a:r>
              <a:rPr lang="nl-NL" i="1" dirty="0">
                <a:cs typeface="Mangal Pro"/>
              </a:rPr>
              <a:t>Wat helpt jou om te organiseren en wat niet?</a:t>
            </a:r>
          </a:p>
          <a:p>
            <a:pPr>
              <a:lnSpc>
                <a:spcPct val="150000"/>
              </a:lnSpc>
            </a:pPr>
            <a:endParaRPr lang="nl-NL" sz="2000" dirty="0">
              <a:cs typeface="Mangal Pro"/>
            </a:endParaRPr>
          </a:p>
        </p:txBody>
      </p:sp>
    </p:spTree>
    <p:extLst>
      <p:ext uri="{BB962C8B-B14F-4D97-AF65-F5344CB8AC3E}">
        <p14:creationId xmlns:p14="http://schemas.microsoft.com/office/powerpoint/2010/main" val="36423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b="1" i="0"/>
              <a:t>Oefening</a:t>
            </a:r>
            <a:r>
              <a:rPr lang="nl-NL" i="0"/>
              <a:t>: na afloop</a:t>
            </a:r>
          </a:p>
        </p:txBody>
      </p:sp>
      <p:sp>
        <p:nvSpPr>
          <p:cNvPr id="7" name="Tekstvak 6">
            <a:extLst>
              <a:ext uri="{FF2B5EF4-FFF2-40B4-BE49-F238E27FC236}">
                <a16:creationId xmlns:a16="http://schemas.microsoft.com/office/drawing/2014/main" id="{328FF7A0-0354-4E32-4DE7-BAF4C8939DB7}"/>
              </a:ext>
            </a:extLst>
          </p:cNvPr>
          <p:cNvSpPr txBox="1"/>
          <p:nvPr/>
        </p:nvSpPr>
        <p:spPr>
          <a:xfrm>
            <a:off x="3044429" y="1456045"/>
            <a:ext cx="7056046" cy="1477328"/>
          </a:xfrm>
          <a:prstGeom prst="rect">
            <a:avLst/>
          </a:prstGeom>
          <a:noFill/>
        </p:spPr>
        <p:txBody>
          <a:bodyPr wrap="square" lIns="91440" tIns="45720" rIns="91440" bIns="45720" rtlCol="0" anchor="t">
            <a:spAutoFit/>
          </a:bodyPr>
          <a:lstStyle/>
          <a:p>
            <a:pPr>
              <a:lnSpc>
                <a:spcPct val="150000"/>
              </a:lnSpc>
            </a:pPr>
            <a:r>
              <a:rPr lang="nl-NL" sz="2000">
                <a:cs typeface="Mangal Pro"/>
              </a:rPr>
              <a:t>Wat moest je bij jouw spel doen om te plannen?</a:t>
            </a:r>
          </a:p>
          <a:p>
            <a:pPr>
              <a:lnSpc>
                <a:spcPct val="150000"/>
              </a:lnSpc>
            </a:pPr>
            <a:r>
              <a:rPr lang="nl-NL" sz="2000">
                <a:cs typeface="Mangal Pro"/>
              </a:rPr>
              <a:t>Wat moest je bij jouw spel doen om te organiseren?</a:t>
            </a:r>
          </a:p>
          <a:p>
            <a:pPr>
              <a:lnSpc>
                <a:spcPct val="150000"/>
              </a:lnSpc>
            </a:pPr>
            <a:r>
              <a:rPr lang="nl-NL" sz="2000">
                <a:cs typeface="Mangal Pro"/>
              </a:rPr>
              <a:t>Werkte je aanpak goed of niet? Waarom?</a:t>
            </a:r>
          </a:p>
        </p:txBody>
      </p:sp>
      <p:pic>
        <p:nvPicPr>
          <p:cNvPr id="4" name="Afbeelding 3" descr="Connect 4 | Photo of Milton Bradley's Connect Four game, tak… | Flickr">
            <a:extLst>
              <a:ext uri="{FF2B5EF4-FFF2-40B4-BE49-F238E27FC236}">
                <a16:creationId xmlns:a16="http://schemas.microsoft.com/office/drawing/2014/main" id="{32551A58-6D7B-72AE-A392-615F3ACC48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r="1633" b="3067"/>
          <a:stretch/>
        </p:blipFill>
        <p:spPr>
          <a:xfrm>
            <a:off x="4590775" y="2931426"/>
            <a:ext cx="2698414" cy="3540796"/>
          </a:xfrm>
          <a:prstGeom prst="rect">
            <a:avLst/>
          </a:prstGeom>
        </p:spPr>
      </p:pic>
      <p:pic>
        <p:nvPicPr>
          <p:cNvPr id="5" name="Afbeelding 4" descr="Battleship Game | To learn how I made this light box for thi… | Flickr">
            <a:extLst>
              <a:ext uri="{FF2B5EF4-FFF2-40B4-BE49-F238E27FC236}">
                <a16:creationId xmlns:a16="http://schemas.microsoft.com/office/drawing/2014/main" id="{6423FD66-835A-37E5-38E5-A8281EF621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388" t="108" r="3171" b="2522"/>
          <a:stretch/>
        </p:blipFill>
        <p:spPr>
          <a:xfrm>
            <a:off x="7670299" y="2931002"/>
            <a:ext cx="3545920" cy="3659397"/>
          </a:xfrm>
          <a:prstGeom prst="rect">
            <a:avLst/>
          </a:prstGeom>
        </p:spPr>
      </p:pic>
      <p:pic>
        <p:nvPicPr>
          <p:cNvPr id="8" name="Afbeelding 7" descr="Hand sliding a piece of jenga - PixaHive">
            <a:extLst>
              <a:ext uri="{FF2B5EF4-FFF2-40B4-BE49-F238E27FC236}">
                <a16:creationId xmlns:a16="http://schemas.microsoft.com/office/drawing/2014/main" id="{74D0E135-C328-AFCF-60DA-3BD3D77F54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44606" y="3433304"/>
            <a:ext cx="3751729" cy="2512715"/>
          </a:xfrm>
          <a:prstGeom prst="rect">
            <a:avLst/>
          </a:prstGeom>
        </p:spPr>
      </p:pic>
    </p:spTree>
    <p:extLst>
      <p:ext uri="{BB962C8B-B14F-4D97-AF65-F5344CB8AC3E}">
        <p14:creationId xmlns:p14="http://schemas.microsoft.com/office/powerpoint/2010/main" val="419079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normAutofit/>
          </a:bodyPr>
          <a:lstStyle/>
          <a:p>
            <a:r>
              <a:rPr lang="nl-NL" sz="3600" b="1" i="0"/>
              <a:t>Handige manieren om te plannen en organiseren voor elke dag</a:t>
            </a:r>
            <a:endParaRPr lang="nl-NL" sz="3600" i="0"/>
          </a:p>
        </p:txBody>
      </p:sp>
      <p:sp>
        <p:nvSpPr>
          <p:cNvPr id="3" name="Tekstvak 2">
            <a:extLst>
              <a:ext uri="{FF2B5EF4-FFF2-40B4-BE49-F238E27FC236}">
                <a16:creationId xmlns:a16="http://schemas.microsoft.com/office/drawing/2014/main" id="{B3A41966-32FB-153B-E1A5-9EB28DF7E2D0}"/>
              </a:ext>
            </a:extLst>
          </p:cNvPr>
          <p:cNvSpPr txBox="1"/>
          <p:nvPr/>
        </p:nvSpPr>
        <p:spPr>
          <a:xfrm>
            <a:off x="3969198" y="1917958"/>
            <a:ext cx="4559878" cy="954107"/>
          </a:xfrm>
          <a:prstGeom prst="rect">
            <a:avLst/>
          </a:prstGeom>
          <a:noFill/>
        </p:spPr>
        <p:txBody>
          <a:bodyPr wrap="square" lIns="91440" tIns="45720" rIns="91440" bIns="45720" rtlCol="0" anchor="t">
            <a:spAutoFit/>
          </a:bodyPr>
          <a:lstStyle/>
          <a:p>
            <a:r>
              <a:rPr lang="nl-NL" sz="2800" b="1"/>
              <a:t>Ik gebruik een agenda</a:t>
            </a:r>
            <a:endParaRPr lang="nl-NL" sz="2800"/>
          </a:p>
          <a:p>
            <a:r>
              <a:rPr lang="nl-NL" sz="2800"/>
              <a:t>Op papier of digitaal</a:t>
            </a:r>
          </a:p>
        </p:txBody>
      </p:sp>
      <p:pic>
        <p:nvPicPr>
          <p:cNvPr id="5" name="Afbeelding 4" descr="Een pagina in een planner">
            <a:extLst>
              <a:ext uri="{FF2B5EF4-FFF2-40B4-BE49-F238E27FC236}">
                <a16:creationId xmlns:a16="http://schemas.microsoft.com/office/drawing/2014/main" id="{8EFD2A91-4FB8-2CFF-97B2-BF25DE69F4DF}"/>
              </a:ext>
            </a:extLst>
          </p:cNvPr>
          <p:cNvPicPr>
            <a:picLocks noChangeAspect="1"/>
          </p:cNvPicPr>
          <p:nvPr/>
        </p:nvPicPr>
        <p:blipFill>
          <a:blip r:embed="rId3"/>
          <a:stretch>
            <a:fillRect/>
          </a:stretch>
        </p:blipFill>
        <p:spPr>
          <a:xfrm>
            <a:off x="1988127" y="1809750"/>
            <a:ext cx="1822450" cy="1193800"/>
          </a:xfrm>
          <a:prstGeom prst="rect">
            <a:avLst/>
          </a:prstGeom>
        </p:spPr>
      </p:pic>
      <p:pic>
        <p:nvPicPr>
          <p:cNvPr id="6" name="Afbeelding 5" descr="With UK English Siri understands me much better | Kārlis Dambrāns | Flickr">
            <a:extLst>
              <a:ext uri="{FF2B5EF4-FFF2-40B4-BE49-F238E27FC236}">
                <a16:creationId xmlns:a16="http://schemas.microsoft.com/office/drawing/2014/main" id="{17DC8574-0BE7-32DD-6936-43E0E7C9DF4A}"/>
              </a:ext>
            </a:extLst>
          </p:cNvPr>
          <p:cNvPicPr>
            <a:picLocks noChangeAspect="1"/>
          </p:cNvPicPr>
          <p:nvPr/>
        </p:nvPicPr>
        <p:blipFill>
          <a:blip r:embed="rId4"/>
          <a:stretch>
            <a:fillRect/>
          </a:stretch>
        </p:blipFill>
        <p:spPr>
          <a:xfrm>
            <a:off x="1988127" y="3523018"/>
            <a:ext cx="1822449" cy="1188342"/>
          </a:xfrm>
          <a:prstGeom prst="rect">
            <a:avLst/>
          </a:prstGeom>
        </p:spPr>
      </p:pic>
      <p:pic>
        <p:nvPicPr>
          <p:cNvPr id="7" name="Afbeelding 6" descr="Free Stock Photo of Blank to-do list on a spiral notebook, ready for tasks.  | Download Free Images and Free Illustrations">
            <a:extLst>
              <a:ext uri="{FF2B5EF4-FFF2-40B4-BE49-F238E27FC236}">
                <a16:creationId xmlns:a16="http://schemas.microsoft.com/office/drawing/2014/main" id="{EA7B0343-B1D7-2192-868D-F41F97F54F77}"/>
              </a:ext>
            </a:extLst>
          </p:cNvPr>
          <p:cNvPicPr>
            <a:picLocks noChangeAspect="1"/>
          </p:cNvPicPr>
          <p:nvPr/>
        </p:nvPicPr>
        <p:blipFill>
          <a:blip r:embed="rId5"/>
          <a:stretch>
            <a:fillRect/>
          </a:stretch>
        </p:blipFill>
        <p:spPr>
          <a:xfrm>
            <a:off x="1988127" y="5298650"/>
            <a:ext cx="1822449" cy="1198382"/>
          </a:xfrm>
          <a:prstGeom prst="rect">
            <a:avLst/>
          </a:prstGeom>
        </p:spPr>
      </p:pic>
      <p:sp>
        <p:nvSpPr>
          <p:cNvPr id="8" name="Tekstvak 7">
            <a:extLst>
              <a:ext uri="{FF2B5EF4-FFF2-40B4-BE49-F238E27FC236}">
                <a16:creationId xmlns:a16="http://schemas.microsoft.com/office/drawing/2014/main" id="{4B3BDAE9-A2A1-01C0-AAB5-7466876E4BBD}"/>
              </a:ext>
            </a:extLst>
          </p:cNvPr>
          <p:cNvSpPr txBox="1"/>
          <p:nvPr/>
        </p:nvSpPr>
        <p:spPr>
          <a:xfrm>
            <a:off x="3969199" y="3638351"/>
            <a:ext cx="6649605" cy="954107"/>
          </a:xfrm>
          <a:prstGeom prst="rect">
            <a:avLst/>
          </a:prstGeom>
          <a:noFill/>
        </p:spPr>
        <p:txBody>
          <a:bodyPr wrap="square" lIns="91440" tIns="45720" rIns="91440" bIns="45720" rtlCol="0" anchor="t">
            <a:spAutoFit/>
          </a:bodyPr>
          <a:lstStyle/>
          <a:p>
            <a:r>
              <a:rPr lang="nl-NL" sz="2800" b="1"/>
              <a:t>Ik gebruik reminders/herinneringen </a:t>
            </a:r>
            <a:endParaRPr lang="nl-NL" sz="2800"/>
          </a:p>
          <a:p>
            <a:r>
              <a:rPr lang="nl-NL" sz="2800"/>
              <a:t>Op papier of op mijn telefoon</a:t>
            </a:r>
          </a:p>
        </p:txBody>
      </p:sp>
      <p:sp>
        <p:nvSpPr>
          <p:cNvPr id="9" name="Tekstvak 8">
            <a:extLst>
              <a:ext uri="{FF2B5EF4-FFF2-40B4-BE49-F238E27FC236}">
                <a16:creationId xmlns:a16="http://schemas.microsoft.com/office/drawing/2014/main" id="{A64D637E-838E-99DE-865C-093C749541E2}"/>
              </a:ext>
            </a:extLst>
          </p:cNvPr>
          <p:cNvSpPr txBox="1"/>
          <p:nvPr/>
        </p:nvSpPr>
        <p:spPr>
          <a:xfrm>
            <a:off x="3972993" y="5415699"/>
            <a:ext cx="547959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cs typeface="Segoe UI"/>
              </a:rPr>
              <a:t>Ik gebruik lijstjes</a:t>
            </a:r>
            <a:r>
              <a:rPr lang="nl-NL" sz="2800">
                <a:cs typeface="Segoe UI"/>
              </a:rPr>
              <a:t>​</a:t>
            </a:r>
          </a:p>
          <a:p>
            <a:r>
              <a:rPr lang="nl-NL" sz="2800">
                <a:cs typeface="Segoe UI"/>
              </a:rPr>
              <a:t>Op papier of op mijn telefoon</a:t>
            </a:r>
          </a:p>
        </p:txBody>
      </p:sp>
    </p:spTree>
    <p:extLst>
      <p:ext uri="{BB962C8B-B14F-4D97-AF65-F5344CB8AC3E}">
        <p14:creationId xmlns:p14="http://schemas.microsoft.com/office/powerpoint/2010/main" val="92756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normAutofit/>
          </a:bodyPr>
          <a:lstStyle/>
          <a:p>
            <a:r>
              <a:rPr lang="nl-NL" sz="3600" b="1" i="0"/>
              <a:t>Handige manieren om te plannen en organiseren voor elke dag</a:t>
            </a:r>
            <a:endParaRPr lang="nl-NL" sz="3600" i="0"/>
          </a:p>
        </p:txBody>
      </p:sp>
      <p:sp>
        <p:nvSpPr>
          <p:cNvPr id="3" name="Tekstvak 2">
            <a:extLst>
              <a:ext uri="{FF2B5EF4-FFF2-40B4-BE49-F238E27FC236}">
                <a16:creationId xmlns:a16="http://schemas.microsoft.com/office/drawing/2014/main" id="{B3A41966-32FB-153B-E1A5-9EB28DF7E2D0}"/>
              </a:ext>
            </a:extLst>
          </p:cNvPr>
          <p:cNvSpPr txBox="1"/>
          <p:nvPr/>
        </p:nvSpPr>
        <p:spPr>
          <a:xfrm>
            <a:off x="4119551" y="2426547"/>
            <a:ext cx="6220454" cy="1384995"/>
          </a:xfrm>
          <a:prstGeom prst="rect">
            <a:avLst/>
          </a:prstGeom>
          <a:noFill/>
        </p:spPr>
        <p:txBody>
          <a:bodyPr wrap="square" lIns="91440" tIns="45720" rIns="91440" bIns="45720" rtlCol="0" anchor="t">
            <a:spAutoFit/>
          </a:bodyPr>
          <a:lstStyle/>
          <a:p>
            <a:r>
              <a:rPr lang="nl-NL" sz="2800" b="1"/>
              <a:t>Ik vraag iemand om me te helpen</a:t>
            </a:r>
            <a:br>
              <a:rPr lang="nl-NL" sz="2800" dirty="0"/>
            </a:br>
            <a:r>
              <a:rPr lang="nl-NL" sz="2800"/>
              <a:t>Bijv. mijn vader, moeder, broer, zus of vriend(in).</a:t>
            </a:r>
            <a:endParaRPr lang="nl-NL"/>
          </a:p>
        </p:txBody>
      </p:sp>
      <p:pic>
        <p:nvPicPr>
          <p:cNvPr id="5" name="Afbeelding 4" descr="Thumbnail Image A realistic illustration of a parent helping a 14-year-old teenager with homework planning. The parent and the teenager are people of color.">
            <a:extLst>
              <a:ext uri="{FF2B5EF4-FFF2-40B4-BE49-F238E27FC236}">
                <a16:creationId xmlns:a16="http://schemas.microsoft.com/office/drawing/2014/main" id="{36D5FAEB-D128-9101-0C9E-18D66316173B}"/>
              </a:ext>
            </a:extLst>
          </p:cNvPr>
          <p:cNvPicPr>
            <a:picLocks noChangeAspect="1"/>
          </p:cNvPicPr>
          <p:nvPr/>
        </p:nvPicPr>
        <p:blipFill>
          <a:blip r:embed="rId3"/>
          <a:srcRect t="4585" b="19048"/>
          <a:stretch/>
        </p:blipFill>
        <p:spPr>
          <a:xfrm>
            <a:off x="1915117" y="2058185"/>
            <a:ext cx="2207444" cy="1688973"/>
          </a:xfrm>
          <a:prstGeom prst="rect">
            <a:avLst/>
          </a:prstGeom>
        </p:spPr>
      </p:pic>
      <p:grpSp>
        <p:nvGrpSpPr>
          <p:cNvPr id="8" name="Groep 7">
            <a:extLst>
              <a:ext uri="{FF2B5EF4-FFF2-40B4-BE49-F238E27FC236}">
                <a16:creationId xmlns:a16="http://schemas.microsoft.com/office/drawing/2014/main" id="{F6878DD9-17F5-C6D7-A829-C85176E5BA09}"/>
              </a:ext>
            </a:extLst>
          </p:cNvPr>
          <p:cNvGrpSpPr/>
          <p:nvPr/>
        </p:nvGrpSpPr>
        <p:grpSpPr>
          <a:xfrm>
            <a:off x="1915117" y="4194926"/>
            <a:ext cx="2207444" cy="2168166"/>
            <a:chOff x="310299" y="4194926"/>
            <a:chExt cx="2207444" cy="2168166"/>
          </a:xfrm>
        </p:grpSpPr>
        <p:pic>
          <p:nvPicPr>
            <p:cNvPr id="6" name="Afbeelding 5" descr="Thumbnail Image A realistic illustration of a 15-year-old teenage boy packing his school bag for the next school day. The boy is wearing more clothes. A larger clock is clearly visible on the wall.">
              <a:extLst>
                <a:ext uri="{FF2B5EF4-FFF2-40B4-BE49-F238E27FC236}">
                  <a16:creationId xmlns:a16="http://schemas.microsoft.com/office/drawing/2014/main" id="{C30693CE-A454-01C4-1D24-E9A7DE5667A7}"/>
                </a:ext>
              </a:extLst>
            </p:cNvPr>
            <p:cNvPicPr>
              <a:picLocks noChangeAspect="1"/>
            </p:cNvPicPr>
            <p:nvPr/>
          </p:nvPicPr>
          <p:blipFill>
            <a:blip r:embed="rId4"/>
            <a:stretch>
              <a:fillRect/>
            </a:stretch>
          </p:blipFill>
          <p:spPr>
            <a:xfrm>
              <a:off x="310299" y="4194926"/>
              <a:ext cx="2207444" cy="2168166"/>
            </a:xfrm>
            <a:prstGeom prst="rect">
              <a:avLst/>
            </a:prstGeom>
          </p:spPr>
        </p:pic>
        <p:sp>
          <p:nvSpPr>
            <p:cNvPr id="7" name="Ovaal 6">
              <a:extLst>
                <a:ext uri="{FF2B5EF4-FFF2-40B4-BE49-F238E27FC236}">
                  <a16:creationId xmlns:a16="http://schemas.microsoft.com/office/drawing/2014/main" id="{0A559BB9-22B5-56C6-F16F-86060291AE33}"/>
                </a:ext>
              </a:extLst>
            </p:cNvPr>
            <p:cNvSpPr/>
            <p:nvPr/>
          </p:nvSpPr>
          <p:spPr>
            <a:xfrm flipV="1">
              <a:off x="776236" y="4372593"/>
              <a:ext cx="125516" cy="2859"/>
            </a:xfrm>
            <a:prstGeom prst="ellipse">
              <a:avLst/>
            </a:prstGeom>
            <a:solidFill>
              <a:srgbClr val="D5D3D4"/>
            </a:solidFill>
            <a:ln>
              <a:solidFill>
                <a:srgbClr val="CDCC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Tekstvak 8">
            <a:extLst>
              <a:ext uri="{FF2B5EF4-FFF2-40B4-BE49-F238E27FC236}">
                <a16:creationId xmlns:a16="http://schemas.microsoft.com/office/drawing/2014/main" id="{966DD95B-135D-18EF-B88A-134283BC5E45}"/>
              </a:ext>
            </a:extLst>
          </p:cNvPr>
          <p:cNvSpPr txBox="1"/>
          <p:nvPr/>
        </p:nvSpPr>
        <p:spPr>
          <a:xfrm>
            <a:off x="4121775" y="4802957"/>
            <a:ext cx="635776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cs typeface="Segoe UI"/>
              </a:rPr>
              <a:t>Ik doe dingen op een vaste tijd</a:t>
            </a:r>
            <a:r>
              <a:rPr lang="nl-NL" sz="2800">
                <a:cs typeface="Segoe UI"/>
              </a:rPr>
              <a:t>​</a:t>
            </a:r>
          </a:p>
          <a:p>
            <a:r>
              <a:rPr lang="nl-NL" sz="2800">
                <a:cs typeface="Segoe UI"/>
              </a:rPr>
              <a:t>Dan vergeet ik het niet. En dan heb ik voldoende tijd.</a:t>
            </a:r>
          </a:p>
        </p:txBody>
      </p:sp>
    </p:spTree>
    <p:extLst>
      <p:ext uri="{BB962C8B-B14F-4D97-AF65-F5344CB8AC3E}">
        <p14:creationId xmlns:p14="http://schemas.microsoft.com/office/powerpoint/2010/main" val="62157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a:xfrm>
            <a:off x="838200" y="365125"/>
            <a:ext cx="10783711" cy="1339674"/>
          </a:xfrm>
        </p:spPr>
        <p:txBody>
          <a:bodyPr/>
          <a:lstStyle/>
          <a:p>
            <a:r>
              <a:rPr lang="nl-NL" b="1" i="0"/>
              <a:t>Een handige manier voor jezelf</a:t>
            </a:r>
          </a:p>
        </p:txBody>
      </p:sp>
      <p:sp>
        <p:nvSpPr>
          <p:cNvPr id="7" name="Tekstvak 6">
            <a:extLst>
              <a:ext uri="{FF2B5EF4-FFF2-40B4-BE49-F238E27FC236}">
                <a16:creationId xmlns:a16="http://schemas.microsoft.com/office/drawing/2014/main" id="{328FF7A0-0354-4E32-4DE7-BAF4C8939DB7}"/>
              </a:ext>
            </a:extLst>
          </p:cNvPr>
          <p:cNvSpPr txBox="1"/>
          <p:nvPr/>
        </p:nvSpPr>
        <p:spPr>
          <a:xfrm>
            <a:off x="1118265" y="2198268"/>
            <a:ext cx="7835953" cy="76944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200" dirty="0">
              <a:solidFill>
                <a:prstClr val="black"/>
              </a:solidFill>
              <a:latin typeface="Mangal Pro" panose="00000500000000000000" pitchFamily="2" charset="0"/>
              <a:cs typeface="Times New Roman" panose="02020603050405020304" pitchFamily="18" charset="0"/>
            </a:endParaRPr>
          </a:p>
          <a:p>
            <a:pPr marL="285750" indent="-285750">
              <a:buFont typeface="Arial" panose="020B0604020202020204" pitchFamily="34" charset="0"/>
              <a:buChar char="•"/>
              <a:defRPr/>
            </a:pPr>
            <a:r>
              <a:rPr kumimoji="0" lang="nl-NL" sz="2200" b="0" i="0" u="none" strike="noStrike" kern="1200" cap="none" spc="0" normalizeH="0" baseline="0" noProof="0" dirty="0">
                <a:ln>
                  <a:noFill/>
                </a:ln>
                <a:solidFill>
                  <a:prstClr val="black"/>
                </a:solidFill>
                <a:effectLst/>
                <a:uLnTx/>
                <a:uFillTx/>
                <a:latin typeface="Mangal Pro"/>
                <a:cs typeface="Times New Roman"/>
              </a:rPr>
              <a:t>Wanneer is </a:t>
            </a:r>
            <a:r>
              <a:rPr lang="nl-NL" sz="2200" dirty="0">
                <a:solidFill>
                  <a:prstClr val="black"/>
                </a:solidFill>
                <a:latin typeface="Mangal Pro"/>
                <a:cs typeface="Times New Roman"/>
              </a:rPr>
              <a:t>plannen en organiseren lastig voor </a:t>
            </a:r>
            <a:r>
              <a:rPr kumimoji="0" lang="nl-NL" sz="2200" b="0" i="0" u="none" strike="noStrike" kern="1200" cap="none" spc="0" normalizeH="0" baseline="0" noProof="0" dirty="0">
                <a:ln>
                  <a:noFill/>
                </a:ln>
                <a:solidFill>
                  <a:prstClr val="black"/>
                </a:solidFill>
                <a:effectLst/>
                <a:uLnTx/>
                <a:uFillTx/>
                <a:latin typeface="Mangal Pro"/>
                <a:cs typeface="Times New Roman"/>
              </a:rPr>
              <a:t>jou?</a:t>
            </a:r>
            <a:endParaRPr lang="nl-NL" sz="2200" b="0" i="0" u="none" strike="noStrike" kern="1200" cap="none" spc="0" normalizeH="0" baseline="0" noProof="0" dirty="0">
              <a:ln>
                <a:noFill/>
              </a:ln>
              <a:solidFill>
                <a:prstClr val="black"/>
              </a:solidFill>
              <a:effectLst/>
              <a:uLnTx/>
              <a:uFillTx/>
              <a:latin typeface="Mangal Pro"/>
              <a:cs typeface="Times New Roman"/>
            </a:endParaRPr>
          </a:p>
        </p:txBody>
      </p:sp>
      <p:pic>
        <p:nvPicPr>
          <p:cNvPr id="4098" name="Picture 2" descr="Nervos tiener jongen in de studio met oops op zwarte achtergrond fout sorry  drama of geheim met spijt schaamte of ongemakkelijk | Premium  AI-gegenereerde afbeelding">
            <a:extLst>
              <a:ext uri="{FF2B5EF4-FFF2-40B4-BE49-F238E27FC236}">
                <a16:creationId xmlns:a16="http://schemas.microsoft.com/office/drawing/2014/main" id="{2538820C-4621-33DB-3988-AF565027C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17" b="99583" l="10000" r="90000">
                        <a14:foregroundMark x1="37222" y1="10000" x2="51667" y2="5833"/>
                        <a14:foregroundMark x1="51667" y1="5833" x2="59722" y2="12500"/>
                        <a14:foregroundMark x1="55833" y1="39583" x2="55833" y2="39583"/>
                        <a14:foregroundMark x1="83716" y1="82301" x2="85278" y2="99583"/>
                        <a14:backgroundMark x1="83889" y1="77083" x2="83889" y2="77083"/>
                        <a14:backgroundMark x1="83889" y1="75000" x2="83889" y2="75000"/>
                        <a14:backgroundMark x1="83611" y1="75417" x2="83611" y2="75417"/>
                        <a14:backgroundMark x1="83611" y1="76250" x2="83611" y2="76667"/>
                        <a14:backgroundMark x1="83889" y1="74167" x2="85278" y2="81667"/>
                      </a14:backgroundRemoval>
                    </a14:imgEffect>
                  </a14:imgLayer>
                </a14:imgProps>
              </a:ext>
              <a:ext uri="{28A0092B-C50C-407E-A947-70E740481C1C}">
                <a14:useLocalDpi xmlns:a14="http://schemas.microsoft.com/office/drawing/2010/main" val="0"/>
              </a:ext>
            </a:extLst>
          </a:blip>
          <a:srcRect l="17931" r="16473"/>
          <a:stretch/>
        </p:blipFill>
        <p:spPr bwMode="auto">
          <a:xfrm>
            <a:off x="9127439" y="1858497"/>
            <a:ext cx="2416835" cy="2456277"/>
          </a:xfrm>
          <a:prstGeom prst="flowChartConnector">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7A9278F-920E-270A-47D4-D7EBDAC8EDD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61376" y="5072771"/>
            <a:ext cx="2261056" cy="2855760"/>
          </a:xfrm>
          <a:prstGeom prst="rect">
            <a:avLst/>
          </a:prstGeom>
        </p:spPr>
      </p:pic>
      <p:pic>
        <p:nvPicPr>
          <p:cNvPr id="5" name="Afbeelding 4">
            <a:extLst>
              <a:ext uri="{FF2B5EF4-FFF2-40B4-BE49-F238E27FC236}">
                <a16:creationId xmlns:a16="http://schemas.microsoft.com/office/drawing/2014/main" id="{68D75BC3-C877-37F6-E639-190E1F0D7A84}"/>
              </a:ext>
            </a:extLst>
          </p:cNvPr>
          <p:cNvPicPr>
            <a:picLocks noChangeAspect="1"/>
          </p:cNvPicPr>
          <p:nvPr/>
        </p:nvPicPr>
        <p:blipFill>
          <a:blip r:embed="rId6"/>
          <a:stretch>
            <a:fillRect/>
          </a:stretch>
        </p:blipFill>
        <p:spPr>
          <a:xfrm>
            <a:off x="1399070" y="4576811"/>
            <a:ext cx="6573167" cy="1609950"/>
          </a:xfrm>
          <a:prstGeom prst="rect">
            <a:avLst/>
          </a:prstGeom>
        </p:spPr>
      </p:pic>
      <p:sp>
        <p:nvSpPr>
          <p:cNvPr id="3" name="Tekstvak 2">
            <a:extLst>
              <a:ext uri="{FF2B5EF4-FFF2-40B4-BE49-F238E27FC236}">
                <a16:creationId xmlns:a16="http://schemas.microsoft.com/office/drawing/2014/main" id="{0672C5DC-7B69-D099-3F28-6F779D713756}"/>
              </a:ext>
            </a:extLst>
          </p:cNvPr>
          <p:cNvSpPr txBox="1"/>
          <p:nvPr/>
        </p:nvSpPr>
        <p:spPr>
          <a:xfrm>
            <a:off x="1118648" y="3153266"/>
            <a:ext cx="75508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nl-NL" sz="2200">
                <a:cs typeface="Arial"/>
              </a:rPr>
              <a:t>Wat helpt jou om beter te plannen en organiseren?</a:t>
            </a:r>
            <a:r>
              <a:rPr lang="en-US" sz="2200">
                <a:cs typeface="Arial"/>
              </a:rPr>
              <a:t>​</a:t>
            </a:r>
          </a:p>
          <a:p>
            <a:r>
              <a:rPr lang="nl-NL" sz="2200">
                <a:cs typeface="Arial"/>
              </a:rPr>
              <a:t>​</a:t>
            </a:r>
          </a:p>
        </p:txBody>
      </p:sp>
      <p:sp>
        <p:nvSpPr>
          <p:cNvPr id="4" name="Tekstvak 3">
            <a:extLst>
              <a:ext uri="{FF2B5EF4-FFF2-40B4-BE49-F238E27FC236}">
                <a16:creationId xmlns:a16="http://schemas.microsoft.com/office/drawing/2014/main" id="{8DA0F11F-671F-DAF2-BC22-DD571C705827}"/>
              </a:ext>
            </a:extLst>
          </p:cNvPr>
          <p:cNvSpPr txBox="1"/>
          <p:nvPr/>
        </p:nvSpPr>
        <p:spPr>
          <a:xfrm>
            <a:off x="1173638" y="3781720"/>
            <a:ext cx="702453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nl-NL" sz="2200">
                <a:cs typeface="Arial"/>
              </a:rPr>
              <a:t>Vul het blad in en schrijf op wat jou helpt.</a:t>
            </a:r>
            <a:r>
              <a:rPr lang="en-US" sz="2200">
                <a:cs typeface="Arial"/>
              </a:rPr>
              <a:t>​</a:t>
            </a:r>
          </a:p>
        </p:txBody>
      </p:sp>
    </p:spTree>
    <p:extLst>
      <p:ext uri="{BB962C8B-B14F-4D97-AF65-F5344CB8AC3E}">
        <p14:creationId xmlns:p14="http://schemas.microsoft.com/office/powerpoint/2010/main" val="248237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a:xfrm>
            <a:off x="838200" y="365125"/>
            <a:ext cx="10783711" cy="1339674"/>
          </a:xfrm>
        </p:spPr>
        <p:txBody>
          <a:bodyPr/>
          <a:lstStyle/>
          <a:p>
            <a:r>
              <a:rPr lang="nl-NL" i="0"/>
              <a:t>Jouw manier uitproberen op school</a:t>
            </a:r>
          </a:p>
        </p:txBody>
      </p:sp>
      <p:pic>
        <p:nvPicPr>
          <p:cNvPr id="4" name="Afbeelding 3" descr="Afbeelding met kleding, tekenfilm, stoel, Menselijk gezicht&#10;&#10;Automatisch gegenereerde beschrijving">
            <a:extLst>
              <a:ext uri="{FF2B5EF4-FFF2-40B4-BE49-F238E27FC236}">
                <a16:creationId xmlns:a16="http://schemas.microsoft.com/office/drawing/2014/main" id="{0A3EA4A1-E692-4741-8661-55A62FD89CD2}"/>
              </a:ext>
            </a:extLst>
          </p:cNvPr>
          <p:cNvPicPr>
            <a:picLocks noChangeAspect="1"/>
          </p:cNvPicPr>
          <p:nvPr/>
        </p:nvPicPr>
        <p:blipFill>
          <a:blip r:embed="rId3"/>
          <a:stretch>
            <a:fillRect/>
          </a:stretch>
        </p:blipFill>
        <p:spPr>
          <a:xfrm>
            <a:off x="4038600" y="1716657"/>
            <a:ext cx="4114800" cy="4114800"/>
          </a:xfrm>
          <a:prstGeom prst="rect">
            <a:avLst/>
          </a:prstGeom>
        </p:spPr>
      </p:pic>
    </p:spTree>
    <p:extLst>
      <p:ext uri="{BB962C8B-B14F-4D97-AF65-F5344CB8AC3E}">
        <p14:creationId xmlns:p14="http://schemas.microsoft.com/office/powerpoint/2010/main" val="192365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a:t>Aan het einde van deze les …</a:t>
            </a:r>
          </a:p>
        </p:txBody>
      </p:sp>
      <p:sp>
        <p:nvSpPr>
          <p:cNvPr id="3" name="Tekstvak 2">
            <a:extLst>
              <a:ext uri="{FF2B5EF4-FFF2-40B4-BE49-F238E27FC236}">
                <a16:creationId xmlns:a16="http://schemas.microsoft.com/office/drawing/2014/main" id="{819ACDB1-554C-868C-DF9C-759B604C37CE}"/>
              </a:ext>
            </a:extLst>
          </p:cNvPr>
          <p:cNvSpPr txBox="1"/>
          <p:nvPr/>
        </p:nvSpPr>
        <p:spPr>
          <a:xfrm>
            <a:off x="1118266" y="2541793"/>
            <a:ext cx="10235534" cy="1938992"/>
          </a:xfrm>
          <a:prstGeom prst="rect">
            <a:avLst/>
          </a:prstGeom>
          <a:noFill/>
        </p:spPr>
        <p:txBody>
          <a:bodyPr wrap="square" lIns="91440" tIns="45720" rIns="91440" bIns="45720" rtlCol="0" anchor="t">
            <a:spAutoFit/>
          </a:bodyPr>
          <a:lstStyle/>
          <a:p>
            <a:pPr marL="342900" indent="-342900">
              <a:buClr>
                <a:schemeClr val="accent1"/>
              </a:buClr>
              <a:buFont typeface="Wingdings"/>
              <a:buChar char="ü"/>
            </a:pPr>
            <a:r>
              <a:rPr lang="nl-NL" sz="2400" dirty="0"/>
              <a:t>Weet ik wat plannen en organiseren is</a:t>
            </a:r>
            <a:endParaRPr lang="nl-NL" dirty="0">
              <a:cs typeface="Mangal Pro"/>
            </a:endParaRPr>
          </a:p>
          <a:p>
            <a:endParaRPr lang="nl-NL" sz="2400" dirty="0">
              <a:cs typeface="Mangal Pro"/>
            </a:endParaRPr>
          </a:p>
          <a:p>
            <a:pPr marL="342900" indent="-342900">
              <a:buClr>
                <a:schemeClr val="accent1"/>
              </a:buClr>
              <a:buFont typeface="Wingdings"/>
              <a:buChar char="ü"/>
            </a:pPr>
            <a:r>
              <a:rPr lang="nl-NL" sz="2400" dirty="0">
                <a:cs typeface="Mangal Pro"/>
              </a:rPr>
              <a:t>Weet ik wanneer ik moet plannen en organiseren</a:t>
            </a:r>
          </a:p>
          <a:p>
            <a:endParaRPr lang="nl-NL" sz="2400" b="1" dirty="0"/>
          </a:p>
          <a:p>
            <a:pPr marL="342900" indent="-342900">
              <a:buClr>
                <a:schemeClr val="accent1"/>
              </a:buClr>
              <a:buFont typeface="Wingdings"/>
              <a:buChar char="ü"/>
            </a:pPr>
            <a:r>
              <a:rPr lang="nl-NL" sz="2400" dirty="0"/>
              <a:t>Heb ik een paar manieren bedacht om te plannen en organiseren</a:t>
            </a:r>
            <a:endParaRPr lang="nl-NL" sz="2400" dirty="0">
              <a:cs typeface="Mangal Pro"/>
            </a:endParaRPr>
          </a:p>
        </p:txBody>
      </p:sp>
    </p:spTree>
    <p:extLst>
      <p:ext uri="{BB962C8B-B14F-4D97-AF65-F5344CB8AC3E}">
        <p14:creationId xmlns:p14="http://schemas.microsoft.com/office/powerpoint/2010/main" val="26835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9AFD3-8E0B-E234-EBA6-E42C13A6A75F}"/>
              </a:ext>
            </a:extLst>
          </p:cNvPr>
          <p:cNvSpPr>
            <a:spLocks noGrp="1"/>
          </p:cNvSpPr>
          <p:nvPr>
            <p:ph type="title"/>
          </p:nvPr>
        </p:nvSpPr>
        <p:spPr>
          <a:xfrm>
            <a:off x="1779861" y="2242980"/>
            <a:ext cx="5114441" cy="2373086"/>
          </a:xfrm>
        </p:spPr>
        <p:txBody>
          <a:bodyPr>
            <a:normAutofit/>
          </a:bodyPr>
          <a:lstStyle/>
          <a:p>
            <a:r>
              <a:rPr lang="nl-NL" sz="3600" i="0"/>
              <a:t>Vorige les</a:t>
            </a:r>
          </a:p>
        </p:txBody>
      </p:sp>
      <p:sp>
        <p:nvSpPr>
          <p:cNvPr id="3" name="Tijdelijke aanduiding voor inhoud 2">
            <a:extLst>
              <a:ext uri="{FF2B5EF4-FFF2-40B4-BE49-F238E27FC236}">
                <a16:creationId xmlns:a16="http://schemas.microsoft.com/office/drawing/2014/main" id="{D65BDCB2-ECDA-F2BA-70D2-75C0092C3CA4}"/>
              </a:ext>
            </a:extLst>
          </p:cNvPr>
          <p:cNvSpPr>
            <a:spLocks noGrp="1"/>
          </p:cNvSpPr>
          <p:nvPr>
            <p:ph sz="quarter" idx="13"/>
          </p:nvPr>
        </p:nvSpPr>
        <p:spPr>
          <a:xfrm>
            <a:off x="8090535" y="4813303"/>
            <a:ext cx="2806575" cy="1102881"/>
          </a:xfrm>
        </p:spPr>
        <p:txBody>
          <a:bodyPr/>
          <a:lstStyle/>
          <a:p>
            <a:r>
              <a:rPr lang="nl-NL" sz="3000"/>
              <a:t>Terugblik</a:t>
            </a:r>
            <a:endParaRPr lang="nl-NL"/>
          </a:p>
          <a:p>
            <a:pPr marL="285750" indent="-285750">
              <a:buFont typeface="Arial" panose="020B0604020202020204" pitchFamily="34" charset="0"/>
              <a:buChar char="•"/>
            </a:pPr>
            <a:endParaRPr lang="nl-NL"/>
          </a:p>
          <a:p>
            <a:pPr marL="285750" indent="-285750">
              <a:buFont typeface="Arial" panose="020B0604020202020204" pitchFamily="34" charset="0"/>
              <a:buChar char="•"/>
            </a:pPr>
            <a:endParaRPr lang="nl-NL"/>
          </a:p>
        </p:txBody>
      </p:sp>
      <p:pic>
        <p:nvPicPr>
          <p:cNvPr id="4" name="Afbeelding 3" descr="Thumbnail Image Een leerling van 15 jaar die in de verte kijkt en iets ver weg probeert te zien. De leerling staat op een schoolplein. De leerling houdt zijn hand boven zijn ogen. De illustratiestijl is een foto.">
            <a:extLst>
              <a:ext uri="{FF2B5EF4-FFF2-40B4-BE49-F238E27FC236}">
                <a16:creationId xmlns:a16="http://schemas.microsoft.com/office/drawing/2014/main" id="{E1D85C84-115A-6D94-AE21-33A43E131097}"/>
              </a:ext>
            </a:extLst>
          </p:cNvPr>
          <p:cNvPicPr>
            <a:picLocks noChangeAspect="1"/>
          </p:cNvPicPr>
          <p:nvPr/>
        </p:nvPicPr>
        <p:blipFill>
          <a:blip r:embed="rId3"/>
          <a:stretch>
            <a:fillRect/>
          </a:stretch>
        </p:blipFill>
        <p:spPr>
          <a:xfrm flipH="1">
            <a:off x="7273636" y="762000"/>
            <a:ext cx="3521364" cy="3590637"/>
          </a:xfrm>
          <a:prstGeom prst="flowChartConnector">
            <a:avLst/>
          </a:prstGeom>
        </p:spPr>
      </p:pic>
    </p:spTree>
    <p:extLst>
      <p:ext uri="{BB962C8B-B14F-4D97-AF65-F5344CB8AC3E}">
        <p14:creationId xmlns:p14="http://schemas.microsoft.com/office/powerpoint/2010/main" val="152640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5D1C194-1C51-254C-AA98-5427E97ECDAD}"/>
              </a:ext>
            </a:extLst>
          </p:cNvPr>
          <p:cNvPicPr>
            <a:picLocks noGrp="1" noChangeAspect="1"/>
          </p:cNvPicPr>
          <p:nvPr>
            <p:ph type="pic" sz="quarter" idx="15"/>
          </p:nvPr>
        </p:nvPicPr>
        <p:blipFill>
          <a:blip r:embed="rId3"/>
          <a:srcRect t="7015" b="7015"/>
          <a:stretch/>
        </p:blipFill>
        <p:spPr>
          <a:xfrm>
            <a:off x="-244549" y="55431"/>
            <a:ext cx="4297901" cy="3141308"/>
          </a:xfrm>
        </p:spPr>
      </p:pic>
      <p:sp>
        <p:nvSpPr>
          <p:cNvPr id="4" name="Titel 3">
            <a:extLst>
              <a:ext uri="{FF2B5EF4-FFF2-40B4-BE49-F238E27FC236}">
                <a16:creationId xmlns:a16="http://schemas.microsoft.com/office/drawing/2014/main" id="{383C77CA-365D-330D-C431-5E11AE558FEF}"/>
              </a:ext>
            </a:extLst>
          </p:cNvPr>
          <p:cNvSpPr>
            <a:spLocks noGrp="1"/>
          </p:cNvSpPr>
          <p:nvPr>
            <p:ph type="title"/>
          </p:nvPr>
        </p:nvSpPr>
        <p:spPr>
          <a:xfrm>
            <a:off x="488329" y="707379"/>
            <a:ext cx="3200400" cy="2103436"/>
          </a:xfrm>
        </p:spPr>
        <p:txBody>
          <a:bodyPr>
            <a:normAutofit/>
          </a:bodyPr>
          <a:lstStyle/>
          <a:p>
            <a:pPr algn="ctr"/>
            <a:r>
              <a:rPr lang="nl-NL" sz="3600" i="0">
                <a:solidFill>
                  <a:schemeClr val="bg1"/>
                </a:solidFill>
              </a:rPr>
              <a:t>Executieve functies</a:t>
            </a:r>
          </a:p>
        </p:txBody>
      </p:sp>
      <p:pic>
        <p:nvPicPr>
          <p:cNvPr id="2050" name="Picture 2" descr="Create an animated image of a brain with a game controller">
            <a:extLst>
              <a:ext uri="{FF2B5EF4-FFF2-40B4-BE49-F238E27FC236}">
                <a16:creationId xmlns:a16="http://schemas.microsoft.com/office/drawing/2014/main" id="{CA1120B7-011F-2AF8-BA85-966D09B32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47654" y="5543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id="{C0B14438-A71E-41DD-A3C7-B815F9CBD3DF}"/>
              </a:ext>
            </a:extLst>
          </p:cNvPr>
          <p:cNvSpPr txBox="1">
            <a:spLocks/>
          </p:cNvSpPr>
          <p:nvPr/>
        </p:nvSpPr>
        <p:spPr>
          <a:xfrm>
            <a:off x="-244549" y="2810815"/>
            <a:ext cx="5554393" cy="5432425"/>
          </a:xfrm>
          <a:prstGeom prst="rect">
            <a:avLst/>
          </a:prstGeom>
        </p:spPr>
        <p:txBody>
          <a:bodyPr vert="horz" lIns="91440" tIns="45720" rIns="91440" bIns="45720" rtlCol="0" anchor="ctr">
            <a:normAutofit/>
          </a:bodyPr>
          <a:lstStyle>
            <a:lvl1pPr marL="228600" indent="-22860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nl-NL" sz="2400" b="1"/>
              <a:t>Spreek uit als:</a:t>
            </a:r>
          </a:p>
          <a:p>
            <a:pPr marL="0" indent="0"/>
            <a:endParaRPr lang="nl-NL" sz="2400"/>
          </a:p>
          <a:p>
            <a:pPr marL="0" indent="0"/>
            <a:r>
              <a:rPr lang="nl-NL" sz="2400"/>
              <a:t>Ek - se – </a:t>
            </a:r>
            <a:r>
              <a:rPr lang="nl-NL" sz="2400" err="1"/>
              <a:t>kuu</a:t>
            </a:r>
            <a:r>
              <a:rPr lang="nl-NL" sz="2400"/>
              <a:t> – tie – vu</a:t>
            </a:r>
          </a:p>
          <a:p>
            <a:pPr marL="0" indent="0"/>
            <a:endParaRPr lang="nl-NL" sz="2400"/>
          </a:p>
          <a:p>
            <a:pPr marL="0" indent="0"/>
            <a:r>
              <a:rPr lang="nl-NL" sz="2400"/>
              <a:t>funk-</a:t>
            </a:r>
            <a:r>
              <a:rPr lang="nl-NL" sz="2400" err="1"/>
              <a:t>sies</a:t>
            </a:r>
            <a:endParaRPr lang="nl-NL" sz="2400"/>
          </a:p>
          <a:p>
            <a:pPr marL="285750" indent="-285750">
              <a:buFont typeface="Arial" panose="020B0604020202020204" pitchFamily="34" charset="0"/>
              <a:buChar char="•"/>
            </a:pPr>
            <a:endParaRPr lang="nl-NL"/>
          </a:p>
          <a:p>
            <a:pPr marL="285750" indent="-285750">
              <a:buFont typeface="Arial" panose="020B0604020202020204" pitchFamily="34" charset="0"/>
              <a:buChar char="•"/>
            </a:pPr>
            <a:endParaRPr lang="nl-NL"/>
          </a:p>
        </p:txBody>
      </p:sp>
    </p:spTree>
    <p:extLst>
      <p:ext uri="{BB962C8B-B14F-4D97-AF65-F5344CB8AC3E}">
        <p14:creationId xmlns:p14="http://schemas.microsoft.com/office/powerpoint/2010/main" val="32283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5D1C194-1C51-254C-AA98-5427E97ECDAD}"/>
              </a:ext>
            </a:extLst>
          </p:cNvPr>
          <p:cNvPicPr>
            <a:picLocks noGrp="1" noChangeAspect="1"/>
          </p:cNvPicPr>
          <p:nvPr>
            <p:ph type="pic" sz="quarter" idx="15"/>
          </p:nvPr>
        </p:nvPicPr>
        <p:blipFill>
          <a:blip r:embed="rId3"/>
          <a:srcRect t="7015" b="7015"/>
          <a:stretch/>
        </p:blipFill>
        <p:spPr>
          <a:xfrm>
            <a:off x="-244549" y="55431"/>
            <a:ext cx="4297901" cy="3141308"/>
          </a:xfrm>
        </p:spPr>
      </p:pic>
      <p:sp>
        <p:nvSpPr>
          <p:cNvPr id="4" name="Titel 3">
            <a:extLst>
              <a:ext uri="{FF2B5EF4-FFF2-40B4-BE49-F238E27FC236}">
                <a16:creationId xmlns:a16="http://schemas.microsoft.com/office/drawing/2014/main" id="{383C77CA-365D-330D-C431-5E11AE558FEF}"/>
              </a:ext>
            </a:extLst>
          </p:cNvPr>
          <p:cNvSpPr>
            <a:spLocks noGrp="1"/>
          </p:cNvSpPr>
          <p:nvPr>
            <p:ph type="title"/>
          </p:nvPr>
        </p:nvSpPr>
        <p:spPr>
          <a:xfrm>
            <a:off x="488329" y="707379"/>
            <a:ext cx="3200400" cy="2103436"/>
          </a:xfrm>
        </p:spPr>
        <p:txBody>
          <a:bodyPr>
            <a:normAutofit/>
          </a:bodyPr>
          <a:lstStyle/>
          <a:p>
            <a:pPr algn="ctr"/>
            <a:r>
              <a:rPr lang="nl-NL" sz="3600" i="0">
                <a:solidFill>
                  <a:schemeClr val="bg1"/>
                </a:solidFill>
              </a:rPr>
              <a:t>Executieve functies</a:t>
            </a:r>
          </a:p>
        </p:txBody>
      </p:sp>
      <p:sp>
        <p:nvSpPr>
          <p:cNvPr id="5" name="Tijdelijke aanduiding voor inhoud 4">
            <a:extLst>
              <a:ext uri="{FF2B5EF4-FFF2-40B4-BE49-F238E27FC236}">
                <a16:creationId xmlns:a16="http://schemas.microsoft.com/office/drawing/2014/main" id="{DDA6C6D7-2224-9AFE-15E3-1E095BC3EF76}"/>
              </a:ext>
            </a:extLst>
          </p:cNvPr>
          <p:cNvSpPr>
            <a:spLocks noGrp="1"/>
          </p:cNvSpPr>
          <p:nvPr>
            <p:ph idx="1"/>
          </p:nvPr>
        </p:nvSpPr>
        <p:spPr>
          <a:xfrm>
            <a:off x="7991450" y="3171304"/>
            <a:ext cx="3269757" cy="509770"/>
          </a:xfrm>
        </p:spPr>
        <p:txBody>
          <a:bodyPr vert="horz" lIns="91440" tIns="45720" rIns="91440" bIns="45720" rtlCol="0" anchor="t">
            <a:normAutofit/>
          </a:bodyPr>
          <a:lstStyle/>
          <a:p>
            <a:pPr algn="ctr"/>
            <a:r>
              <a:rPr lang="nl-NL" sz="1800" b="1" dirty="0">
                <a:cs typeface="Mangal Pro"/>
              </a:rPr>
              <a:t>Omgaan met je emoties</a:t>
            </a:r>
            <a:endParaRPr lang="nl-NL" sz="1800" dirty="0">
              <a:cs typeface="Mangal Pro"/>
            </a:endParaRPr>
          </a:p>
          <a:p>
            <a:endParaRPr lang="nl-NL" sz="1800" dirty="0">
              <a:cs typeface="Mangal Pro"/>
            </a:endParaRPr>
          </a:p>
        </p:txBody>
      </p:sp>
      <p:sp>
        <p:nvSpPr>
          <p:cNvPr id="22" name="Tijdelijke aanduiding voor inhoud 4">
            <a:extLst>
              <a:ext uri="{FF2B5EF4-FFF2-40B4-BE49-F238E27FC236}">
                <a16:creationId xmlns:a16="http://schemas.microsoft.com/office/drawing/2014/main" id="{78FE420F-A642-8965-2A50-60AA85053600}"/>
              </a:ext>
            </a:extLst>
          </p:cNvPr>
          <p:cNvSpPr txBox="1">
            <a:spLocks/>
          </p:cNvSpPr>
          <p:nvPr/>
        </p:nvSpPr>
        <p:spPr>
          <a:xfrm>
            <a:off x="7766868" y="6390587"/>
            <a:ext cx="3269757" cy="50977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800" b="1" i="0" u="none" strike="noStrike" kern="1200" cap="none" spc="0" normalizeH="0" baseline="0" noProof="0" dirty="0">
                <a:ln>
                  <a:noFill/>
                </a:ln>
                <a:solidFill>
                  <a:prstClr val="black"/>
                </a:solidFill>
                <a:effectLst/>
                <a:uLnTx/>
                <a:uFillTx/>
                <a:latin typeface="Mangal Pro"/>
                <a:ea typeface="+mn-ea"/>
                <a:cs typeface="Mangal Pro"/>
              </a:rPr>
              <a:t>Plannen en organiseren</a:t>
            </a:r>
            <a:endParaRPr kumimoji="0" lang="nl-NL" sz="20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Mangal Pro"/>
              <a:ea typeface="+mn-ea"/>
              <a:cs typeface="Mangal Pro"/>
            </a:endParaRPr>
          </a:p>
        </p:txBody>
      </p:sp>
      <p:sp>
        <p:nvSpPr>
          <p:cNvPr id="26" name="Tijdelijke aanduiding voor inhoud 4">
            <a:extLst>
              <a:ext uri="{FF2B5EF4-FFF2-40B4-BE49-F238E27FC236}">
                <a16:creationId xmlns:a16="http://schemas.microsoft.com/office/drawing/2014/main" id="{75D0E5B8-071A-4053-CE03-559A6D1555EA}"/>
              </a:ext>
            </a:extLst>
          </p:cNvPr>
          <p:cNvSpPr txBox="1">
            <a:spLocks/>
          </p:cNvSpPr>
          <p:nvPr/>
        </p:nvSpPr>
        <p:spPr>
          <a:xfrm>
            <a:off x="4347212" y="3064414"/>
            <a:ext cx="3644238" cy="55846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800" b="1" i="0" u="none" strike="noStrike" kern="1200" cap="none" spc="0" normalizeH="0" baseline="0" noProof="0" dirty="0">
                <a:ln>
                  <a:noFill/>
                </a:ln>
                <a:solidFill>
                  <a:prstClr val="black"/>
                </a:solidFill>
                <a:effectLst/>
                <a:uLnTx/>
                <a:uFillTx/>
                <a:latin typeface="Mangal Pro"/>
                <a:ea typeface="+mn-ea"/>
                <a:cs typeface="Mangal Pro"/>
              </a:rPr>
              <a:t>Jezelf afremmen of stoppen</a:t>
            </a:r>
            <a:endParaRPr kumimoji="0" lang="nl-NL" sz="1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Mangal Pro"/>
              <a:ea typeface="+mn-ea"/>
              <a:cs typeface="Mangal Pro"/>
            </a:endParaRPr>
          </a:p>
        </p:txBody>
      </p:sp>
      <p:sp>
        <p:nvSpPr>
          <p:cNvPr id="28" name="Tijdelijke aanduiding voor inhoud 4">
            <a:extLst>
              <a:ext uri="{FF2B5EF4-FFF2-40B4-BE49-F238E27FC236}">
                <a16:creationId xmlns:a16="http://schemas.microsoft.com/office/drawing/2014/main" id="{BEE76C45-C916-11D5-B35E-3C462C8C9831}"/>
              </a:ext>
            </a:extLst>
          </p:cNvPr>
          <p:cNvSpPr txBox="1">
            <a:spLocks/>
          </p:cNvSpPr>
          <p:nvPr/>
        </p:nvSpPr>
        <p:spPr>
          <a:xfrm>
            <a:off x="4333505" y="6402324"/>
            <a:ext cx="3657945" cy="66792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800" b="1" i="0" u="none" strike="noStrike" kern="1200" cap="none" spc="0" normalizeH="0" baseline="0" noProof="0" dirty="0">
                <a:ln>
                  <a:noFill/>
                </a:ln>
                <a:solidFill>
                  <a:prstClr val="black"/>
                </a:solidFill>
                <a:effectLst/>
                <a:uLnTx/>
                <a:uFillTx/>
                <a:latin typeface="Mangal Pro"/>
                <a:ea typeface="+mn-ea"/>
                <a:cs typeface="Mangal Pro"/>
              </a:rPr>
              <a:t>Je werkgeheugen gebruiken</a:t>
            </a:r>
            <a:endParaRPr kumimoji="0" lang="nl-NL" sz="20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Mangal Pro"/>
              <a:ea typeface="+mn-ea"/>
              <a:cs typeface="Mangal Pro"/>
            </a:endParaRPr>
          </a:p>
        </p:txBody>
      </p:sp>
      <p:pic>
        <p:nvPicPr>
          <p:cNvPr id="3" name="Afbeelding 2">
            <a:extLst>
              <a:ext uri="{FF2B5EF4-FFF2-40B4-BE49-F238E27FC236}">
                <a16:creationId xmlns:a16="http://schemas.microsoft.com/office/drawing/2014/main" id="{366ADCA3-4CE9-4A1D-5A0F-6748516E6C00}"/>
              </a:ext>
            </a:extLst>
          </p:cNvPr>
          <p:cNvPicPr>
            <a:picLocks noChangeAspect="1"/>
          </p:cNvPicPr>
          <p:nvPr/>
        </p:nvPicPr>
        <p:blipFill>
          <a:blip r:embed="rId4"/>
          <a:stretch>
            <a:fillRect/>
          </a:stretch>
        </p:blipFill>
        <p:spPr>
          <a:xfrm>
            <a:off x="8109125" y="3622883"/>
            <a:ext cx="2927500" cy="2825895"/>
          </a:xfrm>
          <a:prstGeom prst="rect">
            <a:avLst/>
          </a:prstGeom>
          <a:ln>
            <a:noFill/>
          </a:ln>
          <a:effectLst>
            <a:softEdge rad="112500"/>
          </a:effectLst>
        </p:spPr>
      </p:pic>
      <p:pic>
        <p:nvPicPr>
          <p:cNvPr id="10" name="Afbeelding 9">
            <a:extLst>
              <a:ext uri="{FF2B5EF4-FFF2-40B4-BE49-F238E27FC236}">
                <a16:creationId xmlns:a16="http://schemas.microsoft.com/office/drawing/2014/main" id="{0DF51798-0A23-E198-1FC8-CFB552957580}"/>
              </a:ext>
            </a:extLst>
          </p:cNvPr>
          <p:cNvPicPr>
            <a:picLocks noChangeAspect="1"/>
          </p:cNvPicPr>
          <p:nvPr/>
        </p:nvPicPr>
        <p:blipFill>
          <a:blip r:embed="rId5"/>
          <a:stretch>
            <a:fillRect/>
          </a:stretch>
        </p:blipFill>
        <p:spPr>
          <a:xfrm>
            <a:off x="8201205" y="358651"/>
            <a:ext cx="2743341" cy="2781443"/>
          </a:xfrm>
          <a:prstGeom prst="rect">
            <a:avLst/>
          </a:prstGeom>
          <a:ln>
            <a:noFill/>
          </a:ln>
          <a:effectLst>
            <a:softEdge rad="112500"/>
          </a:effectLst>
        </p:spPr>
      </p:pic>
      <p:pic>
        <p:nvPicPr>
          <p:cNvPr id="14" name="Afbeelding 13">
            <a:extLst>
              <a:ext uri="{FF2B5EF4-FFF2-40B4-BE49-F238E27FC236}">
                <a16:creationId xmlns:a16="http://schemas.microsoft.com/office/drawing/2014/main" id="{032FD8F4-B9B8-3AF1-412C-2B841E1020F4}"/>
              </a:ext>
            </a:extLst>
          </p:cNvPr>
          <p:cNvPicPr>
            <a:picLocks noChangeAspect="1"/>
          </p:cNvPicPr>
          <p:nvPr/>
        </p:nvPicPr>
        <p:blipFill>
          <a:blip r:embed="rId6"/>
          <a:stretch>
            <a:fillRect/>
          </a:stretch>
        </p:blipFill>
        <p:spPr>
          <a:xfrm>
            <a:off x="4556967" y="384052"/>
            <a:ext cx="2851297" cy="2756042"/>
          </a:xfrm>
          <a:prstGeom prst="rect">
            <a:avLst/>
          </a:prstGeom>
          <a:ln>
            <a:noFill/>
          </a:ln>
          <a:effectLst>
            <a:softEdge rad="112500"/>
          </a:effectLst>
        </p:spPr>
      </p:pic>
      <p:pic>
        <p:nvPicPr>
          <p:cNvPr id="18" name="Afbeelding 17">
            <a:extLst>
              <a:ext uri="{FF2B5EF4-FFF2-40B4-BE49-F238E27FC236}">
                <a16:creationId xmlns:a16="http://schemas.microsoft.com/office/drawing/2014/main" id="{D3491201-23BC-7F13-5E92-537219FFE735}"/>
              </a:ext>
            </a:extLst>
          </p:cNvPr>
          <p:cNvPicPr>
            <a:picLocks noChangeAspect="1"/>
          </p:cNvPicPr>
          <p:nvPr/>
        </p:nvPicPr>
        <p:blipFill>
          <a:blip r:embed="rId7"/>
          <a:stretch>
            <a:fillRect/>
          </a:stretch>
        </p:blipFill>
        <p:spPr>
          <a:xfrm>
            <a:off x="4581320" y="3644108"/>
            <a:ext cx="2863997" cy="2736991"/>
          </a:xfrm>
          <a:prstGeom prst="rect">
            <a:avLst/>
          </a:prstGeom>
          <a:ln>
            <a:noFill/>
          </a:ln>
          <a:effectLst>
            <a:softEdge rad="112500"/>
          </a:effectLst>
        </p:spPr>
      </p:pic>
    </p:spTree>
    <p:extLst>
      <p:ext uri="{BB962C8B-B14F-4D97-AF65-F5344CB8AC3E}">
        <p14:creationId xmlns:p14="http://schemas.microsoft.com/office/powerpoint/2010/main" val="188356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2"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a:t>Aan het einde van deze les…</a:t>
            </a:r>
          </a:p>
        </p:txBody>
      </p:sp>
      <p:sp>
        <p:nvSpPr>
          <p:cNvPr id="7" name="Tekstvak 6">
            <a:extLst>
              <a:ext uri="{FF2B5EF4-FFF2-40B4-BE49-F238E27FC236}">
                <a16:creationId xmlns:a16="http://schemas.microsoft.com/office/drawing/2014/main" id="{328FF7A0-0354-4E32-4DE7-BAF4C8939DB7}"/>
              </a:ext>
            </a:extLst>
          </p:cNvPr>
          <p:cNvSpPr txBox="1"/>
          <p:nvPr/>
        </p:nvSpPr>
        <p:spPr>
          <a:xfrm>
            <a:off x="1118266" y="2541793"/>
            <a:ext cx="10235534" cy="3416320"/>
          </a:xfrm>
          <a:prstGeom prst="rect">
            <a:avLst/>
          </a:prstGeom>
          <a:noFill/>
        </p:spPr>
        <p:txBody>
          <a:bodyPr wrap="square" lIns="91440" tIns="45720" rIns="91440" bIns="45720" rtlCol="0" anchor="t">
            <a:spAutoFit/>
          </a:bodyPr>
          <a:lstStyle/>
          <a:p>
            <a:pPr>
              <a:lnSpc>
                <a:spcPct val="150000"/>
              </a:lnSpc>
            </a:pPr>
            <a:r>
              <a:rPr lang="nl-NL" sz="2400" dirty="0"/>
              <a:t>Weet ik wat plannen en organiseren is</a:t>
            </a:r>
            <a:endParaRPr lang="nl-NL" dirty="0"/>
          </a:p>
          <a:p>
            <a:pPr>
              <a:lnSpc>
                <a:spcPct val="150000"/>
              </a:lnSpc>
            </a:pPr>
            <a:endParaRPr lang="nl-NL" sz="2400" dirty="0">
              <a:cs typeface="Mangal Pro"/>
            </a:endParaRPr>
          </a:p>
          <a:p>
            <a:pPr>
              <a:lnSpc>
                <a:spcPct val="150000"/>
              </a:lnSpc>
            </a:pPr>
            <a:r>
              <a:rPr lang="nl-NL" sz="2400" dirty="0">
                <a:cs typeface="Mangal Pro"/>
              </a:rPr>
              <a:t>Weet ik wanneer ik moet plannen en organiseren</a:t>
            </a:r>
          </a:p>
          <a:p>
            <a:pPr>
              <a:lnSpc>
                <a:spcPct val="150000"/>
              </a:lnSpc>
            </a:pPr>
            <a:endParaRPr lang="nl-NL" sz="2400" b="1" dirty="0"/>
          </a:p>
          <a:p>
            <a:pPr>
              <a:lnSpc>
                <a:spcPct val="150000"/>
              </a:lnSpc>
            </a:pPr>
            <a:r>
              <a:rPr lang="nl-NL" sz="2400" dirty="0"/>
              <a:t>Heb ik een paar manieren bedacht om beter te plannen en organiseren</a:t>
            </a:r>
            <a:endParaRPr lang="nl-NL" sz="2400" dirty="0">
              <a:cs typeface="Mangal Pro"/>
            </a:endParaRPr>
          </a:p>
        </p:txBody>
      </p:sp>
    </p:spTree>
    <p:extLst>
      <p:ext uri="{BB962C8B-B14F-4D97-AF65-F5344CB8AC3E}">
        <p14:creationId xmlns:p14="http://schemas.microsoft.com/office/powerpoint/2010/main" val="3992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a:t>Introductie</a:t>
            </a:r>
          </a:p>
        </p:txBody>
      </p:sp>
      <p:sp>
        <p:nvSpPr>
          <p:cNvPr id="7" name="Tekstvak 6">
            <a:extLst>
              <a:ext uri="{FF2B5EF4-FFF2-40B4-BE49-F238E27FC236}">
                <a16:creationId xmlns:a16="http://schemas.microsoft.com/office/drawing/2014/main" id="{328FF7A0-0354-4E32-4DE7-BAF4C8939DB7}"/>
              </a:ext>
            </a:extLst>
          </p:cNvPr>
          <p:cNvSpPr txBox="1"/>
          <p:nvPr/>
        </p:nvSpPr>
        <p:spPr>
          <a:xfrm>
            <a:off x="2843538" y="4858994"/>
            <a:ext cx="7091879" cy="461665"/>
          </a:xfrm>
          <a:prstGeom prst="rect">
            <a:avLst/>
          </a:prstGeom>
          <a:noFill/>
        </p:spPr>
        <p:txBody>
          <a:bodyPr wrap="square" lIns="91440" tIns="45720" rIns="91440" bIns="45720" rtlCol="0" anchor="t">
            <a:spAutoFit/>
          </a:bodyPr>
          <a:lstStyle/>
          <a:p>
            <a:r>
              <a:rPr lang="nl-NL" sz="2400" dirty="0"/>
              <a:t>Waar denk je aan bij het woord </a:t>
            </a:r>
            <a:r>
              <a:rPr lang="nl-NL" sz="2400" b="1" dirty="0"/>
              <a:t>plannen</a:t>
            </a:r>
            <a:r>
              <a:rPr lang="nl-NL" sz="2400" dirty="0"/>
              <a:t>?</a:t>
            </a:r>
          </a:p>
        </p:txBody>
      </p:sp>
      <p:sp>
        <p:nvSpPr>
          <p:cNvPr id="4" name="Rectangle 1">
            <a:extLst>
              <a:ext uri="{FF2B5EF4-FFF2-40B4-BE49-F238E27FC236}">
                <a16:creationId xmlns:a16="http://schemas.microsoft.com/office/drawing/2014/main" id="{F3BFEE3B-620B-E468-7D3D-6E8E7BE8F4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4">
            <a:extLst>
              <a:ext uri="{FF2B5EF4-FFF2-40B4-BE49-F238E27FC236}">
                <a16:creationId xmlns:a16="http://schemas.microsoft.com/office/drawing/2014/main" id="{FAB2D564-F277-796E-2C31-C3B3BE279B1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9" name="Afbeelding 8">
            <a:extLst>
              <a:ext uri="{FF2B5EF4-FFF2-40B4-BE49-F238E27FC236}">
                <a16:creationId xmlns:a16="http://schemas.microsoft.com/office/drawing/2014/main" id="{1F8EDCD6-E4FF-623D-33F1-51DF910A178C}"/>
              </a:ext>
            </a:extLst>
          </p:cNvPr>
          <p:cNvPicPr>
            <a:picLocks noChangeAspect="1"/>
          </p:cNvPicPr>
          <p:nvPr/>
        </p:nvPicPr>
        <p:blipFill rotWithShape="1">
          <a:blip r:embed="rId3">
            <a:extLst>
              <a:ext uri="{28A0092B-C50C-407E-A947-70E740481C1C}">
                <a14:useLocalDpi xmlns:a14="http://schemas.microsoft.com/office/drawing/2010/main" val="0"/>
              </a:ext>
            </a:extLst>
          </a:blip>
          <a:srcRect l="3033" r="3033"/>
          <a:stretch/>
        </p:blipFill>
        <p:spPr>
          <a:xfrm>
            <a:off x="4400905" y="1354588"/>
            <a:ext cx="3079629" cy="3094006"/>
          </a:xfrm>
          <a:prstGeom prst="flowChartConnector">
            <a:avLst/>
          </a:prstGeom>
        </p:spPr>
      </p:pic>
    </p:spTree>
    <p:extLst>
      <p:ext uri="{BB962C8B-B14F-4D97-AF65-F5344CB8AC3E}">
        <p14:creationId xmlns:p14="http://schemas.microsoft.com/office/powerpoint/2010/main" val="33983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a:t>Introductie</a:t>
            </a:r>
          </a:p>
        </p:txBody>
      </p:sp>
      <p:sp>
        <p:nvSpPr>
          <p:cNvPr id="7" name="Tekstvak 6">
            <a:extLst>
              <a:ext uri="{FF2B5EF4-FFF2-40B4-BE49-F238E27FC236}">
                <a16:creationId xmlns:a16="http://schemas.microsoft.com/office/drawing/2014/main" id="{328FF7A0-0354-4E32-4DE7-BAF4C8939DB7}"/>
              </a:ext>
            </a:extLst>
          </p:cNvPr>
          <p:cNvSpPr txBox="1"/>
          <p:nvPr/>
        </p:nvSpPr>
        <p:spPr>
          <a:xfrm>
            <a:off x="3388699" y="5085674"/>
            <a:ext cx="7091879" cy="461665"/>
          </a:xfrm>
          <a:prstGeom prst="rect">
            <a:avLst/>
          </a:prstGeom>
          <a:noFill/>
        </p:spPr>
        <p:txBody>
          <a:bodyPr wrap="square" lIns="91440" tIns="45720" rIns="91440" bIns="45720" rtlCol="0" anchor="t">
            <a:spAutoFit/>
          </a:bodyPr>
          <a:lstStyle/>
          <a:p>
            <a:r>
              <a:rPr lang="nl-NL" sz="2400" dirty="0"/>
              <a:t>Waar denk je aan bij </a:t>
            </a:r>
            <a:r>
              <a:rPr lang="nl-NL" sz="2400" b="1" dirty="0"/>
              <a:t>organiseren?</a:t>
            </a:r>
            <a:endParaRPr lang="nl-NL" sz="2400" dirty="0"/>
          </a:p>
        </p:txBody>
      </p:sp>
      <p:sp>
        <p:nvSpPr>
          <p:cNvPr id="4" name="Rectangle 1">
            <a:extLst>
              <a:ext uri="{FF2B5EF4-FFF2-40B4-BE49-F238E27FC236}">
                <a16:creationId xmlns:a16="http://schemas.microsoft.com/office/drawing/2014/main" id="{F3BFEE3B-620B-E468-7D3D-6E8E7BE8F4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4">
            <a:extLst>
              <a:ext uri="{FF2B5EF4-FFF2-40B4-BE49-F238E27FC236}">
                <a16:creationId xmlns:a16="http://schemas.microsoft.com/office/drawing/2014/main" id="{FAB2D564-F277-796E-2C31-C3B3BE279B1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9" name="Afbeelding 8">
            <a:extLst>
              <a:ext uri="{FF2B5EF4-FFF2-40B4-BE49-F238E27FC236}">
                <a16:creationId xmlns:a16="http://schemas.microsoft.com/office/drawing/2014/main" id="{1F8EDCD6-E4FF-623D-33F1-51DF910A178C}"/>
              </a:ext>
            </a:extLst>
          </p:cNvPr>
          <p:cNvPicPr>
            <a:picLocks noChangeAspect="1"/>
          </p:cNvPicPr>
          <p:nvPr/>
        </p:nvPicPr>
        <p:blipFill>
          <a:blip r:embed="rId3">
            <a:extLst>
              <a:ext uri="{28A0092B-C50C-407E-A947-70E740481C1C}">
                <a14:useLocalDpi xmlns:a14="http://schemas.microsoft.com/office/drawing/2010/main" val="0"/>
              </a:ext>
            </a:extLst>
          </a:blip>
          <a:srcRect l="12674" r="12674"/>
          <a:stretch/>
        </p:blipFill>
        <p:spPr>
          <a:xfrm>
            <a:off x="4429660" y="1541493"/>
            <a:ext cx="3079629" cy="3094006"/>
          </a:xfrm>
          <a:prstGeom prst="flowChartConnector">
            <a:avLst/>
          </a:prstGeom>
        </p:spPr>
      </p:pic>
    </p:spTree>
    <p:extLst>
      <p:ext uri="{BB962C8B-B14F-4D97-AF65-F5344CB8AC3E}">
        <p14:creationId xmlns:p14="http://schemas.microsoft.com/office/powerpoint/2010/main" val="3049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dirty="0"/>
              <a:t>Introductie: samengevat</a:t>
            </a:r>
          </a:p>
        </p:txBody>
      </p:sp>
      <p:sp>
        <p:nvSpPr>
          <p:cNvPr id="7" name="Tekstvak 6">
            <a:extLst>
              <a:ext uri="{FF2B5EF4-FFF2-40B4-BE49-F238E27FC236}">
                <a16:creationId xmlns:a16="http://schemas.microsoft.com/office/drawing/2014/main" id="{328FF7A0-0354-4E32-4DE7-BAF4C8939DB7}"/>
              </a:ext>
            </a:extLst>
          </p:cNvPr>
          <p:cNvSpPr txBox="1"/>
          <p:nvPr/>
        </p:nvSpPr>
        <p:spPr>
          <a:xfrm>
            <a:off x="7603922" y="5351281"/>
            <a:ext cx="3928265" cy="1569660"/>
          </a:xfrm>
          <a:prstGeom prst="rect">
            <a:avLst/>
          </a:prstGeom>
          <a:noFill/>
        </p:spPr>
        <p:txBody>
          <a:bodyPr wrap="square" lIns="91440" tIns="45720" rIns="91440" bIns="45720" rtlCol="0" anchor="t">
            <a:spAutoFit/>
          </a:bodyPr>
          <a:lstStyle/>
          <a:p>
            <a:r>
              <a:rPr lang="nl-NL" sz="2400" dirty="0"/>
              <a:t>Organiseren = doen</a:t>
            </a:r>
          </a:p>
          <a:p>
            <a:br>
              <a:rPr lang="nl-NL" sz="2400" dirty="0"/>
            </a:br>
            <a:r>
              <a:rPr lang="nl-NL" sz="2400" b="1" dirty="0"/>
              <a:t>het ook écht doen</a:t>
            </a:r>
            <a:r>
              <a:rPr lang="nl-NL" sz="2400" dirty="0"/>
              <a:t> &gt; regelen en klaarmaken.</a:t>
            </a:r>
          </a:p>
        </p:txBody>
      </p:sp>
      <p:sp>
        <p:nvSpPr>
          <p:cNvPr id="4" name="Rectangle 1">
            <a:extLst>
              <a:ext uri="{FF2B5EF4-FFF2-40B4-BE49-F238E27FC236}">
                <a16:creationId xmlns:a16="http://schemas.microsoft.com/office/drawing/2014/main" id="{F3BFEE3B-620B-E468-7D3D-6E8E7BE8F4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4">
            <a:extLst>
              <a:ext uri="{FF2B5EF4-FFF2-40B4-BE49-F238E27FC236}">
                <a16:creationId xmlns:a16="http://schemas.microsoft.com/office/drawing/2014/main" id="{FAB2D564-F277-796E-2C31-C3B3BE279B1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9" name="Afbeelding 8">
            <a:extLst>
              <a:ext uri="{FF2B5EF4-FFF2-40B4-BE49-F238E27FC236}">
                <a16:creationId xmlns:a16="http://schemas.microsoft.com/office/drawing/2014/main" id="{1F8EDCD6-E4FF-623D-33F1-51DF910A178C}"/>
              </a:ext>
            </a:extLst>
          </p:cNvPr>
          <p:cNvPicPr>
            <a:picLocks noChangeAspect="1"/>
          </p:cNvPicPr>
          <p:nvPr/>
        </p:nvPicPr>
        <p:blipFill>
          <a:blip r:embed="rId3">
            <a:extLst>
              <a:ext uri="{28A0092B-C50C-407E-A947-70E740481C1C}">
                <a14:useLocalDpi xmlns:a14="http://schemas.microsoft.com/office/drawing/2010/main" val="0"/>
              </a:ext>
            </a:extLst>
          </a:blip>
          <a:srcRect l="12674" r="12674"/>
          <a:stretch/>
        </p:blipFill>
        <p:spPr>
          <a:xfrm>
            <a:off x="7602233" y="2130311"/>
            <a:ext cx="3079629" cy="3094006"/>
          </a:xfrm>
          <a:prstGeom prst="flowChartConnector">
            <a:avLst/>
          </a:prstGeom>
        </p:spPr>
      </p:pic>
      <p:pic>
        <p:nvPicPr>
          <p:cNvPr id="3" name="Afbeelding 2">
            <a:extLst>
              <a:ext uri="{FF2B5EF4-FFF2-40B4-BE49-F238E27FC236}">
                <a16:creationId xmlns:a16="http://schemas.microsoft.com/office/drawing/2014/main" id="{961E855B-6DBE-4C25-B794-8AF9B565FEAB}"/>
              </a:ext>
            </a:extLst>
          </p:cNvPr>
          <p:cNvPicPr>
            <a:picLocks noChangeAspect="1"/>
          </p:cNvPicPr>
          <p:nvPr/>
        </p:nvPicPr>
        <p:blipFill rotWithShape="1">
          <a:blip r:embed="rId4">
            <a:extLst>
              <a:ext uri="{28A0092B-C50C-407E-A947-70E740481C1C}">
                <a14:useLocalDpi xmlns:a14="http://schemas.microsoft.com/office/drawing/2010/main" val="0"/>
              </a:ext>
            </a:extLst>
          </a:blip>
          <a:srcRect l="3033" r="3033"/>
          <a:stretch/>
        </p:blipFill>
        <p:spPr>
          <a:xfrm>
            <a:off x="2024015" y="2130311"/>
            <a:ext cx="3079629" cy="3094006"/>
          </a:xfrm>
          <a:prstGeom prst="flowChartConnector">
            <a:avLst/>
          </a:prstGeom>
        </p:spPr>
      </p:pic>
      <p:sp>
        <p:nvSpPr>
          <p:cNvPr id="5" name="Tekstvak 4">
            <a:extLst>
              <a:ext uri="{FF2B5EF4-FFF2-40B4-BE49-F238E27FC236}">
                <a16:creationId xmlns:a16="http://schemas.microsoft.com/office/drawing/2014/main" id="{301AAE01-2B37-7AE7-2D75-A3171B37A237}"/>
              </a:ext>
            </a:extLst>
          </p:cNvPr>
          <p:cNvSpPr txBox="1"/>
          <p:nvPr/>
        </p:nvSpPr>
        <p:spPr>
          <a:xfrm>
            <a:off x="2025817" y="5351281"/>
            <a:ext cx="3928265" cy="1569660"/>
          </a:xfrm>
          <a:prstGeom prst="rect">
            <a:avLst/>
          </a:prstGeom>
          <a:noFill/>
        </p:spPr>
        <p:txBody>
          <a:bodyPr wrap="square" lIns="91440" tIns="45720" rIns="91440" bIns="45720" rtlCol="0" anchor="t">
            <a:spAutoFit/>
          </a:bodyPr>
          <a:lstStyle/>
          <a:p>
            <a:r>
              <a:rPr lang="nl-NL" sz="2400" dirty="0"/>
              <a:t>Plannen = denken</a:t>
            </a:r>
            <a:br>
              <a:rPr lang="nl-NL" sz="2400" dirty="0"/>
            </a:br>
            <a:br>
              <a:rPr lang="nl-NL" sz="2400" dirty="0"/>
            </a:br>
            <a:r>
              <a:rPr lang="nl-NL" sz="2400" dirty="0"/>
              <a:t>bedenken </a:t>
            </a:r>
            <a:r>
              <a:rPr lang="nl-NL" sz="2400" b="1" dirty="0"/>
              <a:t>wat</a:t>
            </a:r>
            <a:r>
              <a:rPr lang="nl-NL" sz="2400" dirty="0"/>
              <a:t> je gaat doen en </a:t>
            </a:r>
            <a:r>
              <a:rPr lang="nl-NL" sz="2400" b="1" dirty="0"/>
              <a:t>wanneer</a:t>
            </a:r>
            <a:r>
              <a:rPr lang="nl-NL" sz="2400" dirty="0"/>
              <a:t>.</a:t>
            </a:r>
          </a:p>
        </p:txBody>
      </p:sp>
      <p:sp>
        <p:nvSpPr>
          <p:cNvPr id="10" name="Tekstvak 9">
            <a:extLst>
              <a:ext uri="{FF2B5EF4-FFF2-40B4-BE49-F238E27FC236}">
                <a16:creationId xmlns:a16="http://schemas.microsoft.com/office/drawing/2014/main" id="{C1B2E00F-92D9-E962-7022-5949806AB397}"/>
              </a:ext>
            </a:extLst>
          </p:cNvPr>
          <p:cNvSpPr txBox="1"/>
          <p:nvPr/>
        </p:nvSpPr>
        <p:spPr>
          <a:xfrm>
            <a:off x="2328307" y="1670590"/>
            <a:ext cx="3928265" cy="461665"/>
          </a:xfrm>
          <a:prstGeom prst="rect">
            <a:avLst/>
          </a:prstGeom>
          <a:noFill/>
        </p:spPr>
        <p:txBody>
          <a:bodyPr wrap="square" lIns="91440" tIns="45720" rIns="91440" bIns="45720" rtlCol="0" anchor="t">
            <a:spAutoFit/>
          </a:bodyPr>
          <a:lstStyle/>
          <a:p>
            <a:r>
              <a:rPr lang="nl-NL" sz="2400"/>
              <a:t>Wat is plannen?</a:t>
            </a:r>
            <a:endParaRPr lang="nl-NL" sz="2400">
              <a:cs typeface="Mangal Pro"/>
            </a:endParaRPr>
          </a:p>
        </p:txBody>
      </p:sp>
      <p:sp>
        <p:nvSpPr>
          <p:cNvPr id="8" name="Tekstvak 7">
            <a:extLst>
              <a:ext uri="{FF2B5EF4-FFF2-40B4-BE49-F238E27FC236}">
                <a16:creationId xmlns:a16="http://schemas.microsoft.com/office/drawing/2014/main" id="{7D03415C-EA09-FD54-47E2-E4370E70CA06}"/>
              </a:ext>
            </a:extLst>
          </p:cNvPr>
          <p:cNvSpPr txBox="1"/>
          <p:nvPr/>
        </p:nvSpPr>
        <p:spPr>
          <a:xfrm>
            <a:off x="7557686" y="1668646"/>
            <a:ext cx="3928265" cy="461665"/>
          </a:xfrm>
          <a:prstGeom prst="rect">
            <a:avLst/>
          </a:prstGeom>
          <a:noFill/>
        </p:spPr>
        <p:txBody>
          <a:bodyPr wrap="square" lIns="91440" tIns="45720" rIns="91440" bIns="45720" rtlCol="0" anchor="t">
            <a:spAutoFit/>
          </a:bodyPr>
          <a:lstStyle/>
          <a:p>
            <a:r>
              <a:rPr lang="nl-NL" sz="2400" dirty="0"/>
              <a:t>Wat is organiseren?</a:t>
            </a:r>
            <a:endParaRPr lang="nl-NL" sz="2400" dirty="0">
              <a:cs typeface="Mangal Pro"/>
            </a:endParaRPr>
          </a:p>
        </p:txBody>
      </p:sp>
    </p:spTree>
    <p:extLst>
      <p:ext uri="{BB962C8B-B14F-4D97-AF65-F5344CB8AC3E}">
        <p14:creationId xmlns:p14="http://schemas.microsoft.com/office/powerpoint/2010/main" val="692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2F23-29A3-8DE8-BFD5-7B43529941AF}"/>
              </a:ext>
            </a:extLst>
          </p:cNvPr>
          <p:cNvSpPr>
            <a:spLocks noGrp="1"/>
          </p:cNvSpPr>
          <p:nvPr>
            <p:ph type="title"/>
          </p:nvPr>
        </p:nvSpPr>
        <p:spPr/>
        <p:txBody>
          <a:bodyPr/>
          <a:lstStyle/>
          <a:p>
            <a:r>
              <a:rPr lang="nl-NL" i="0" dirty="0"/>
              <a:t>Waarom dan?</a:t>
            </a:r>
          </a:p>
        </p:txBody>
      </p:sp>
      <p:sp>
        <p:nvSpPr>
          <p:cNvPr id="7" name="Tekstvak 6">
            <a:extLst>
              <a:ext uri="{FF2B5EF4-FFF2-40B4-BE49-F238E27FC236}">
                <a16:creationId xmlns:a16="http://schemas.microsoft.com/office/drawing/2014/main" id="{328FF7A0-0354-4E32-4DE7-BAF4C8939DB7}"/>
              </a:ext>
            </a:extLst>
          </p:cNvPr>
          <p:cNvSpPr txBox="1"/>
          <p:nvPr/>
        </p:nvSpPr>
        <p:spPr>
          <a:xfrm>
            <a:off x="2688673" y="4652835"/>
            <a:ext cx="9806729" cy="1938992"/>
          </a:xfrm>
          <a:prstGeom prst="rect">
            <a:avLst/>
          </a:prstGeom>
          <a:noFill/>
        </p:spPr>
        <p:txBody>
          <a:bodyPr wrap="square" lIns="91440" tIns="45720" rIns="91440" bIns="45720" rtlCol="0" anchor="t">
            <a:spAutoFit/>
          </a:bodyPr>
          <a:lstStyle/>
          <a:p>
            <a:r>
              <a:rPr lang="nl-NL" sz="2400" dirty="0"/>
              <a:t>Waarom is plannen en organiseren belangrijk in je leven?</a:t>
            </a:r>
          </a:p>
          <a:p>
            <a:endParaRPr lang="nl-NL" sz="2400" dirty="0"/>
          </a:p>
          <a:p>
            <a:r>
              <a:rPr lang="nl-NL" sz="2400" dirty="0"/>
              <a:t>Wat gebeurt er als je niet plant en organiseert?</a:t>
            </a:r>
          </a:p>
          <a:p>
            <a:endParaRPr lang="nl-NL" sz="2400" dirty="0"/>
          </a:p>
          <a:p>
            <a:r>
              <a:rPr lang="nl-NL" sz="2400" dirty="0"/>
              <a:t>Wanneer kan je niet zomaar plannen en organiseren?</a:t>
            </a:r>
          </a:p>
        </p:txBody>
      </p:sp>
      <p:sp>
        <p:nvSpPr>
          <p:cNvPr id="4" name="Rectangle 1">
            <a:extLst>
              <a:ext uri="{FF2B5EF4-FFF2-40B4-BE49-F238E27FC236}">
                <a16:creationId xmlns:a16="http://schemas.microsoft.com/office/drawing/2014/main" id="{F3BFEE3B-620B-E468-7D3D-6E8E7BE8F4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4">
            <a:extLst>
              <a:ext uri="{FF2B5EF4-FFF2-40B4-BE49-F238E27FC236}">
                <a16:creationId xmlns:a16="http://schemas.microsoft.com/office/drawing/2014/main" id="{FAB2D564-F277-796E-2C31-C3B3BE279B1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9" name="Afbeelding 8" descr="Afbeelding met persoon, Menselijk gezicht, kleding, overdekt&#10;&#10;Automatisch gegenereerde beschrijving">
            <a:extLst>
              <a:ext uri="{FF2B5EF4-FFF2-40B4-BE49-F238E27FC236}">
                <a16:creationId xmlns:a16="http://schemas.microsoft.com/office/drawing/2014/main" id="{1F8EDCD6-E4FF-623D-33F1-51DF910A178C}"/>
              </a:ext>
            </a:extLst>
          </p:cNvPr>
          <p:cNvPicPr>
            <a:picLocks noChangeAspect="1"/>
          </p:cNvPicPr>
          <p:nvPr/>
        </p:nvPicPr>
        <p:blipFill>
          <a:blip r:embed="rId3"/>
          <a:stretch>
            <a:fillRect/>
          </a:stretch>
        </p:blipFill>
        <p:spPr>
          <a:xfrm>
            <a:off x="4708584" y="1235669"/>
            <a:ext cx="3079629" cy="3094006"/>
          </a:xfrm>
          <a:prstGeom prst="flowChartConnector">
            <a:avLst/>
          </a:prstGeom>
        </p:spPr>
      </p:pic>
    </p:spTree>
    <p:extLst>
      <p:ext uri="{BB962C8B-B14F-4D97-AF65-F5344CB8AC3E}">
        <p14:creationId xmlns:p14="http://schemas.microsoft.com/office/powerpoint/2010/main" val="280115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599330"/>
      </a:hlink>
      <a:folHlink>
        <a:srgbClr val="C00000"/>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Props1.xml><?xml version="1.0" encoding="utf-8"?>
<ds:datastoreItem xmlns:ds="http://schemas.openxmlformats.org/officeDocument/2006/customXml" ds:itemID="{B2BCFD48-F71E-47AD-98B6-E1F467B7ECF4}">
  <ds:schemaRefs>
    <ds:schemaRef ds:uri="http://schemas.microsoft.com/sharepoint/v3/contenttype/forms"/>
  </ds:schemaRefs>
</ds:datastoreItem>
</file>

<file path=customXml/itemProps2.xml><?xml version="1.0" encoding="utf-8"?>
<ds:datastoreItem xmlns:ds="http://schemas.openxmlformats.org/officeDocument/2006/customXml" ds:itemID="{21132715-41DB-499C-8A19-0C6BF08DB222}">
  <ds:schemaRefs>
    <ds:schemaRef ds:uri="698eef58-bb61-42e2-b548-e1d1f250d219"/>
    <ds:schemaRef ds:uri="fcc10157-42f8-46e8-83f5-1d9ac4b00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E86CF5-474E-4A71-BB15-821E46030425}">
  <ds:schemaRefs>
    <ds:schemaRef ds:uri="fcc10157-42f8-46e8-83f5-1d9ac4b0055d"/>
    <ds:schemaRef ds:uri="http://schemas.microsoft.com/office/2006/documentManagement/types"/>
    <ds:schemaRef ds:uri="http://purl.org/dc/dcmitype/"/>
    <ds:schemaRef ds:uri="http://schemas.openxmlformats.org/package/2006/metadata/core-properties"/>
    <ds:schemaRef ds:uri="http://www.w3.org/XML/1998/namespace"/>
    <ds:schemaRef ds:uri="http://purl.org/dc/elements/1.1/"/>
    <ds:schemaRef ds:uri="http://purl.org/dc/terms/"/>
    <ds:schemaRef ds:uri="http://schemas.microsoft.com/office/infopath/2007/PartnerControls"/>
    <ds:schemaRef ds:uri="698eef58-bb61-42e2-b548-e1d1f250d21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35</TotalTime>
  <Words>5022</Words>
  <Application>Microsoft Office PowerPoint</Application>
  <PresentationFormat>Breedbeeld</PresentationFormat>
  <Paragraphs>411</Paragraphs>
  <Slides>16</Slides>
  <Notes>16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16</vt:i4>
      </vt:variant>
    </vt:vector>
  </HeadingPairs>
  <TitlesOfParts>
    <vt:vector size="26" baseType="lpstr">
      <vt:lpstr>Aptos</vt:lpstr>
      <vt:lpstr>Arial</vt:lpstr>
      <vt:lpstr>Arial,Sans-Serif</vt:lpstr>
      <vt:lpstr>BaseNine</vt:lpstr>
      <vt:lpstr>Calibri</vt:lpstr>
      <vt:lpstr>Mangal Pro</vt:lpstr>
      <vt:lpstr>Segoe UI</vt:lpstr>
      <vt:lpstr>Symbol</vt:lpstr>
      <vt:lpstr>Wingdings</vt:lpstr>
      <vt:lpstr>1_Thema PE TOS VSO</vt:lpstr>
      <vt:lpstr>Psycho-educatie</vt:lpstr>
      <vt:lpstr>Vorige les</vt:lpstr>
      <vt:lpstr>Executieve functies</vt:lpstr>
      <vt:lpstr>Executieve functies</vt:lpstr>
      <vt:lpstr>Aan het einde van deze les…</vt:lpstr>
      <vt:lpstr>Introductie</vt:lpstr>
      <vt:lpstr>Introductie</vt:lpstr>
      <vt:lpstr>Introductie: samengevat</vt:lpstr>
      <vt:lpstr>Waarom dan?</vt:lpstr>
      <vt:lpstr>Oefening: zelf plannen en organiseren</vt:lpstr>
      <vt:lpstr>Oefening: na afloop</vt:lpstr>
      <vt:lpstr>Handige manieren om te plannen en organiseren voor elke dag</vt:lpstr>
      <vt:lpstr>Handige manieren om te plannen en organiseren voor elke dag</vt:lpstr>
      <vt:lpstr>Een handige manier voor jezelf</vt:lpstr>
      <vt:lpstr>Jouw manier uitproberen op school</vt:lpstr>
      <vt:lpstr>Aan het einde van deze 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lastModifiedBy>Tineke Post- Ilbrink</cp:lastModifiedBy>
  <cp:revision>5</cp:revision>
  <dcterms:created xsi:type="dcterms:W3CDTF">2024-09-22T11:44:04Z</dcterms:created>
  <dcterms:modified xsi:type="dcterms:W3CDTF">2025-02-05T09:51:17Z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