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18" r:id="rId5"/>
    <p:sldId id="319" r:id="rId6"/>
    <p:sldId id="320" r:id="rId7"/>
    <p:sldId id="321" r:id="rId8"/>
    <p:sldId id="313" r:id="rId9"/>
    <p:sldId id="314" r:id="rId10"/>
    <p:sldId id="315" r:id="rId11"/>
    <p:sldId id="316" r:id="rId12"/>
    <p:sldId id="317" r:id="rId13"/>
    <p:sldId id="32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2HliuVXUmKcrInTTHEaCQ==" hashData="TD9a5Sxy1Chm8UDknP2dFncNqVThMhDxhsL7vIuO53IGvIP2QhsUK0xE8/1gcCktXEFrTWhRc5cgqSE3B6AlsA=="/>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C48B1A-2ECF-9257-8D7E-D0AB08745C41}" name="Tineke Post- Ilbrink" initials="PST" userId="Tineke Post- Ilbrink"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D201F-DCBD-46B2-90F2-737D6E47E1FD}" v="3" dt="2024-11-25T12:00:42.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6247" autoAdjust="0"/>
  </p:normalViewPr>
  <p:slideViewPr>
    <p:cSldViewPr snapToGrid="0">
      <p:cViewPr varScale="1">
        <p:scale>
          <a:sx n="26" d="100"/>
          <a:sy n="26" d="100"/>
        </p:scale>
        <p:origin x="214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B5FD201F-DCBD-46B2-90F2-737D6E47E1FD}"/>
    <pc:docChg chg="modSld">
      <pc:chgData name="Post, Tineke" userId="acaedabe-b12f-42d1-8517-780bc8ea15c4" providerId="ADAL" clId="{B5FD201F-DCBD-46B2-90F2-737D6E47E1FD}" dt="2024-11-21T13:43:16.974" v="216" actId="20577"/>
      <pc:docMkLst>
        <pc:docMk/>
      </pc:docMkLst>
      <pc:sldChg chg="modNotesTx">
        <pc:chgData name="Post, Tineke" userId="acaedabe-b12f-42d1-8517-780bc8ea15c4" providerId="ADAL" clId="{B5FD201F-DCBD-46B2-90F2-737D6E47E1FD}" dt="2024-11-21T13:43:16.974" v="216" actId="20577"/>
        <pc:sldMkLst>
          <pc:docMk/>
          <pc:sldMk cId="4232604915" sldId="316"/>
        </pc:sldMkLst>
      </pc:sldChg>
      <pc:sldChg chg="modNotesTx">
        <pc:chgData name="Post, Tineke" userId="acaedabe-b12f-42d1-8517-780bc8ea15c4" providerId="ADAL" clId="{B5FD201F-DCBD-46B2-90F2-737D6E47E1FD}" dt="2024-11-21T13:37:50.846" v="1" actId="6549"/>
        <pc:sldMkLst>
          <pc:docMk/>
          <pc:sldMk cId="2762397262"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4D632-F819-483B-908C-57B07E8F323F}" type="datetimeFigureOut">
              <a:rPr lang="nl-NL" smtClean="0"/>
              <a:t>9-12-2024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1CE99-7619-4FC8-B7DC-9D5565058E0F}" type="slidenum">
              <a:rPr lang="nl-NL" smtClean="0"/>
              <a:t>‹nr.›</a:t>
            </a:fld>
            <a:endParaRPr lang="nl-NL"/>
          </a:p>
        </p:txBody>
      </p:sp>
    </p:spTree>
    <p:extLst>
      <p:ext uri="{BB962C8B-B14F-4D97-AF65-F5344CB8AC3E}">
        <p14:creationId xmlns:p14="http://schemas.microsoft.com/office/powerpoint/2010/main" val="337037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B9BD2-C9D5-FB40-37AD-DC3504DA75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3EF70B-0614-D279-AA71-E00CD1C46C22}"/>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59EE73D0-26E0-3040-73C2-50E912E06A80}"/>
              </a:ext>
            </a:extLst>
          </p:cNvPr>
          <p:cNvSpPr>
            <a:spLocks noGrp="1"/>
          </p:cNvSpPr>
          <p:nvPr>
            <p:ph type="body" idx="1"/>
          </p:nvPr>
        </p:nvSpPr>
        <p:spPr/>
        <p:txBody>
          <a:bodyPr/>
          <a:lstStyle/>
          <a:p>
            <a:r>
              <a:rPr lang="nl-NL" sz="1000" b="1" dirty="0">
                <a:latin typeface="Arial" panose="020B0604020202020204" pitchFamily="34" charset="0"/>
                <a:cs typeface="Arial" panose="020B0604020202020204" pitchFamily="34" charset="0"/>
              </a:rPr>
              <a:t>Benodigde materialen:</a:t>
            </a:r>
          </a:p>
          <a:p>
            <a:pPr marL="171450" indent="-171450">
              <a:buFontTx/>
              <a:buChar char="-"/>
            </a:pPr>
            <a:r>
              <a:rPr lang="nl-NL" sz="1000" dirty="0" err="1">
                <a:latin typeface="Arial" panose="020B0604020202020204" pitchFamily="34" charset="0"/>
                <a:cs typeface="Arial" panose="020B0604020202020204" pitchFamily="34" charset="0"/>
              </a:rPr>
              <a:t>Flapover</a:t>
            </a:r>
            <a:r>
              <a:rPr lang="nl-NL" sz="1000" dirty="0">
                <a:latin typeface="Arial" panose="020B0604020202020204" pitchFamily="34" charset="0"/>
                <a:cs typeface="Arial" panose="020B0604020202020204" pitchFamily="34" charset="0"/>
              </a:rPr>
              <a:t> en stiften.</a:t>
            </a:r>
          </a:p>
          <a:p>
            <a:pPr marL="171450" indent="-171450">
              <a:buFontTx/>
              <a:buChar char="-"/>
            </a:pPr>
            <a:endParaRPr lang="nl-NL" sz="1000" kern="100" dirty="0">
              <a:effectLst/>
              <a:latin typeface="Arial" panose="020B0604020202020204" pitchFamily="34" charset="0"/>
              <a:ea typeface="Calibri" panose="020F050202020403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Voorbereiding:</a:t>
            </a:r>
          </a:p>
          <a:p>
            <a:pPr marL="171450" indent="-171450">
              <a:buFont typeface="Wingdings" panose="05000000000000000000" pitchFamily="2" charset="2"/>
              <a:buChar char="ü"/>
            </a:pPr>
            <a:r>
              <a:rPr lang="nl-NL" sz="1000" dirty="0">
                <a:latin typeface="Arial" panose="020B0604020202020204" pitchFamily="34" charset="0"/>
                <a:cs typeface="Arial" panose="020B0604020202020204" pitchFamily="34" charset="0"/>
              </a:rPr>
              <a:t>Lees de notities bij deze les goed door.</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Achtergrondinformatie voor de docent:</a:t>
            </a: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Wat is de Com-Pas?</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De Com-Pas is een hulpmiddel speciaal voor jongeren met een taalontwikkelingsstoornis (TOS). Het is een handig pasje met uitleg over TOS en praktische tips. Deze tips zijn bedoeld om anderen te laten zien hoe ze iemand met TOS kunnen helpen in gesprekken. De Com-Pas is vooral nuttig in situaties waarin communicatie lastig is, bijvoorbeeld bij een arts, in de klas of in sociale situaties.</a:t>
            </a:r>
          </a:p>
          <a:p>
            <a:r>
              <a:rPr lang="nl-NL" sz="1000" dirty="0">
                <a:latin typeface="Arial" panose="020B0604020202020204" pitchFamily="34" charset="0"/>
                <a:cs typeface="Arial" panose="020B0604020202020204" pitchFamily="34" charset="0"/>
              </a:rPr>
              <a:t>De Com-Pas is in 2013 ontwikkeld en in 2023/2024 vernieuwd binnen het project </a:t>
            </a:r>
            <a:r>
              <a:rPr lang="nl-NL" sz="1000" i="1" dirty="0">
                <a:latin typeface="Arial" panose="020B0604020202020204" pitchFamily="34" charset="0"/>
                <a:cs typeface="Arial" panose="020B0604020202020204" pitchFamily="34" charset="0"/>
              </a:rPr>
              <a:t>Deelkracht</a:t>
            </a:r>
            <a:r>
              <a:rPr lang="nl-NL" sz="1000" dirty="0">
                <a:latin typeface="Arial" panose="020B0604020202020204" pitchFamily="34" charset="0"/>
                <a:cs typeface="Arial" panose="020B0604020202020204" pitchFamily="34" charset="0"/>
              </a:rPr>
              <a:t>. Er is nu ook een training beschikbaar die jongeren helpt om de Com-Pas te gebruiken in moeilijke situaties.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Het doel van de lessen binnen PE TOS VSO is om jongeren kennis te laten maken met de Com-Pas en hen te laten nadenken over hoe dit hulpmiddel hen kan ondersteunen. In de lessen krijgen ze informatie over het pasje en leren ze hoe het gebruikt kan worden. Jongeren kunnen daarna zelf beslissen of ze de Com-Pas willen aanvragen.</a:t>
            </a:r>
          </a:p>
          <a:p>
            <a:endParaRPr lang="nl-NL" sz="1000" b="1"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De Com-Pas kan eenvoudig worden aangevraagd via een werkblad dat tijdens de les wordt gemaakt. De kosten van het pasje zijn €7,50. Het is aan de jongere zelf (en eventueel hun ouders of begeleiders) om te bepalen of ze dit hulpmiddel willen aanschaffen.</a:t>
            </a:r>
          </a:p>
          <a:p>
            <a:endParaRPr lang="nl-NL" sz="1000" b="1"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Rol van de docent</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Als docent begeleid je de jongeren tijdens de lessen, bespreek je de inhoud van de Com-Pas en help je hen na te denken over de voordelen van dit hulpmiddel. Je bespreekt ook hoe de jongeren zelf kunnen beslissen of de Com-Pas iets voor hen is.</a:t>
            </a:r>
          </a:p>
          <a:p>
            <a:endParaRPr lang="nl-NL" sz="1000" dirty="0">
              <a:latin typeface="Arial" panose="020B0604020202020204" pitchFamily="34" charset="0"/>
              <a:cs typeface="Arial" panose="020B0604020202020204" pitchFamily="34" charset="0"/>
            </a:endParaRPr>
          </a:p>
          <a:p>
            <a:r>
              <a:rPr lang="nl-NL" sz="1000" b="1">
                <a:latin typeface="Arial" panose="020B0604020202020204" pitchFamily="34" charset="0"/>
                <a:cs typeface="Arial" panose="020B0604020202020204" pitchFamily="34" charset="0"/>
              </a:rPr>
              <a:t>Wat </a:t>
            </a:r>
            <a:r>
              <a:rPr lang="nl-NL" sz="1000" b="1" dirty="0">
                <a:latin typeface="Arial" panose="020B0604020202020204" pitchFamily="34" charset="0"/>
                <a:cs typeface="Arial" panose="020B0604020202020204" pitchFamily="34" charset="0"/>
              </a:rPr>
              <a:t>leren jongeren in de lessen?</a:t>
            </a:r>
          </a:p>
          <a:p>
            <a:endParaRPr lang="nl-NL" sz="1000" dirty="0">
              <a:latin typeface="Arial" panose="020B0604020202020204" pitchFamily="34" charset="0"/>
              <a:cs typeface="Arial" panose="020B0604020202020204" pitchFamily="34" charset="0"/>
            </a:endParaRPr>
          </a:p>
          <a:p>
            <a:r>
              <a:rPr lang="nl-NL" sz="1000" b="1" dirty="0">
                <a:latin typeface="Arial" panose="020B0604020202020204" pitchFamily="34" charset="0"/>
                <a:cs typeface="Arial" panose="020B0604020202020204" pitchFamily="34" charset="0"/>
              </a:rPr>
              <a:t>Inzicht in TOS en de Com-Pas</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Jongeren leren wat TOS (taalontwikkelingsstoornis) is en hoe de Com-Pas kan helpen in communicatie. Ze begrijpen hoe de pas werkt en in welke situaties het handig kan zijn, zoals op stage, bij de dokter of in noodsituaties.</a:t>
            </a:r>
          </a:p>
          <a:p>
            <a:r>
              <a:rPr lang="nl-NL" sz="1000" b="1" dirty="0">
                <a:latin typeface="Arial" panose="020B0604020202020204" pitchFamily="34" charset="0"/>
                <a:cs typeface="Arial" panose="020B0604020202020204" pitchFamily="34" charset="0"/>
              </a:rPr>
              <a:t>Zelfreflectie en keuze maken</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Jongeren reflecteren op hun eigen communicatie en leren nadenken over of de Com-Pas voor hen een nuttig hulpmiddel zou zijn. Ze krijgen de kans om te beslissen of ze het pasje willen aanvragen, op basis van hun eigen ervaringen en behoeften.</a:t>
            </a:r>
          </a:p>
          <a:p>
            <a:r>
              <a:rPr lang="nl-NL" sz="1000" b="1" dirty="0">
                <a:latin typeface="Arial" panose="020B0604020202020204" pitchFamily="34" charset="0"/>
                <a:cs typeface="Arial" panose="020B0604020202020204" pitchFamily="34" charset="0"/>
              </a:rPr>
              <a:t>Praktische toepassing</a:t>
            </a:r>
            <a:br>
              <a:rPr lang="nl-NL" sz="1000" dirty="0">
                <a:latin typeface="Arial" panose="020B0604020202020204" pitchFamily="34" charset="0"/>
                <a:cs typeface="Arial" panose="020B0604020202020204" pitchFamily="34" charset="0"/>
              </a:rPr>
            </a:br>
            <a:r>
              <a:rPr lang="nl-NL" sz="1000" dirty="0">
                <a:latin typeface="Arial" panose="020B0604020202020204" pitchFamily="34" charset="0"/>
                <a:cs typeface="Arial" panose="020B0604020202020204" pitchFamily="34" charset="0"/>
              </a:rPr>
              <a:t>Ze leren hoe ze de Com-Pas kunnen aanvragen via een werkblad en de website, en begrijpen de voordelen van het gebruiken van het pasje in verschillende situaties.</a:t>
            </a:r>
          </a:p>
          <a:p>
            <a:endParaRPr lang="nl-NL" sz="1000"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00DA71CF-1E1A-80D0-1C64-D65AEA0761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46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D30EE-B1B7-9ED7-908D-FDE11C21844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74BE48-00F2-81CB-9742-F1311FDDCF53}"/>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EAC72632-03E0-FD2D-9E41-2BA1F5CAD850}"/>
              </a:ext>
            </a:extLst>
          </p:cNvPr>
          <p:cNvSpPr>
            <a:spLocks noGrp="1"/>
          </p:cNvSpPr>
          <p:nvPr>
            <p:ph type="body" idx="1"/>
          </p:nvPr>
        </p:nvSpPr>
        <p:spPr/>
        <p:txBody>
          <a:bodyPr/>
          <a:lstStyle/>
          <a:p>
            <a:r>
              <a:rPr lang="nl-NL"/>
              <a:t>Kijk met de klas even terug op de vorige les. Wat is er blijven hangen?</a:t>
            </a:r>
          </a:p>
        </p:txBody>
      </p:sp>
      <p:sp>
        <p:nvSpPr>
          <p:cNvPr id="4" name="Tijdelijke aanduiding voor dianummer 3">
            <a:extLst>
              <a:ext uri="{FF2B5EF4-FFF2-40B4-BE49-F238E27FC236}">
                <a16:creationId xmlns:a16="http://schemas.microsoft.com/office/drawing/2014/main" id="{C64C07B0-A7FC-D63E-97CC-B660D70D7A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321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3AF39-4E27-6932-8DB8-065087146B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D29E74C-DF02-B4B6-554D-10F5FDA680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311A8CA-0ACF-481D-9730-73D7330FF880}"/>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Benoem nog een keer de website en dat de leerling zelf mag kiezen </a:t>
            </a:r>
            <a:r>
              <a:rPr lang="nl-NL" dirty="0"/>
              <a:t>of ze dit hulpmiddel willen aanschaffen.</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Bekijk kort nog een keer de voorkant en achterkant van de pas. </a:t>
            </a:r>
          </a:p>
          <a:p>
            <a:endParaRPr lang="nl-NL" dirty="0">
              <a:latin typeface="Arial" panose="020B0604020202020204" pitchFamily="34" charset="0"/>
              <a:cs typeface="Arial" panose="020B0604020202020204" pitchFamily="34" charset="0"/>
            </a:endParaRPr>
          </a:p>
          <a:p>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C137E692-FCC9-A0CC-1F80-32B8BD30C1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F4008-0BC3-489E-8347-EF291E8CAF85}"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696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82EF-329D-F7E4-9E8B-7926AB722D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9E3CDB-4BF5-B92D-8D8A-B022AF2BF8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3A97A92-E99A-8C77-7844-79645D033311}"/>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Lees samen de zinnen door</a:t>
            </a:r>
          </a:p>
          <a:p>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A6C2BE3A-085A-8D78-CB50-1EC489BECD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F4008-0BC3-489E-8347-EF291E8CAF85}"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954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DA453-5198-C6CE-C639-9F9EC69893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AE67B4-94E9-8577-2E09-F277C3D96A7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D8128C-9743-34AD-8D5E-E812B634B71C}"/>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Lees samen de zinnen door</a:t>
            </a:r>
          </a:p>
          <a:p>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0E5FEAE8-7680-3244-4372-A0D7E202B1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F4008-0BC3-489E-8347-EF291E8CAF85}"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27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CB49-7B83-5909-FB27-DEBB7D3D1D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4C14DE-71F5-41FF-141B-EF0F3BA978E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3A23B8-2B08-0F5C-9DC1-A58F7F1FC252}"/>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Maak het werkblad waarbij de leerling kan zelf zinnen kiezen die bij hem/haar passen. </a:t>
            </a:r>
          </a:p>
          <a:p>
            <a:br>
              <a:rPr lang="nl-NL" dirty="0">
                <a:latin typeface="Arial" panose="020B0604020202020204" pitchFamily="34" charset="0"/>
                <a:cs typeface="Arial" panose="020B0604020202020204" pitchFamily="34" charset="0"/>
              </a:rPr>
            </a:b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90B42B3B-432C-20CB-83EB-2E834A7276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F4008-0BC3-489E-8347-EF291E8CAF85}"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18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F25D4-16DF-52E5-FDCE-C57008424A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76968E4-3BE0-6DA1-DAF9-BCD3CEFCCCC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A64B94D-150A-4ED1-8F51-12A4EBF3B2C0}"/>
              </a:ext>
            </a:extLst>
          </p:cNvPr>
          <p:cNvSpPr>
            <a:spLocks noGrp="1"/>
          </p:cNvSpPr>
          <p:nvPr>
            <p:ph type="body" idx="1"/>
          </p:nvPr>
        </p:nvSpPr>
        <p:spPr/>
        <p:txBody>
          <a:bodyPr/>
          <a:lstStyle/>
          <a:p>
            <a:r>
              <a:rPr lang="nl-NL" dirty="0"/>
              <a:t>Met deze brainstormvraag kun je de leerlingen laten nadenken over wanneer ze de Com-Pas zouden willen gebruiken. Het doel is om ze bewust te maken van situaties waarin communicatie moeilijk kan zijn, bijvoorbeeld tijdens gesprekken op stage, bij de dokter of in andere belangrijke situaties.</a:t>
            </a:r>
          </a:p>
          <a:p>
            <a:endParaRPr lang="nl-NL" dirty="0"/>
          </a:p>
          <a:p>
            <a:r>
              <a:rPr lang="nl-NL" dirty="0"/>
              <a:t>Vraag de leerlingen om voorbeelden te geven van momenten waarop zij de Com-Pas handig zouden vinden. Dit helpt hen te begrijpen hoe ze het hulpmiddel kunnen gebruiken en waarom het nuttig kan zijn.</a:t>
            </a:r>
          </a:p>
          <a:p>
            <a:r>
              <a:rPr lang="nl-NL" dirty="0"/>
              <a:t>Schrijf de antwoorden van de klas op het bord of op een flap-over, zodat iedereen het kan zien. Dit maakt het gesprek visueel en helpt de leerlingen om samen na te denken over hun eigen ervaringen.</a:t>
            </a:r>
          </a:p>
          <a:p>
            <a:endParaRPr lang="nl-NL" dirty="0"/>
          </a:p>
          <a:p>
            <a:endParaRPr lang="nl-NL" dirty="0"/>
          </a:p>
          <a:p>
            <a:r>
              <a:rPr lang="nl-NL" b="1" dirty="0"/>
              <a:t>Enkele voorbeelden: </a:t>
            </a:r>
          </a:p>
          <a:p>
            <a:endParaRPr lang="nl-NL" b="1" dirty="0"/>
          </a:p>
          <a:p>
            <a:r>
              <a:rPr lang="nl-NL" b="1" dirty="0"/>
              <a:t>In de inclusieve setting uitleg aan reguliere docenten</a:t>
            </a:r>
            <a:r>
              <a:rPr lang="nl-NL" dirty="0"/>
              <a:t> – Als je in een klas zit met zowel leerlingen met als zonder extra ondersteuning, kan de Com-Pas helpen om reguliere docenten duidelijk te maken hoe zij jou het beste kunnen ondersteunen. Het pasje legt uit welke communicatie jij nodig hebt, bijvoorbeeld of je meer tijd nodig hebt om vragen te begrijpen of te beantwoorden, of als je visuele ondersteuning nodig hebt om de les beter te volgen.</a:t>
            </a:r>
            <a:endParaRPr lang="nl-NL" b="1" dirty="0"/>
          </a:p>
          <a:p>
            <a:endParaRPr lang="nl-NL" b="1" dirty="0"/>
          </a:p>
          <a:p>
            <a:r>
              <a:rPr lang="nl-NL" b="1" dirty="0"/>
              <a:t>Bij een doktersbezoek</a:t>
            </a:r>
            <a:r>
              <a:rPr lang="nl-NL" dirty="0"/>
              <a:t> – Als je moeite hebt om duidelijk te maken wat er aan de hand is, kan de Com-Pas helpen om de dokter uit te leggen hoe hij je beter kan begrijpen.</a:t>
            </a:r>
          </a:p>
          <a:p>
            <a:endParaRPr lang="nl-NL" b="1" dirty="0"/>
          </a:p>
          <a:p>
            <a:r>
              <a:rPr lang="nl-NL" b="1" dirty="0"/>
              <a:t>Op stage</a:t>
            </a:r>
            <a:r>
              <a:rPr lang="nl-NL" dirty="0"/>
              <a:t> – Als je met een stagebegeleider praat en het moeilijk vindt om alles goed uit te leggen, kan de Com-Pas helpen om duidelijk te maken welke communicatie het beste voor jou werkt.</a:t>
            </a:r>
          </a:p>
          <a:p>
            <a:endParaRPr lang="nl-NL" b="1" dirty="0"/>
          </a:p>
          <a:p>
            <a:r>
              <a:rPr lang="nl-NL" b="1" dirty="0"/>
              <a:t>Bij een sollicitatie- of kennismakingsgesprek</a:t>
            </a:r>
            <a:r>
              <a:rPr lang="nl-NL" dirty="0"/>
              <a:t> – De Com-Pas kan je helpen om tijdens een gesprek duidelijk te maken dat je misschien meer uitleg nodig hebt om goed te begrijpen wat er van je wordt verwacht.</a:t>
            </a:r>
          </a:p>
          <a:p>
            <a:endParaRPr lang="nl-NL" b="1" dirty="0"/>
          </a:p>
          <a:p>
            <a:r>
              <a:rPr lang="nl-NL" b="1" dirty="0"/>
              <a:t>In aanraking met de politie als getuige</a:t>
            </a:r>
            <a:r>
              <a:rPr lang="nl-NL" dirty="0"/>
              <a:t> – Als je getuige bent van een situatie en het moeilijk vindt om duidelijk te communiceren, kan de Com-Pas helpen om de politie uit te leggen hoe zij je het beste kunnen ondersteunen bij het vertellen van wat je hebt gezien.</a:t>
            </a:r>
          </a:p>
          <a:p>
            <a:endParaRPr lang="nl-NL" b="1" dirty="0"/>
          </a:p>
          <a:p>
            <a:r>
              <a:rPr lang="nl-NL" b="1" dirty="0"/>
              <a:t>Kennismaking op het MBO</a:t>
            </a:r>
            <a:r>
              <a:rPr lang="nl-NL" dirty="0"/>
              <a:t> – Tijdens de eerste kennismaking op het MBO, bijvoorbeeld met een docent of medestudenten, kan de Com-Pas helpen om anderen te laten weten dat je misschien meer tijd of duidelijke uitleg nodig hebt om goed deel te nemen aan het gesprek.</a:t>
            </a:r>
          </a:p>
          <a:p>
            <a:endParaRPr lang="nl-NL" b="1" dirty="0"/>
          </a:p>
          <a:p>
            <a:r>
              <a:rPr lang="nl-NL" b="1" dirty="0"/>
              <a:t>Gesprek met de gemeente</a:t>
            </a:r>
            <a:r>
              <a:rPr lang="nl-NL" dirty="0"/>
              <a:t> – Als je met de gemeente praat over bijvoorbeeld een aanvraag of een hulpvraag, kan de Com-Pas helpen om duidelijk te maken hoe ze jou beter kunnen begrijpen en ondersteunen tijdens het gesprek.</a:t>
            </a:r>
          </a:p>
          <a:p>
            <a:endParaRPr lang="nl-NL" dirty="0"/>
          </a:p>
          <a:p>
            <a:endParaRPr lang="nl-NL" dirty="0"/>
          </a:p>
          <a:p>
            <a:endParaRPr lang="nl-NL" dirty="0"/>
          </a:p>
          <a:p>
            <a:r>
              <a:rPr lang="nl-NL" b="1" dirty="0"/>
              <a:t>NOTE:</a:t>
            </a:r>
          </a:p>
          <a:p>
            <a:r>
              <a:rPr lang="nl-NL" dirty="0"/>
              <a:t>Het is heel zinvol om een rollenspel te doen met een door de leerlingen bedachte situatie. Dit geeft hen de kans om in de praktijk te ervaren hoe de Com-Pas kan helpen in lastige gesprekken. Het is aan te bevelen om hier in de les </a:t>
            </a:r>
            <a:r>
              <a:rPr lang="nl-NL" i="1" dirty="0"/>
              <a:t>Communicatieve Vaardigheden</a:t>
            </a:r>
            <a:r>
              <a:rPr lang="nl-NL" dirty="0"/>
              <a:t> extra aandacht aan te besteden. Een rollenspel maakt de theorie concreet en helpt jongeren zich beter voor te bereiden op </a:t>
            </a:r>
            <a:r>
              <a:rPr lang="nl-NL"/>
              <a:t>echte communicatieve uitdagingen</a:t>
            </a:r>
            <a:r>
              <a:rPr lang="nl-NL" dirty="0"/>
              <a:t>.</a:t>
            </a:r>
          </a:p>
          <a:p>
            <a:endParaRPr lang="nl-NL" dirty="0">
              <a:latin typeface="Arial" panose="020B0604020202020204" pitchFamily="34" charset="0"/>
              <a:cs typeface="Arial" panose="020B0604020202020204" pitchFamily="34" charset="0"/>
            </a:endParaRPr>
          </a:p>
          <a:p>
            <a:endParaRPr lang="nl-NL" b="1"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4ABE298F-63AB-9565-429B-0D4ADE6BD7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F4008-0BC3-489E-8347-EF291E8CAF85}"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946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3E3FC-CE78-1145-818B-1E18A826BF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6724BF7-EFDC-D86F-EDC6-D7412B70ACA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EB2017-AED2-A0DE-0C55-82C4881BBE84}"/>
              </a:ext>
            </a:extLst>
          </p:cNvPr>
          <p:cNvSpPr>
            <a:spLocks noGrp="1"/>
          </p:cNvSpPr>
          <p:nvPr>
            <p:ph type="body" idx="1"/>
          </p:nvPr>
        </p:nvSpPr>
        <p:spPr/>
        <p:txBody>
          <a:bodyPr/>
          <a:lstStyle/>
          <a:p>
            <a:r>
              <a:rPr lang="nl-NL" dirty="0"/>
              <a:t>Ga in gesprek met de leerlingen om na te denken of ze dit hulpmiddel willen gebruiken. Het doel is om jongeren bewust te maken van de voordelen van de Com-Pas en hen te helpen beslissen of het voor hen nuttig kan zijn.</a:t>
            </a:r>
          </a:p>
          <a:p>
            <a:endParaRPr lang="nl-NL" dirty="0"/>
          </a:p>
          <a:p>
            <a:r>
              <a:rPr lang="nl-NL" dirty="0"/>
              <a:t>Bij de vraag of ze de Com-Pas wel of niet zouden gebruiken, kunnen jongeren verschillende overwegingen hebben. Sommigen kunnen twijfelen omdat ze zich misschien anders voelen of bang zijn dat anderen het vreemd vinden. Anderen kunnen juist ontdekken dat de Com-Pas hen helpt om beter te communiceren.</a:t>
            </a:r>
          </a:p>
          <a:p>
            <a:endParaRPr lang="nl-NL" dirty="0"/>
          </a:p>
          <a:p>
            <a:r>
              <a:rPr lang="nl-NL" dirty="0"/>
              <a:t>Bekijk met de klas ook de meningen van andere leerlingen (zie fragmenten 1, 2, 3)</a:t>
            </a:r>
          </a:p>
          <a:p>
            <a:endParaRPr lang="nl-NL" dirty="0"/>
          </a:p>
        </p:txBody>
      </p:sp>
      <p:sp>
        <p:nvSpPr>
          <p:cNvPr id="4" name="Tijdelijke aanduiding voor dianummer 3">
            <a:extLst>
              <a:ext uri="{FF2B5EF4-FFF2-40B4-BE49-F238E27FC236}">
                <a16:creationId xmlns:a16="http://schemas.microsoft.com/office/drawing/2014/main" id="{3B3EFDD9-9251-3020-CA2C-67DCA45333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F4008-0BC3-489E-8347-EF291E8CAF85}"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090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of je de lesdoelen hebt behaald.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F4008-0BC3-489E-8347-EF291E8CAF85}"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547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sz="1800"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1953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7"/>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19653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1"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594">
              <a:defRPr sz="1800"/>
            </a:lvl2pPr>
            <a:lvl3pPr marL="457189">
              <a:defRPr sz="1800"/>
            </a:lvl3pPr>
            <a:lvl4pPr marL="685783">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2"/>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5897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9"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3" y="4323901"/>
            <a:ext cx="7113867"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27824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1"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1" y="4279394"/>
            <a:ext cx="5266944" cy="1500187"/>
          </a:xfrm>
        </p:spPr>
        <p:txBody>
          <a:bodyPr rtlCol="0"/>
          <a:lstStyle>
            <a:lvl1pPr marL="0" indent="0">
              <a:buNone/>
              <a:defRPr sz="2400" cap="all"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43224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842636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sz="1800"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6864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6"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4924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60"/>
            <a:ext cx="4228283"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6"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594">
              <a:defRPr/>
            </a:lvl2pPr>
            <a:lvl3pPr marL="457189">
              <a:defRPr/>
            </a:lvl3pPr>
            <a:lvl4pPr marL="685783">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2"/>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9"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90"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66965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1" y="1327052"/>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sz="1800"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9"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4" y="712790"/>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981244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2"/>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3" y="211467"/>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nl-NL" noProof="0"/>
              <a:t>Subtitel</a:t>
            </a:r>
          </a:p>
        </p:txBody>
      </p:sp>
    </p:spTree>
    <p:extLst>
      <p:ext uri="{BB962C8B-B14F-4D97-AF65-F5344CB8AC3E}">
        <p14:creationId xmlns:p14="http://schemas.microsoft.com/office/powerpoint/2010/main" val="2233395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60"/>
            <a:ext cx="4228283"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6"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594">
              <a:defRPr/>
            </a:lvl2pPr>
            <a:lvl3pPr marL="457189">
              <a:defRPr/>
            </a:lvl3pPr>
            <a:lvl4pPr marL="685783">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2"/>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9"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90"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4280202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3"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812494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9"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5"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9"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1"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7"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7"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258238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1"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594">
              <a:defRPr sz="1800"/>
            </a:lvl2pPr>
            <a:lvl3pPr marL="457189">
              <a:defRPr sz="1800"/>
            </a:lvl3pPr>
            <a:lvl4pPr marL="685783">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2"/>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313972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9"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3" y="4323901"/>
            <a:ext cx="7113867"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197620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1" y="1327052"/>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sz="1800"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9"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4" y="712790"/>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02418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2"/>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3" y="211467"/>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rtl="0"/>
            <a:r>
              <a:rPr lang="nl-NL" noProof="0"/>
              <a:t>Subtitel</a:t>
            </a:r>
          </a:p>
        </p:txBody>
      </p:sp>
    </p:spTree>
    <p:extLst>
      <p:ext uri="{BB962C8B-B14F-4D97-AF65-F5344CB8AC3E}">
        <p14:creationId xmlns:p14="http://schemas.microsoft.com/office/powerpoint/2010/main" val="322134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75516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3"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sz="1800"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77057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9"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5"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9"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1"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9"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7"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7" y="4782314"/>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6928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5163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sz="1800"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7"/>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9-12-2024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98703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9-12-2024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266758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377"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com-pas.n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852941904/2b30464c65?share=cop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vimeo.com/852944733/e842e7488e" TargetMode="External"/><Relationship Id="rId4" Type="http://schemas.openxmlformats.org/officeDocument/2006/relationships/hyperlink" Target="https://vimeo.com/852943953/08d642ade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06338-D982-C606-0885-F674863860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84A3B2-510C-5382-D65B-5911E04CCD99}"/>
              </a:ext>
            </a:extLst>
          </p:cNvPr>
          <p:cNvSpPr>
            <a:spLocks noGrp="1"/>
          </p:cNvSpPr>
          <p:nvPr>
            <p:ph type="ctrTitle"/>
          </p:nvPr>
        </p:nvSpPr>
        <p:spPr>
          <a:xfrm>
            <a:off x="669217" y="84718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A2C0F6B0-57AE-257B-01A5-23FC748C92A7}"/>
              </a:ext>
            </a:extLst>
          </p:cNvPr>
          <p:cNvSpPr>
            <a:spLocks noGrp="1"/>
          </p:cNvSpPr>
          <p:nvPr>
            <p:ph type="subTitle" idx="1"/>
          </p:nvPr>
        </p:nvSpPr>
        <p:spPr>
          <a:xfrm>
            <a:off x="1262498" y="2081815"/>
            <a:ext cx="4233673" cy="3508908"/>
          </a:xfrm>
        </p:spPr>
        <p:txBody>
          <a:bodyPr/>
          <a:lstStyle/>
          <a:p>
            <a:pPr algn="ctr"/>
            <a:r>
              <a:rPr lang="nl-NL" cap="none" dirty="0">
                <a:solidFill>
                  <a:schemeClr val="bg1"/>
                </a:solidFill>
              </a:rPr>
              <a:t>Mijn </a:t>
            </a:r>
            <a:r>
              <a:rPr lang="nl-NL" cap="none" dirty="0" err="1">
                <a:solidFill>
                  <a:schemeClr val="bg1"/>
                </a:solidFill>
              </a:rPr>
              <a:t>toolkit</a:t>
            </a:r>
            <a:endParaRPr lang="nl-NL" dirty="0">
              <a:solidFill>
                <a:schemeClr val="bg1"/>
              </a:solidFill>
            </a:endParaRPr>
          </a:p>
          <a:p>
            <a:endParaRPr lang="nl-NL" sz="2000" cap="none" dirty="0"/>
          </a:p>
        </p:txBody>
      </p:sp>
      <p:sp>
        <p:nvSpPr>
          <p:cNvPr id="5" name="Tekstvak 4">
            <a:extLst>
              <a:ext uri="{FF2B5EF4-FFF2-40B4-BE49-F238E27FC236}">
                <a16:creationId xmlns:a16="http://schemas.microsoft.com/office/drawing/2014/main" id="{CC43A4D9-FC4B-A16E-D5A8-52B1D7F0B521}"/>
              </a:ext>
            </a:extLst>
          </p:cNvPr>
          <p:cNvSpPr txBox="1"/>
          <p:nvPr/>
        </p:nvSpPr>
        <p:spPr>
          <a:xfrm>
            <a:off x="1611632" y="4358479"/>
            <a:ext cx="3995004" cy="110799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6600" b="1" i="0" u="none" strike="noStrike" kern="1200" cap="none" spc="0" normalizeH="0" baseline="0" noProof="0" dirty="0">
                <a:ln>
                  <a:noFill/>
                </a:ln>
                <a:solidFill>
                  <a:prstClr val="white"/>
                </a:solidFill>
                <a:effectLst/>
                <a:uLnTx/>
                <a:uFillTx/>
                <a:latin typeface="Mangal Pro"/>
                <a:ea typeface="+mn-ea"/>
                <a:cs typeface="+mn-cs"/>
              </a:rPr>
              <a:t>Com-Pas</a:t>
            </a:r>
          </a:p>
        </p:txBody>
      </p:sp>
      <p:pic>
        <p:nvPicPr>
          <p:cNvPr id="6" name="Afbeelding 5">
            <a:extLst>
              <a:ext uri="{FF2B5EF4-FFF2-40B4-BE49-F238E27FC236}">
                <a16:creationId xmlns:a16="http://schemas.microsoft.com/office/drawing/2014/main" id="{39D2FF99-9699-CA90-CC87-44C9A5A878D2}"/>
              </a:ext>
            </a:extLst>
          </p:cNvPr>
          <p:cNvPicPr>
            <a:picLocks noChangeAspect="1"/>
          </p:cNvPicPr>
          <p:nvPr/>
        </p:nvPicPr>
        <p:blipFill>
          <a:blip r:embed="rId3"/>
          <a:stretch>
            <a:fillRect/>
          </a:stretch>
        </p:blipFill>
        <p:spPr>
          <a:xfrm>
            <a:off x="8003187" y="2452929"/>
            <a:ext cx="3519596" cy="2418874"/>
          </a:xfrm>
          <a:prstGeom prst="rect">
            <a:avLst/>
          </a:prstGeom>
        </p:spPr>
      </p:pic>
    </p:spTree>
    <p:extLst>
      <p:ext uri="{BB962C8B-B14F-4D97-AF65-F5344CB8AC3E}">
        <p14:creationId xmlns:p14="http://schemas.microsoft.com/office/powerpoint/2010/main" val="276239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5588-8CD6-3954-88ED-B93717C5071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0DC6209-2FAD-1C19-6B67-0BFA319FEC4B}"/>
              </a:ext>
            </a:extLst>
          </p:cNvPr>
          <p:cNvSpPr>
            <a:spLocks noGrp="1"/>
          </p:cNvSpPr>
          <p:nvPr>
            <p:ph type="title"/>
          </p:nvPr>
        </p:nvSpPr>
        <p:spPr>
          <a:xfrm>
            <a:off x="838200" y="441226"/>
            <a:ext cx="10515600" cy="1249463"/>
          </a:xfrm>
        </p:spPr>
        <p:txBody>
          <a:bodyPr/>
          <a:lstStyle/>
          <a:p>
            <a:r>
              <a:rPr lang="nl-NL" b="1" i="0" dirty="0"/>
              <a:t>Hoe is het gegaan?</a:t>
            </a:r>
          </a:p>
        </p:txBody>
      </p:sp>
      <p:sp>
        <p:nvSpPr>
          <p:cNvPr id="6" name="Rectangle 1">
            <a:extLst>
              <a:ext uri="{FF2B5EF4-FFF2-40B4-BE49-F238E27FC236}">
                <a16:creationId xmlns:a16="http://schemas.microsoft.com/office/drawing/2014/main" id="{23C0DF34-DEDF-E8F4-97C7-11893A9880DE}"/>
              </a:ext>
            </a:extLst>
          </p:cNvPr>
          <p:cNvSpPr>
            <a:spLocks noGrp="1" noChangeArrowheads="1"/>
          </p:cNvSpPr>
          <p:nvPr>
            <p:ph idx="1"/>
          </p:nvPr>
        </p:nvSpPr>
        <p:spPr bwMode="auto">
          <a:xfrm>
            <a:off x="838200" y="2492961"/>
            <a:ext cx="10109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weet wat een Com-Pas is</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weet wanneer ik de Com-Pas kan gebruiken</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heb nagedacht wat er op mijn Com-Pas zou moeten staan.</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p:txBody>
      </p:sp>
    </p:spTree>
    <p:extLst>
      <p:ext uri="{BB962C8B-B14F-4D97-AF65-F5344CB8AC3E}">
        <p14:creationId xmlns:p14="http://schemas.microsoft.com/office/powerpoint/2010/main" val="158584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A26C-C8FA-580E-CD37-E9A49CBB81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1F8D23-862B-822A-5720-323C29B58351}"/>
              </a:ext>
            </a:extLst>
          </p:cNvPr>
          <p:cNvSpPr>
            <a:spLocks noGrp="1"/>
          </p:cNvSpPr>
          <p:nvPr>
            <p:ph type="title"/>
          </p:nvPr>
        </p:nvSpPr>
        <p:spPr>
          <a:xfrm>
            <a:off x="1779862" y="2242981"/>
            <a:ext cx="5114441" cy="2373087"/>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524C075F-B1A8-D53F-0EF1-ABF5778D6CAF}"/>
              </a:ext>
            </a:extLst>
          </p:cNvPr>
          <p:cNvSpPr>
            <a:spLocks noGrp="1"/>
          </p:cNvSpPr>
          <p:nvPr>
            <p:ph sz="quarter" idx="13"/>
          </p:nvPr>
        </p:nvSpPr>
        <p:spPr>
          <a:xfrm>
            <a:off x="7415531" y="931342"/>
            <a:ext cx="3828459" cy="2105277"/>
          </a:xfrm>
        </p:spPr>
        <p:txBody>
          <a:bodyPr/>
          <a:lstStyle/>
          <a:p>
            <a:r>
              <a:rPr lang="nl-NL" sz="3000" dirty="0"/>
              <a:t>Gesprek </a:t>
            </a:r>
          </a:p>
          <a:p>
            <a:pPr marL="285744" indent="-285744">
              <a:buFont typeface="Arial" panose="020B0604020202020204" pitchFamily="34" charset="0"/>
              <a:buChar char="•"/>
            </a:pPr>
            <a:endParaRPr lang="nl-NL" dirty="0"/>
          </a:p>
          <a:p>
            <a:pPr marL="285744" indent="-285744">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1C535B23-2795-0E48-5B77-11F4850A13D2}"/>
              </a:ext>
            </a:extLst>
          </p:cNvPr>
          <p:cNvPicPr>
            <a:picLocks noChangeAspect="1"/>
          </p:cNvPicPr>
          <p:nvPr/>
        </p:nvPicPr>
        <p:blipFill>
          <a:blip r:embed="rId3"/>
          <a:srcRect l="8028" r="24026" b="-1"/>
          <a:stretch/>
        </p:blipFill>
        <p:spPr>
          <a:xfrm>
            <a:off x="7254240" y="2242981"/>
            <a:ext cx="4937760" cy="4160520"/>
          </a:xfrm>
          <a:prstGeom prst="rect">
            <a:avLst/>
          </a:prstGeom>
          <a:noFill/>
        </p:spPr>
      </p:pic>
    </p:spTree>
    <p:extLst>
      <p:ext uri="{BB962C8B-B14F-4D97-AF65-F5344CB8AC3E}">
        <p14:creationId xmlns:p14="http://schemas.microsoft.com/office/powerpoint/2010/main" val="27138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EA209-6473-66D8-142A-8ED33D08F04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697FBF5-DB94-8B89-F877-2315FF1B84AB}"/>
              </a:ext>
            </a:extLst>
          </p:cNvPr>
          <p:cNvSpPr>
            <a:spLocks noGrp="1"/>
          </p:cNvSpPr>
          <p:nvPr>
            <p:ph type="title"/>
          </p:nvPr>
        </p:nvSpPr>
        <p:spPr>
          <a:xfrm>
            <a:off x="838200" y="441226"/>
            <a:ext cx="10515600" cy="1249463"/>
          </a:xfrm>
        </p:spPr>
        <p:txBody>
          <a:bodyPr/>
          <a:lstStyle/>
          <a:p>
            <a:r>
              <a:rPr lang="nl-NL" b="1" i="0" dirty="0"/>
              <a:t>Aan het einde van de les…</a:t>
            </a:r>
          </a:p>
        </p:txBody>
      </p:sp>
      <p:sp>
        <p:nvSpPr>
          <p:cNvPr id="6" name="Rectangle 1">
            <a:extLst>
              <a:ext uri="{FF2B5EF4-FFF2-40B4-BE49-F238E27FC236}">
                <a16:creationId xmlns:a16="http://schemas.microsoft.com/office/drawing/2014/main" id="{CE1B36EF-BD36-CC4F-4E9D-6736DAD4D2E1}"/>
              </a:ext>
            </a:extLst>
          </p:cNvPr>
          <p:cNvSpPr>
            <a:spLocks noGrp="1" noChangeArrowheads="1"/>
          </p:cNvSpPr>
          <p:nvPr>
            <p:ph idx="1"/>
          </p:nvPr>
        </p:nvSpPr>
        <p:spPr bwMode="auto">
          <a:xfrm>
            <a:off x="838200" y="2492961"/>
            <a:ext cx="10109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weet wat een Com-Pas is</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weet wanneer ik de Com-Pas kan gebruiken</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a:p>
            <a:pPr marL="812780" indent="-812780" eaLnBrk="0" fontAlgn="base" hangingPunct="0">
              <a:lnSpc>
                <a:spcPct val="150000"/>
              </a:lnSpc>
              <a:spcBef>
                <a:spcPct val="0"/>
              </a:spcBef>
              <a:spcAft>
                <a:spcPct val="0"/>
              </a:spcAft>
              <a:buFont typeface="Wingdings" panose="05000000000000000000" pitchFamily="2" charset="2"/>
              <a:buChar char="ü"/>
            </a:pPr>
            <a:r>
              <a:rPr lang="nl-NL" altLang="nl-NL" sz="2400" dirty="0"/>
              <a:t>Ik heb nagedacht wat er op mijn Com-Pas zou moeten staan.</a:t>
            </a:r>
          </a:p>
          <a:p>
            <a:pPr marL="812780" indent="-812780" eaLnBrk="0" fontAlgn="base" hangingPunct="0">
              <a:lnSpc>
                <a:spcPct val="150000"/>
              </a:lnSpc>
              <a:spcBef>
                <a:spcPct val="0"/>
              </a:spcBef>
              <a:spcAft>
                <a:spcPct val="0"/>
              </a:spcAft>
              <a:buFont typeface="Wingdings" panose="05000000000000000000" pitchFamily="2" charset="2"/>
              <a:buChar char="ü"/>
            </a:pPr>
            <a:endParaRPr lang="nl-NL" altLang="nl-NL" sz="2400" dirty="0"/>
          </a:p>
        </p:txBody>
      </p:sp>
    </p:spTree>
    <p:extLst>
      <p:ext uri="{BB962C8B-B14F-4D97-AF65-F5344CB8AC3E}">
        <p14:creationId xmlns:p14="http://schemas.microsoft.com/office/powerpoint/2010/main" val="165203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53267-AC38-163B-912A-E40670D518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E76040-B741-70DC-142A-C2403D428F0E}"/>
              </a:ext>
            </a:extLst>
          </p:cNvPr>
          <p:cNvSpPr>
            <a:spLocks noGrp="1"/>
          </p:cNvSpPr>
          <p:nvPr>
            <p:ph type="title"/>
          </p:nvPr>
        </p:nvSpPr>
        <p:spPr/>
        <p:txBody>
          <a:bodyPr/>
          <a:lstStyle/>
          <a:p>
            <a:r>
              <a:rPr lang="nl-NL" b="1" i="0" dirty="0"/>
              <a:t>Com-Pas</a:t>
            </a:r>
          </a:p>
        </p:txBody>
      </p:sp>
      <p:sp>
        <p:nvSpPr>
          <p:cNvPr id="3" name="Tijdelijke aanduiding voor inhoud 2">
            <a:extLst>
              <a:ext uri="{FF2B5EF4-FFF2-40B4-BE49-F238E27FC236}">
                <a16:creationId xmlns:a16="http://schemas.microsoft.com/office/drawing/2014/main" id="{F50C4198-CD36-3CDE-5BF4-7341DEE27779}"/>
              </a:ext>
            </a:extLst>
          </p:cNvPr>
          <p:cNvSpPr>
            <a:spLocks noGrp="1"/>
          </p:cNvSpPr>
          <p:nvPr>
            <p:ph idx="1"/>
          </p:nvPr>
        </p:nvSpPr>
        <p:spPr>
          <a:xfrm>
            <a:off x="838200" y="2277687"/>
            <a:ext cx="10578718" cy="3083455"/>
          </a:xfrm>
        </p:spPr>
        <p:txBody>
          <a:bodyPr>
            <a:normAutofit/>
          </a:bodyPr>
          <a:lstStyle/>
          <a:p>
            <a:r>
              <a:rPr lang="nl-NL" b="1" i="0" dirty="0">
                <a:effectLst/>
              </a:rPr>
              <a:t>Website </a:t>
            </a:r>
            <a:r>
              <a:rPr lang="nl-NL" b="1" i="0" dirty="0">
                <a:effectLst/>
                <a:hlinkClick r:id="rId3"/>
              </a:rPr>
              <a:t>www.com-pas.nl</a:t>
            </a:r>
            <a:endParaRPr lang="nl-NL" b="1" i="0" dirty="0">
              <a:effectLst/>
            </a:endParaRPr>
          </a:p>
          <a:p>
            <a:endParaRPr lang="nl-NL" b="1" dirty="0"/>
          </a:p>
          <a:p>
            <a:endParaRPr lang="nl-NL" b="1" i="0" dirty="0">
              <a:effectLst/>
            </a:endParaRPr>
          </a:p>
        </p:txBody>
      </p:sp>
      <p:pic>
        <p:nvPicPr>
          <p:cNvPr id="6" name="Afbeelding 5">
            <a:extLst>
              <a:ext uri="{FF2B5EF4-FFF2-40B4-BE49-F238E27FC236}">
                <a16:creationId xmlns:a16="http://schemas.microsoft.com/office/drawing/2014/main" id="{DDABBBF3-DF9C-D9D8-525D-ED683E903DDD}"/>
              </a:ext>
            </a:extLst>
          </p:cNvPr>
          <p:cNvPicPr>
            <a:picLocks noChangeAspect="1"/>
          </p:cNvPicPr>
          <p:nvPr/>
        </p:nvPicPr>
        <p:blipFill>
          <a:blip r:embed="rId4"/>
          <a:stretch>
            <a:fillRect/>
          </a:stretch>
        </p:blipFill>
        <p:spPr>
          <a:xfrm>
            <a:off x="6096000" y="2919780"/>
            <a:ext cx="5630061" cy="3686689"/>
          </a:xfrm>
          <a:prstGeom prst="rect">
            <a:avLst/>
          </a:prstGeom>
        </p:spPr>
      </p:pic>
      <p:pic>
        <p:nvPicPr>
          <p:cNvPr id="8" name="Afbeelding 7">
            <a:extLst>
              <a:ext uri="{FF2B5EF4-FFF2-40B4-BE49-F238E27FC236}">
                <a16:creationId xmlns:a16="http://schemas.microsoft.com/office/drawing/2014/main" id="{83666DA5-100C-D83B-425F-79C96B7493C7}"/>
              </a:ext>
            </a:extLst>
          </p:cNvPr>
          <p:cNvPicPr>
            <a:picLocks noChangeAspect="1"/>
          </p:cNvPicPr>
          <p:nvPr/>
        </p:nvPicPr>
        <p:blipFill>
          <a:blip r:embed="rId5"/>
          <a:stretch>
            <a:fillRect/>
          </a:stretch>
        </p:blipFill>
        <p:spPr>
          <a:xfrm>
            <a:off x="408781" y="2919780"/>
            <a:ext cx="5687219" cy="3658111"/>
          </a:xfrm>
          <a:prstGeom prst="rect">
            <a:avLst/>
          </a:prstGeom>
        </p:spPr>
      </p:pic>
    </p:spTree>
    <p:extLst>
      <p:ext uri="{BB962C8B-B14F-4D97-AF65-F5344CB8AC3E}">
        <p14:creationId xmlns:p14="http://schemas.microsoft.com/office/powerpoint/2010/main" val="12661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BD6BB-41D6-E97E-3A77-72E7CA4D379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112627-748A-E84E-80FA-B059E88F2001}"/>
              </a:ext>
            </a:extLst>
          </p:cNvPr>
          <p:cNvSpPr>
            <a:spLocks noGrp="1"/>
          </p:cNvSpPr>
          <p:nvPr>
            <p:ph type="title"/>
          </p:nvPr>
        </p:nvSpPr>
        <p:spPr/>
        <p:txBody>
          <a:bodyPr/>
          <a:lstStyle/>
          <a:p>
            <a:r>
              <a:rPr lang="nl-NL" b="1" i="0" dirty="0"/>
              <a:t>Zinnen kiezen</a:t>
            </a:r>
          </a:p>
        </p:txBody>
      </p:sp>
      <p:pic>
        <p:nvPicPr>
          <p:cNvPr id="9" name="Afbeelding 8">
            <a:extLst>
              <a:ext uri="{FF2B5EF4-FFF2-40B4-BE49-F238E27FC236}">
                <a16:creationId xmlns:a16="http://schemas.microsoft.com/office/drawing/2014/main" id="{DF954EA6-9E5A-EEF1-A85C-56EB11B9C430}"/>
              </a:ext>
            </a:extLst>
          </p:cNvPr>
          <p:cNvPicPr>
            <a:picLocks noChangeAspect="1"/>
          </p:cNvPicPr>
          <p:nvPr/>
        </p:nvPicPr>
        <p:blipFill>
          <a:blip r:embed="rId3"/>
          <a:stretch>
            <a:fillRect/>
          </a:stretch>
        </p:blipFill>
        <p:spPr>
          <a:xfrm>
            <a:off x="1432258" y="1851633"/>
            <a:ext cx="8041526" cy="4687240"/>
          </a:xfrm>
          <a:prstGeom prst="rect">
            <a:avLst/>
          </a:prstGeom>
        </p:spPr>
      </p:pic>
    </p:spTree>
    <p:extLst>
      <p:ext uri="{BB962C8B-B14F-4D97-AF65-F5344CB8AC3E}">
        <p14:creationId xmlns:p14="http://schemas.microsoft.com/office/powerpoint/2010/main" val="323035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6BAA7-F5EB-99AF-D402-14E5D5889A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86C013C-CF92-0379-D07D-404885BA7EF1}"/>
              </a:ext>
            </a:extLst>
          </p:cNvPr>
          <p:cNvSpPr>
            <a:spLocks noGrp="1"/>
          </p:cNvSpPr>
          <p:nvPr>
            <p:ph type="title"/>
          </p:nvPr>
        </p:nvSpPr>
        <p:spPr/>
        <p:txBody>
          <a:bodyPr/>
          <a:lstStyle/>
          <a:p>
            <a:r>
              <a:rPr lang="nl-NL" b="1" i="0" dirty="0"/>
              <a:t>Zinnen kiezen</a:t>
            </a:r>
          </a:p>
        </p:txBody>
      </p:sp>
      <p:pic>
        <p:nvPicPr>
          <p:cNvPr id="4" name="Afbeelding 3">
            <a:extLst>
              <a:ext uri="{FF2B5EF4-FFF2-40B4-BE49-F238E27FC236}">
                <a16:creationId xmlns:a16="http://schemas.microsoft.com/office/drawing/2014/main" id="{B2AD660C-E896-DA76-3B1A-D494ADD4A4F3}"/>
              </a:ext>
            </a:extLst>
          </p:cNvPr>
          <p:cNvPicPr>
            <a:picLocks noChangeAspect="1"/>
          </p:cNvPicPr>
          <p:nvPr/>
        </p:nvPicPr>
        <p:blipFill>
          <a:blip r:embed="rId3"/>
          <a:stretch>
            <a:fillRect/>
          </a:stretch>
        </p:blipFill>
        <p:spPr>
          <a:xfrm>
            <a:off x="1978702" y="1540650"/>
            <a:ext cx="8928736" cy="5197427"/>
          </a:xfrm>
          <a:prstGeom prst="rect">
            <a:avLst/>
          </a:prstGeom>
        </p:spPr>
      </p:pic>
    </p:spTree>
    <p:extLst>
      <p:ext uri="{BB962C8B-B14F-4D97-AF65-F5344CB8AC3E}">
        <p14:creationId xmlns:p14="http://schemas.microsoft.com/office/powerpoint/2010/main" val="399446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B5EDF-5939-9B97-A3BB-652558E1C67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13D8E4-E1DB-31B4-BFF5-E32EFB272D9C}"/>
              </a:ext>
            </a:extLst>
          </p:cNvPr>
          <p:cNvSpPr>
            <a:spLocks noGrp="1"/>
          </p:cNvSpPr>
          <p:nvPr>
            <p:ph type="title"/>
          </p:nvPr>
        </p:nvSpPr>
        <p:spPr/>
        <p:txBody>
          <a:bodyPr/>
          <a:lstStyle/>
          <a:p>
            <a:r>
              <a:rPr lang="nl-NL" b="1" i="0" dirty="0"/>
              <a:t>Opdracht</a:t>
            </a:r>
          </a:p>
        </p:txBody>
      </p:sp>
      <p:pic>
        <p:nvPicPr>
          <p:cNvPr id="9" name="Afbeelding 8">
            <a:extLst>
              <a:ext uri="{FF2B5EF4-FFF2-40B4-BE49-F238E27FC236}">
                <a16:creationId xmlns:a16="http://schemas.microsoft.com/office/drawing/2014/main" id="{91954CC9-E855-34C1-D81A-55BFCBE25D34}"/>
              </a:ext>
            </a:extLst>
          </p:cNvPr>
          <p:cNvPicPr>
            <a:picLocks noChangeAspect="1"/>
          </p:cNvPicPr>
          <p:nvPr/>
        </p:nvPicPr>
        <p:blipFill>
          <a:blip r:embed="rId3"/>
          <a:stretch>
            <a:fillRect/>
          </a:stretch>
        </p:blipFill>
        <p:spPr>
          <a:xfrm>
            <a:off x="7241498" y="1957298"/>
            <a:ext cx="4422099" cy="2577550"/>
          </a:xfrm>
          <a:prstGeom prst="rect">
            <a:avLst/>
          </a:prstGeom>
        </p:spPr>
      </p:pic>
      <p:sp>
        <p:nvSpPr>
          <p:cNvPr id="4" name="Tekstvak 3">
            <a:extLst>
              <a:ext uri="{FF2B5EF4-FFF2-40B4-BE49-F238E27FC236}">
                <a16:creationId xmlns:a16="http://schemas.microsoft.com/office/drawing/2014/main" id="{CB9E6397-38B8-05EB-DE0D-D0F9C57A3C09}"/>
              </a:ext>
            </a:extLst>
          </p:cNvPr>
          <p:cNvSpPr txBox="1"/>
          <p:nvPr/>
        </p:nvSpPr>
        <p:spPr>
          <a:xfrm>
            <a:off x="528403" y="2316683"/>
            <a:ext cx="6093500" cy="369331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n-cs"/>
              </a:rPr>
              <a:t>Lees alle zinnen rustig door.</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Kijk goed wat er staat.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n-cs"/>
              </a:rPr>
              <a:t>Denk na of de zin bij jou past.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Vraag jezelf: klopt dit voor mij?</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n-cs"/>
              </a:rPr>
              <a:t>Zet een kruisje bij de zinnen die echt bij jou passen.</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Kies er maximaal 4.</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l-NL" sz="1800" b="0" i="0" u="none" strike="noStrike" kern="1200" cap="none" spc="0" normalizeH="0" baseline="0" noProof="0" dirty="0">
                <a:ln>
                  <a:noFill/>
                </a:ln>
                <a:solidFill>
                  <a:prstClr val="black"/>
                </a:solidFill>
                <a:effectLst/>
                <a:uLnTx/>
                <a:uFillTx/>
                <a:latin typeface="Mangal Pro"/>
                <a:ea typeface="+mn-ea"/>
                <a:cs typeface="+mn-cs"/>
              </a:rPr>
              <a:t>Controleer of je niet meer dan 4 kruisjes hebt.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l-NL" sz="1800" b="1"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n-cs"/>
              </a:rPr>
              <a:t>Klaar? </a:t>
            </a:r>
            <a:r>
              <a:rPr kumimoji="0" lang="nl-NL" sz="1800" b="0" i="0" u="none" strike="noStrike" kern="1200" cap="none" spc="0" normalizeH="0" baseline="0" noProof="0" dirty="0">
                <a:ln>
                  <a:noFill/>
                </a:ln>
                <a:solidFill>
                  <a:prstClr val="black"/>
                </a:solidFill>
                <a:effectLst/>
                <a:uLnTx/>
                <a:uFillTx/>
                <a:latin typeface="Mangal Pro"/>
                <a:ea typeface="+mn-ea"/>
                <a:cs typeface="+mn-cs"/>
              </a:rPr>
              <a:t>Bespreek je opdracht met je docent/logopedist</a:t>
            </a:r>
          </a:p>
        </p:txBody>
      </p:sp>
    </p:spTree>
    <p:extLst>
      <p:ext uri="{BB962C8B-B14F-4D97-AF65-F5344CB8AC3E}">
        <p14:creationId xmlns:p14="http://schemas.microsoft.com/office/powerpoint/2010/main" val="155675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1000"/>
                                        <p:tgtEl>
                                          <p:spTgt spid="4">
                                            <p:txEl>
                                              <p:pRg st="7" end="7"/>
                                            </p:txEl>
                                          </p:spTgt>
                                        </p:tgtEl>
                                      </p:cBhvr>
                                    </p:animEffect>
                                    <p:anim calcmode="lin" valueType="num">
                                      <p:cBhvr>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1000"/>
                                        <p:tgtEl>
                                          <p:spTgt spid="4">
                                            <p:txEl>
                                              <p:pRg st="8" end="8"/>
                                            </p:txEl>
                                          </p:spTgt>
                                        </p:tgtEl>
                                      </p:cBhvr>
                                    </p:animEffect>
                                    <p:anim calcmode="lin" valueType="num">
                                      <p:cBhvr>
                                        <p:cTn id="4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10" end="10"/>
                                            </p:txEl>
                                          </p:spTgt>
                                        </p:tgtEl>
                                        <p:attrNameLst>
                                          <p:attrName>style.visibility</p:attrName>
                                        </p:attrNameLst>
                                      </p:cBhvr>
                                      <p:to>
                                        <p:strVal val="visible"/>
                                      </p:to>
                                    </p:set>
                                    <p:animEffect transition="in" filter="fade">
                                      <p:cBhvr>
                                        <p:cTn id="48" dur="1000"/>
                                        <p:tgtEl>
                                          <p:spTgt spid="4">
                                            <p:txEl>
                                              <p:pRg st="10" end="10"/>
                                            </p:txEl>
                                          </p:spTgt>
                                        </p:tgtEl>
                                      </p:cBhvr>
                                    </p:animEffect>
                                    <p:anim calcmode="lin" valueType="num">
                                      <p:cBhvr>
                                        <p:cTn id="4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3DCC-50E7-91A0-E2D4-830EB60B06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6AEC6BD-E5AF-133A-17AC-18E61F061239}"/>
              </a:ext>
            </a:extLst>
          </p:cNvPr>
          <p:cNvSpPr>
            <a:spLocks noGrp="1"/>
          </p:cNvSpPr>
          <p:nvPr>
            <p:ph type="title"/>
          </p:nvPr>
        </p:nvSpPr>
        <p:spPr/>
        <p:txBody>
          <a:bodyPr/>
          <a:lstStyle/>
          <a:p>
            <a:r>
              <a:rPr lang="nl-NL" b="1" i="0" dirty="0"/>
              <a:t>In gesprek…</a:t>
            </a:r>
          </a:p>
        </p:txBody>
      </p:sp>
      <p:sp>
        <p:nvSpPr>
          <p:cNvPr id="3" name="Tijdelijke aanduiding voor inhoud 2">
            <a:extLst>
              <a:ext uri="{FF2B5EF4-FFF2-40B4-BE49-F238E27FC236}">
                <a16:creationId xmlns:a16="http://schemas.microsoft.com/office/drawing/2014/main" id="{1E36EB37-A23B-4E6D-DAA7-B8F9FBA78E4F}"/>
              </a:ext>
            </a:extLst>
          </p:cNvPr>
          <p:cNvSpPr>
            <a:spLocks noGrp="1"/>
          </p:cNvSpPr>
          <p:nvPr>
            <p:ph idx="1"/>
          </p:nvPr>
        </p:nvSpPr>
        <p:spPr/>
        <p:txBody>
          <a:bodyPr>
            <a:normAutofit/>
          </a:bodyPr>
          <a:lstStyle/>
          <a:p>
            <a:pPr marL="0" indent="0">
              <a:buNone/>
            </a:pPr>
            <a:r>
              <a:rPr lang="nl-NL" dirty="0"/>
              <a:t>Wanneer denk jij dat het handig is om de Com-Pas te gebruiken?</a:t>
            </a:r>
            <a:endParaRPr lang="nl-NL" b="1" dirty="0">
              <a:latin typeface="Calibri" panose="020F0502020204030204" pitchFamily="34" charset="0"/>
            </a:endParaRPr>
          </a:p>
        </p:txBody>
      </p:sp>
      <p:pic>
        <p:nvPicPr>
          <p:cNvPr id="5122" name="Picture 2" descr="Homepage - Com-Pas">
            <a:extLst>
              <a:ext uri="{FF2B5EF4-FFF2-40B4-BE49-F238E27FC236}">
                <a16:creationId xmlns:a16="http://schemas.microsoft.com/office/drawing/2014/main" id="{DEDCCC19-03E4-0C8A-A492-D34F35D21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744" y="2826219"/>
            <a:ext cx="2793167" cy="334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0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AD5FB-E1A0-6020-62C4-F4EE91776E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8A8C51-F73E-CCA1-896F-ACB2B3AC9C2C}"/>
              </a:ext>
            </a:extLst>
          </p:cNvPr>
          <p:cNvSpPr>
            <a:spLocks noGrp="1"/>
          </p:cNvSpPr>
          <p:nvPr>
            <p:ph type="title"/>
          </p:nvPr>
        </p:nvSpPr>
        <p:spPr/>
        <p:txBody>
          <a:bodyPr/>
          <a:lstStyle/>
          <a:p>
            <a:r>
              <a:rPr lang="nl-NL" b="1" i="0" dirty="0"/>
              <a:t>In gesprek…</a:t>
            </a:r>
          </a:p>
        </p:txBody>
      </p:sp>
      <p:sp>
        <p:nvSpPr>
          <p:cNvPr id="3" name="Tijdelijke aanduiding voor inhoud 2">
            <a:extLst>
              <a:ext uri="{FF2B5EF4-FFF2-40B4-BE49-F238E27FC236}">
                <a16:creationId xmlns:a16="http://schemas.microsoft.com/office/drawing/2014/main" id="{3B796BF8-E27E-B399-96F6-C95E3F562291}"/>
              </a:ext>
            </a:extLst>
          </p:cNvPr>
          <p:cNvSpPr>
            <a:spLocks noGrp="1"/>
          </p:cNvSpPr>
          <p:nvPr>
            <p:ph idx="1"/>
          </p:nvPr>
        </p:nvSpPr>
        <p:spPr/>
        <p:txBody>
          <a:bodyPr>
            <a:normAutofit/>
          </a:bodyPr>
          <a:lstStyle/>
          <a:p>
            <a:pPr marL="0" indent="0">
              <a:buNone/>
            </a:pPr>
            <a:r>
              <a:rPr lang="nl-NL" dirty="0"/>
              <a:t>Zou je de Com-Pas willen gebruiken? </a:t>
            </a:r>
          </a:p>
          <a:p>
            <a:pPr marL="0" indent="0">
              <a:buNone/>
            </a:pPr>
            <a:endParaRPr lang="nl-NL" dirty="0"/>
          </a:p>
          <a:p>
            <a:pPr marL="0" indent="0">
              <a:buNone/>
            </a:pPr>
            <a:r>
              <a:rPr lang="nl-NL" dirty="0"/>
              <a:t>Waarom wel of niet?</a:t>
            </a:r>
          </a:p>
          <a:p>
            <a:pPr marL="0" indent="0">
              <a:buNone/>
            </a:pPr>
            <a:endParaRPr lang="nl-NL" dirty="0"/>
          </a:p>
          <a:p>
            <a:pPr marL="0" indent="0">
              <a:buNone/>
            </a:pPr>
            <a:r>
              <a:rPr lang="nl-NL" dirty="0">
                <a:hlinkClick r:id="rId3"/>
              </a:rPr>
              <a:t>Fragment 1</a:t>
            </a:r>
            <a:endParaRPr lang="nl-NL" dirty="0"/>
          </a:p>
          <a:p>
            <a:pPr marL="0" indent="0">
              <a:buNone/>
            </a:pPr>
            <a:r>
              <a:rPr lang="nl-NL" dirty="0">
                <a:hlinkClick r:id="rId4"/>
              </a:rPr>
              <a:t>Fragment 2</a:t>
            </a:r>
            <a:endParaRPr lang="nl-NL" dirty="0"/>
          </a:p>
          <a:p>
            <a:pPr marL="0" indent="0">
              <a:buNone/>
            </a:pPr>
            <a:r>
              <a:rPr lang="nl-NL" dirty="0">
                <a:hlinkClick r:id="rId5"/>
              </a:rPr>
              <a:t>Fragment 3</a:t>
            </a:r>
            <a:endParaRPr lang="nl-NL" dirty="0"/>
          </a:p>
        </p:txBody>
      </p:sp>
      <p:pic>
        <p:nvPicPr>
          <p:cNvPr id="4" name="Picture 2" descr="Homepage - Com-Pas">
            <a:extLst>
              <a:ext uri="{FF2B5EF4-FFF2-40B4-BE49-F238E27FC236}">
                <a16:creationId xmlns:a16="http://schemas.microsoft.com/office/drawing/2014/main" id="{0335A951-859D-7EC0-EE2E-51945CB861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223" y="2946140"/>
            <a:ext cx="2793167" cy="334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4AA2D-0B5B-4C4C-B057-1F57256AFC01}">
  <ds:schemaRefs>
    <ds:schemaRef ds:uri="http://www.w3.org/XML/1998/namespace"/>
    <ds:schemaRef ds:uri="http://schemas.openxmlformats.org/package/2006/metadata/core-properties"/>
    <ds:schemaRef ds:uri="http://schemas.microsoft.com/office/2006/documentManagement/types"/>
    <ds:schemaRef ds:uri="698eef58-bb61-42e2-b548-e1d1f250d219"/>
    <ds:schemaRef ds:uri="http://schemas.microsoft.com/office/2006/metadata/properties"/>
    <ds:schemaRef ds:uri="http://purl.org/dc/terms/"/>
    <ds:schemaRef ds:uri="http://purl.org/dc/elements/1.1/"/>
    <ds:schemaRef ds:uri="fcc10157-42f8-46e8-83f5-1d9ac4b0055d"/>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9D578883-3C5D-4D84-818F-EA7B98576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179FF-8ED1-4D20-B020-24FEADBBDB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1362</Words>
  <Application>Microsoft Office PowerPoint</Application>
  <PresentationFormat>Breedbeeld</PresentationFormat>
  <Paragraphs>118</Paragraphs>
  <Slides>10</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Aptos</vt:lpstr>
      <vt:lpstr>Arial</vt:lpstr>
      <vt:lpstr>BaseNine</vt:lpstr>
      <vt:lpstr>Calibri</vt:lpstr>
      <vt:lpstr>Mangal Pro</vt:lpstr>
      <vt:lpstr>Wingdings</vt:lpstr>
      <vt:lpstr>1_Thema PE TOS VSO</vt:lpstr>
      <vt:lpstr>Psycho-educatie</vt:lpstr>
      <vt:lpstr>Vorige les</vt:lpstr>
      <vt:lpstr>Aan het einde van de les…</vt:lpstr>
      <vt:lpstr>Com-Pas</vt:lpstr>
      <vt:lpstr>Zinnen kiezen</vt:lpstr>
      <vt:lpstr>Zinnen kiezen</vt:lpstr>
      <vt:lpstr>Opdracht</vt:lpstr>
      <vt:lpstr>In gesprek…</vt:lpstr>
      <vt:lpstr>In gesprek…</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Tineke Post- Ilbrink</dc:creator>
  <cp:lastModifiedBy>Tineke Post- Ilbrink</cp:lastModifiedBy>
  <cp:revision>4</cp:revision>
  <dcterms:created xsi:type="dcterms:W3CDTF">2024-11-21T13:31:01Z</dcterms:created>
  <dcterms:modified xsi:type="dcterms:W3CDTF">2024-12-09T16:15:25Z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