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00" r:id="rId5"/>
    <p:sldId id="279" r:id="rId6"/>
    <p:sldId id="308" r:id="rId7"/>
    <p:sldId id="309" r:id="rId8"/>
    <p:sldId id="310" r:id="rId9"/>
    <p:sldId id="311" r:id="rId10"/>
    <p:sldId id="312" r:id="rId11"/>
    <p:sldId id="32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6sYHWdUIs7CCoXbgd2G9w==" hashData="b8B4G45/STvOVfTfLsl+D11ecIWmn6Lu8Q/mYmcjnw9rvSDf6CzENFNTyeI39S3ImLpyHnuKxrqloZNKQ1opI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C48B1A-2ECF-9257-8D7E-D0AB08745C41}" name="Tineke Post- Ilbrink" initials="PST" userId="Tineke Post- Ilbrink"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FF0B3-0473-42A9-9CAC-9BEE6811F31E}" v="7" dt="2024-12-09T16:13:25.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138" autoAdjust="0"/>
  </p:normalViewPr>
  <p:slideViewPr>
    <p:cSldViewPr snapToGrid="0">
      <p:cViewPr varScale="1">
        <p:scale>
          <a:sx n="35" d="100"/>
          <a:sy n="35" d="100"/>
        </p:scale>
        <p:origin x="18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E88FF0B3-0473-42A9-9CAC-9BEE6811F31E}"/>
    <pc:docChg chg="undo custSel modSld">
      <pc:chgData name="Post, Tineke" userId="acaedabe-b12f-42d1-8517-780bc8ea15c4" providerId="ADAL" clId="{E88FF0B3-0473-42A9-9CAC-9BEE6811F31E}" dt="2024-12-09T16:13:25.506" v="99" actId="20577"/>
      <pc:docMkLst>
        <pc:docMk/>
      </pc:docMkLst>
      <pc:sldChg chg="modNotesTx">
        <pc:chgData name="Post, Tineke" userId="acaedabe-b12f-42d1-8517-780bc8ea15c4" providerId="ADAL" clId="{E88FF0B3-0473-42A9-9CAC-9BEE6811F31E}" dt="2024-11-21T13:37:25.312" v="1" actId="6549"/>
        <pc:sldMkLst>
          <pc:docMk/>
          <pc:sldMk cId="2445270442" sldId="300"/>
        </pc:sldMkLst>
      </pc:sldChg>
      <pc:sldChg chg="modNotesTx">
        <pc:chgData name="Post, Tineke" userId="acaedabe-b12f-42d1-8517-780bc8ea15c4" providerId="ADAL" clId="{E88FF0B3-0473-42A9-9CAC-9BEE6811F31E}" dt="2024-12-09T16:12:24.492" v="96" actId="113"/>
        <pc:sldMkLst>
          <pc:docMk/>
          <pc:sldMk cId="1909155261" sldId="309"/>
        </pc:sldMkLst>
      </pc:sldChg>
      <pc:sldChg chg="modSp">
        <pc:chgData name="Post, Tineke" userId="acaedabe-b12f-42d1-8517-780bc8ea15c4" providerId="ADAL" clId="{E88FF0B3-0473-42A9-9CAC-9BEE6811F31E}" dt="2024-12-09T16:13:25.506" v="99" actId="20577"/>
        <pc:sldMkLst>
          <pc:docMk/>
          <pc:sldMk cId="813082833" sldId="311"/>
        </pc:sldMkLst>
        <pc:spChg chg="mod">
          <ac:chgData name="Post, Tineke" userId="acaedabe-b12f-42d1-8517-780bc8ea15c4" providerId="ADAL" clId="{E88FF0B3-0473-42A9-9CAC-9BEE6811F31E}" dt="2024-12-09T16:13:25.506" v="99" actId="20577"/>
          <ac:spMkLst>
            <pc:docMk/>
            <pc:sldMk cId="813082833" sldId="311"/>
            <ac:spMk id="3" creationId="{70051CFC-B2CA-540A-E9D6-818CA05284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2BECF-4EC3-4FC6-80D5-9D79BF5AE310}" type="datetimeFigureOut">
              <a:rPr lang="nl-NL" smtClean="0"/>
              <a:t>9-12-2024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F4008-0BC3-489E-8347-EF291E8CAF85}" type="slidenum">
              <a:rPr lang="nl-NL" smtClean="0"/>
              <a:t>‹nr.›</a:t>
            </a:fld>
            <a:endParaRPr lang="nl-NL"/>
          </a:p>
        </p:txBody>
      </p:sp>
    </p:spTree>
    <p:extLst>
      <p:ext uri="{BB962C8B-B14F-4D97-AF65-F5344CB8AC3E}">
        <p14:creationId xmlns:p14="http://schemas.microsoft.com/office/powerpoint/2010/main" val="247414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BB4F0-E8B6-CAC2-5452-699BEB5F11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A7B081D-8857-DA01-4248-7F6BC202FDAA}"/>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B1D416EF-8BCA-099F-8CD2-80E4027A0737}"/>
              </a:ext>
            </a:extLst>
          </p:cNvPr>
          <p:cNvSpPr>
            <a:spLocks noGrp="1"/>
          </p:cNvSpPr>
          <p:nvPr>
            <p:ph type="body" idx="1"/>
          </p:nvPr>
        </p:nvSpPr>
        <p:spPr/>
        <p:txBody>
          <a:bodyPr/>
          <a:lstStyle/>
          <a:p>
            <a:r>
              <a:rPr lang="nl-NL" sz="1000" b="1" dirty="0">
                <a:latin typeface="Arial" panose="020B0604020202020204" pitchFamily="34" charset="0"/>
                <a:cs typeface="Arial" panose="020B0604020202020204" pitchFamily="34" charset="0"/>
              </a:rPr>
              <a:t>Benodigde materialen:</a:t>
            </a:r>
          </a:p>
          <a:p>
            <a:pPr marL="171450" indent="-171450">
              <a:buFontTx/>
              <a:buChar char="-"/>
            </a:pPr>
            <a:r>
              <a:rPr lang="nl-NL" sz="1000" dirty="0" err="1">
                <a:latin typeface="Arial" panose="020B0604020202020204" pitchFamily="34" charset="0"/>
                <a:cs typeface="Arial" panose="020B0604020202020204" pitchFamily="34" charset="0"/>
              </a:rPr>
              <a:t>Flapover</a:t>
            </a:r>
            <a:r>
              <a:rPr lang="nl-NL" sz="1000" dirty="0">
                <a:latin typeface="Arial" panose="020B0604020202020204" pitchFamily="34" charset="0"/>
                <a:cs typeface="Arial" panose="020B0604020202020204" pitchFamily="34" charset="0"/>
              </a:rPr>
              <a:t> en stiften.</a:t>
            </a:r>
          </a:p>
          <a:p>
            <a:pPr marL="171450" indent="-171450">
              <a:buFontTx/>
              <a:buChar char="-"/>
            </a:pPr>
            <a:endParaRPr lang="nl-NL" sz="1000" kern="100" dirty="0">
              <a:effectLst/>
              <a:latin typeface="Arial" panose="020B0604020202020204" pitchFamily="34" charset="0"/>
              <a:ea typeface="Calibri" panose="020F050202020403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Voorbereiding:</a:t>
            </a:r>
          </a:p>
          <a:p>
            <a:pPr marL="171450" indent="-171450">
              <a:buFont typeface="Wingdings" panose="05000000000000000000" pitchFamily="2" charset="2"/>
              <a:buChar char="ü"/>
            </a:pPr>
            <a:r>
              <a:rPr lang="nl-NL" sz="1000" dirty="0">
                <a:latin typeface="Arial" panose="020B0604020202020204" pitchFamily="34" charset="0"/>
                <a:cs typeface="Arial" panose="020B0604020202020204" pitchFamily="34" charset="0"/>
              </a:rPr>
              <a:t>Lees de notities bij deze les goed door.</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Achtergrondinformatie voor de docent:</a:t>
            </a:r>
          </a:p>
          <a:p>
            <a:endParaRPr lang="nl-NL" sz="1000" b="1"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Wat is de Com-Pas?</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De Com-Pas is een hulpmiddel speciaal voor jongeren met een taalontwikkelingsstoornis (TOS). Het is een handig pasje met uitleg over TOS en praktische tips. Deze tips zijn bedoeld om anderen te laten zien hoe ze iemand met TOS kunnen helpen in gesprekken. De Com-Pas is vooral nuttig in situaties waarin communicatie lastig is, bijvoorbeeld bij een arts, in de klas of in sociale situaties.</a:t>
            </a:r>
          </a:p>
          <a:p>
            <a:r>
              <a:rPr lang="nl-NL" sz="1000" dirty="0">
                <a:latin typeface="Arial" panose="020B0604020202020204" pitchFamily="34" charset="0"/>
                <a:cs typeface="Arial" panose="020B0604020202020204" pitchFamily="34" charset="0"/>
              </a:rPr>
              <a:t>De Com-Pas is in 2013 ontwikkeld en in 2023/2024 vernieuwd binnen het project </a:t>
            </a:r>
            <a:r>
              <a:rPr lang="nl-NL" sz="1000" i="1" dirty="0">
                <a:latin typeface="Arial" panose="020B0604020202020204" pitchFamily="34" charset="0"/>
                <a:cs typeface="Arial" panose="020B0604020202020204" pitchFamily="34" charset="0"/>
              </a:rPr>
              <a:t>Deelkracht</a:t>
            </a:r>
            <a:r>
              <a:rPr lang="nl-NL" sz="1000" dirty="0">
                <a:latin typeface="Arial" panose="020B0604020202020204" pitchFamily="34" charset="0"/>
                <a:cs typeface="Arial" panose="020B0604020202020204" pitchFamily="34" charset="0"/>
              </a:rPr>
              <a:t>. Er is nu ook een training beschikbaar die jongeren helpt om de Com-Pas te gebruiken in moeilijke situaties.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Het doel van de lessen binnen PE TOS VSO is om jongeren kennis te laten maken met de Com-Pas en hen te laten nadenken over hoe dit hulpmiddel hen kan ondersteunen. In de lessen krijgen ze informatie over het pasje en leren ze hoe het gebruikt kan worden. Jongeren kunnen daarna zelf beslissen of ze de Com-Pas willen aanvragen.</a:t>
            </a:r>
          </a:p>
          <a:p>
            <a:endParaRPr lang="nl-NL" sz="1000" b="1"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De Com-Pas kan eenvoudig worden aangevraagd via een werkblad dat tijdens de les wordt gemaakt. De kosten van het pasje zijn €7,50. Het is aan de jongere zelf (en eventueel hun ouders of begeleiders) om te bepalen of ze dit hulpmiddel willen aanschaffen.</a:t>
            </a:r>
          </a:p>
          <a:p>
            <a:endParaRPr lang="nl-NL" sz="1000" b="1"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Rol van de docent</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Als docent begeleid je de jongeren tijdens de lessen, bespreek je de inhoud van de Com-Pas en help je hen na te denken over de voordelen van dit hulpmiddel. Je bespreekt ook hoe de jongeren zelf kunnen beslissen of de Com-Pas iets voor hen is.</a:t>
            </a:r>
          </a:p>
          <a:p>
            <a:endParaRPr lang="nl-NL" sz="1000" dirty="0">
              <a:latin typeface="Arial" panose="020B0604020202020204" pitchFamily="34" charset="0"/>
              <a:cs typeface="Arial" panose="020B0604020202020204" pitchFamily="34" charset="0"/>
            </a:endParaRPr>
          </a:p>
          <a:p>
            <a:endParaRPr lang="nl-NL" sz="1000" b="1"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Wat leren jongeren in de lessen?</a:t>
            </a:r>
          </a:p>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Inzicht in TOS en de Com-Pas</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Jongeren leren wat TOS (taalontwikkelingsstoornis) is en hoe de Com-Pas kan helpen in communicatie. Ze begrijpen hoe de pas werkt en in welke situaties het handig kan zijn, zoals op stage, bij de dokter of in noodsituaties.</a:t>
            </a:r>
          </a:p>
          <a:p>
            <a:r>
              <a:rPr lang="nl-NL" sz="1000" b="1" dirty="0">
                <a:latin typeface="Arial" panose="020B0604020202020204" pitchFamily="34" charset="0"/>
                <a:cs typeface="Arial" panose="020B0604020202020204" pitchFamily="34" charset="0"/>
              </a:rPr>
              <a:t>Zelfreflectie en keuze maken</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Jongeren reflecteren op hun eigen communicatie en leren nadenken over of de Com-Pas voor hen een nuttig hulpmiddel zou zijn. Ze krijgen de kans om te beslissen of ze het pasje willen aanvragen, op basis van hun eigen ervaringen en behoeften.</a:t>
            </a:r>
          </a:p>
          <a:p>
            <a:r>
              <a:rPr lang="nl-NL" sz="1000" b="1" dirty="0">
                <a:latin typeface="Arial" panose="020B0604020202020204" pitchFamily="34" charset="0"/>
                <a:cs typeface="Arial" panose="020B0604020202020204" pitchFamily="34" charset="0"/>
              </a:rPr>
              <a:t>Praktische toepassing</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Ze leren hoe ze de Com-Pas kunnen aanvragen via een werkblad en de website, en begrijpen de voordelen van het gebruiken van het pasje in verschillende situaties.</a:t>
            </a:r>
          </a:p>
          <a:p>
            <a:endParaRPr lang="nl-NL" sz="1000"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8BBBCB21-AD0C-5D14-62C1-D22C8902B0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13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nl-NL"/>
              <a:t>Kijk met de klas even terug op de vorige les. Wat is er blijven hangen?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Bekijk samen het fragment. Leg uit dat ze gaan kijken naar een gesprekje tussen 2 jongeren. Vraag of ze goed willen opletten wat ze zien bij de jongen en wat ze zien bij het meisje. </a:t>
            </a: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Fragment: </a:t>
            </a:r>
            <a:r>
              <a:rPr lang="nl-NL" dirty="0">
                <a:latin typeface="Arial" panose="020B0604020202020204" pitchFamily="34" charset="0"/>
                <a:cs typeface="Arial" panose="020B0604020202020204" pitchFamily="34" charset="0"/>
              </a:rPr>
              <a:t>https://vimeo.com/852928583/e2345fad65?share=copy</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Bespreek de video samen met de jongeren. Schrijf op de flap-over:</a:t>
            </a:r>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Wat heb je gezien bij de jongen/het meisje? </a:t>
            </a:r>
          </a:p>
          <a:p>
            <a:r>
              <a:rPr lang="nl-NL" dirty="0">
                <a:latin typeface="Arial" panose="020B0604020202020204" pitchFamily="34" charset="0"/>
                <a:cs typeface="Arial" panose="020B0604020202020204" pitchFamily="34" charset="0"/>
              </a:rPr>
              <a:t>(bijv. meisje praat te snel, jongen snapt het niet, meisje maakt geen oogcontact, jongen probeert iets te zeggen, meisje gebruikt moeilijke woorden)</a:t>
            </a:r>
          </a:p>
          <a:p>
            <a:r>
              <a:rPr lang="nl-NL" i="1" dirty="0">
                <a:latin typeface="Arial" panose="020B0604020202020204" pitchFamily="34" charset="0"/>
                <a:cs typeface="Arial" panose="020B0604020202020204" pitchFamily="34" charset="0"/>
              </a:rPr>
              <a:t>&gt; Waaraan zie je dat het gesprek niet goed loopt?</a:t>
            </a:r>
          </a:p>
          <a:p>
            <a:endParaRPr lang="nl-NL"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rgbClr val="000000"/>
                </a:solidFill>
                <a:effectLst/>
                <a:latin typeface="Calibri" panose="020F0502020204030204" pitchFamily="34" charset="0"/>
                <a:ea typeface="Aptos" panose="020B0004020202020204" pitchFamily="34" charset="0"/>
              </a:rPr>
              <a:t>Wat hiervan herken je wel/niet bij jezelf? </a:t>
            </a:r>
            <a:br>
              <a:rPr lang="nl-NL" sz="1200" b="1" dirty="0">
                <a:solidFill>
                  <a:srgbClr val="000000"/>
                </a:solidFill>
                <a:effectLst/>
                <a:latin typeface="Calibri" panose="020F0502020204030204" pitchFamily="34" charset="0"/>
                <a:ea typeface="Aptos" panose="020B0004020202020204" pitchFamily="34" charset="0"/>
              </a:rPr>
            </a:br>
            <a:r>
              <a:rPr lang="nl-NL" sz="1200" b="0" dirty="0">
                <a:solidFill>
                  <a:srgbClr val="000000"/>
                </a:solidFill>
                <a:effectLst/>
                <a:latin typeface="Calibri" panose="020F0502020204030204" pitchFamily="34" charset="0"/>
                <a:ea typeface="Aptos" panose="020B0004020202020204" pitchFamily="34" charset="0"/>
              </a:rPr>
              <a:t>&gt;</a:t>
            </a:r>
            <a:r>
              <a:rPr lang="nl-NL"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Hebben jullie dat ook wel eens? En wat dan precies?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&gt; waar heb jij wel eens last van?</a:t>
            </a:r>
            <a:endParaRPr lang="nl-NL"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(Probeer ook in te gaan op andere uitingen van TOS en onderlinge verschillen). </a:t>
            </a:r>
            <a:endParaRPr lang="nl-NL" b="1"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F44F4008-0BC3-489E-8347-EF291E8CAF85}" type="slidenum">
              <a:rPr lang="nl-NL" smtClean="0"/>
              <a:t>4</a:t>
            </a:fld>
            <a:endParaRPr lang="nl-NL"/>
          </a:p>
        </p:txBody>
      </p:sp>
    </p:spTree>
    <p:extLst>
      <p:ext uri="{BB962C8B-B14F-4D97-AF65-F5344CB8AC3E}">
        <p14:creationId xmlns:p14="http://schemas.microsoft.com/office/powerpoint/2010/main" val="358425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35D1-6DE5-8B60-07E0-23C92B0DD55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CCE382-0CE8-4829-E361-30BE36118B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5D2C79B-5CC3-BB66-EE80-33E6134927F9}"/>
              </a:ext>
            </a:extLst>
          </p:cNvPr>
          <p:cNvSpPr>
            <a:spLocks noGrp="1"/>
          </p:cNvSpPr>
          <p:nvPr>
            <p:ph type="body" idx="1"/>
          </p:nvPr>
        </p:nvSpPr>
        <p:spPr/>
        <p:txBody>
          <a:bodyPr/>
          <a:lstStyle/>
          <a:p>
            <a:r>
              <a:rPr lang="nl-NL" dirty="0">
                <a:latin typeface="Arial" panose="020B0604020202020204" pitchFamily="34" charset="0"/>
                <a:cs typeface="Arial" panose="020B0604020202020204" pitchFamily="34" charset="0"/>
              </a:rPr>
              <a:t>Denk met de groep na over en schrijf mee op een </a:t>
            </a:r>
            <a:r>
              <a:rPr lang="nl-NL" dirty="0" err="1">
                <a:latin typeface="Arial" panose="020B0604020202020204" pitchFamily="34" charset="0"/>
                <a:cs typeface="Arial" panose="020B0604020202020204" pitchFamily="34" charset="0"/>
              </a:rPr>
              <a:t>flapover</a:t>
            </a:r>
            <a:r>
              <a:rPr lang="nl-NL" dirty="0">
                <a:latin typeface="Arial" panose="020B0604020202020204" pitchFamily="34" charset="0"/>
                <a:cs typeface="Arial" panose="020B0604020202020204" pitchFamily="34" charset="0"/>
              </a:rPr>
              <a:t>.</a:t>
            </a:r>
          </a:p>
          <a:p>
            <a:endParaRPr lang="nl-NL"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Wat kan er anders zodat het gesprek beter gaat? </a:t>
            </a:r>
            <a:endParaRPr lang="nl-NL" b="0" i="1" dirty="0">
              <a:latin typeface="Arial" panose="020B0604020202020204" pitchFamily="34" charset="0"/>
              <a:cs typeface="Arial" panose="020B0604020202020204" pitchFamily="34" charset="0"/>
            </a:endParaRPr>
          </a:p>
          <a:p>
            <a:pPr marL="0" indent="0">
              <a:buNone/>
            </a:pPr>
            <a:r>
              <a:rPr lang="nl-NL" b="0" i="1" dirty="0">
                <a:latin typeface="Arial" panose="020B0604020202020204" pitchFamily="34" charset="0"/>
                <a:cs typeface="Arial" panose="020B0604020202020204" pitchFamily="34" charset="0"/>
              </a:rPr>
              <a:t>(bijv. het meisje moet langzamer praten, makkelijke woorden gebruiken, naar de jongen kijken zodat ze ziet dat hij het niet snapt, de jongen moet zeggen dat hij het niet snapt, etc.)</a:t>
            </a:r>
          </a:p>
        </p:txBody>
      </p:sp>
      <p:sp>
        <p:nvSpPr>
          <p:cNvPr id="4" name="Tijdelijke aanduiding voor dianummer 3">
            <a:extLst>
              <a:ext uri="{FF2B5EF4-FFF2-40B4-BE49-F238E27FC236}">
                <a16:creationId xmlns:a16="http://schemas.microsoft.com/office/drawing/2014/main" id="{53D55146-651C-EBDC-29F1-425CA7A88E57}"/>
              </a:ext>
            </a:extLst>
          </p:cNvPr>
          <p:cNvSpPr>
            <a:spLocks noGrp="1"/>
          </p:cNvSpPr>
          <p:nvPr>
            <p:ph type="sldNum" sz="quarter" idx="5"/>
          </p:nvPr>
        </p:nvSpPr>
        <p:spPr/>
        <p:txBody>
          <a:bodyPr/>
          <a:lstStyle/>
          <a:p>
            <a:fld id="{F44F4008-0BC3-489E-8347-EF291E8CAF85}" type="slidenum">
              <a:rPr lang="nl-NL" smtClean="0"/>
              <a:t>5</a:t>
            </a:fld>
            <a:endParaRPr lang="nl-NL"/>
          </a:p>
        </p:txBody>
      </p:sp>
    </p:spTree>
    <p:extLst>
      <p:ext uri="{BB962C8B-B14F-4D97-AF65-F5344CB8AC3E}">
        <p14:creationId xmlns:p14="http://schemas.microsoft.com/office/powerpoint/2010/main" val="34024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19ECB-D7A4-33F0-C41B-8AF9E3B76B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F19CA6A-DCFB-11DD-FC28-13CCAB9213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8A65B3-C8AD-74EA-CB65-EA4CB8F8ED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Introduceer de Com-Pas. Een hulpmiddel dat ingezet kan worden als de communicatie lastig gaat. Bespreek de video samen met de jongeren.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Bekijk de video In Gesprek – met gebruik van de Com-Pas. Dit is een soortgelijk rollenspel, maar nu wordt de Com-Pas geïntroduceerd. Vraag de jongeren weer goed naar de jongen en het meisje te kijken. De jongeren zien en merken dat de communicatie eerst stokt, maar verbetert na het tonen van de Com-Pas. </a:t>
            </a: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Wat heb je gezien in het fragment? </a:t>
            </a:r>
          </a:p>
          <a:p>
            <a:r>
              <a:rPr lang="nl-NL" dirty="0">
                <a:latin typeface="Arial" panose="020B0604020202020204" pitchFamily="34" charset="0"/>
                <a:cs typeface="Arial" panose="020B0604020202020204" pitchFamily="34" charset="0"/>
              </a:rPr>
              <a:t>(bijv. de jongen geeft een pasje, het meisje leest het pasje en praat duidelijker/langzamer en gebruikt makkelijke woorden. De jongen begrijpt het 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Focus op het verschil tussen het vastgelopen gesprekje en hoe het verloopt na inbreng van de Com-Pas. Vraag daarbij door, concretiseer in wat je ziet en waaraan je iets merkt, bijvoorbeeld in gedrag, mimiek, houding, stem etc. </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b="1"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943D1AA1-2BAC-F8E7-9CB4-B397109871FD}"/>
              </a:ext>
            </a:extLst>
          </p:cNvPr>
          <p:cNvSpPr>
            <a:spLocks noGrp="1"/>
          </p:cNvSpPr>
          <p:nvPr>
            <p:ph type="sldNum" sz="quarter" idx="5"/>
          </p:nvPr>
        </p:nvSpPr>
        <p:spPr/>
        <p:txBody>
          <a:bodyPr/>
          <a:lstStyle/>
          <a:p>
            <a:fld id="{F44F4008-0BC3-489E-8347-EF291E8CAF85}" type="slidenum">
              <a:rPr lang="nl-NL" smtClean="0"/>
              <a:t>6</a:t>
            </a:fld>
            <a:endParaRPr lang="nl-NL"/>
          </a:p>
        </p:txBody>
      </p:sp>
    </p:spTree>
    <p:extLst>
      <p:ext uri="{BB962C8B-B14F-4D97-AF65-F5344CB8AC3E}">
        <p14:creationId xmlns:p14="http://schemas.microsoft.com/office/powerpoint/2010/main" val="125530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97A09-045B-77B7-703F-6C6F9D70D1C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827818-10E7-0F47-BED9-F743B97A4A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DB17C2-2784-7EC5-E124-72F987E17F5F}"/>
              </a:ext>
            </a:extLst>
          </p:cNvPr>
          <p:cNvSpPr>
            <a:spLocks noGrp="1"/>
          </p:cNvSpPr>
          <p:nvPr>
            <p:ph type="body" idx="1"/>
          </p:nvPr>
        </p:nvSpPr>
        <p:spPr/>
        <p:txBody>
          <a:bodyPr/>
          <a:lstStyle/>
          <a:p>
            <a:r>
              <a:rPr lang="nl-NL" dirty="0">
                <a:latin typeface="Arial" panose="020B0604020202020204" pitchFamily="34" charset="0"/>
                <a:cs typeface="Arial" panose="020B0604020202020204" pitchFamily="34" charset="0"/>
              </a:rPr>
              <a:t>Bekijk samen de website www.com-pas.nl</a:t>
            </a:r>
          </a:p>
          <a:p>
            <a:r>
              <a:rPr lang="nl-NL" dirty="0">
                <a:latin typeface="Arial" panose="020B0604020202020204" pitchFamily="34" charset="0"/>
                <a:cs typeface="Arial" panose="020B0604020202020204" pitchFamily="34" charset="0"/>
              </a:rPr>
              <a:t>Bekijk waar je de pas kan aanvragen en wat je moet invullen.</a:t>
            </a:r>
          </a:p>
          <a:p>
            <a:endParaRPr lang="nl-NL" dirty="0">
              <a:latin typeface="Arial" panose="020B0604020202020204" pitchFamily="34" charset="0"/>
              <a:cs typeface="Arial" panose="020B0604020202020204" pitchFamily="34" charset="0"/>
            </a:endParaRPr>
          </a:p>
          <a:p>
            <a:r>
              <a:rPr lang="nl-NL" dirty="0"/>
              <a:t>De kosten van het pasje zijn €7,50. Het is aan de jongere zelf (en eventueel hun ouders of begeleiders) om te bepalen of ze dit hulpmiddel willen aanschaffen.</a:t>
            </a: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Bekijk daarna de voorkant en achterkant van een pas. </a:t>
            </a:r>
          </a:p>
          <a:p>
            <a:r>
              <a:rPr lang="nl-NL" dirty="0">
                <a:latin typeface="Arial" panose="020B0604020202020204" pitchFamily="34" charset="0"/>
                <a:cs typeface="Arial" panose="020B0604020202020204" pitchFamily="34" charset="0"/>
              </a:rPr>
              <a:t>Op de voorkant staan zinnen die uitleg geven over TOS. </a:t>
            </a:r>
          </a:p>
          <a:p>
            <a:r>
              <a:rPr lang="nl-NL" dirty="0">
                <a:latin typeface="Arial" panose="020B0604020202020204" pitchFamily="34" charset="0"/>
                <a:cs typeface="Arial" panose="020B0604020202020204" pitchFamily="34" charset="0"/>
              </a:rPr>
              <a:t>Op de achterkant staan tips voor een ander. </a:t>
            </a:r>
          </a:p>
          <a:p>
            <a:endParaRPr lang="nl-NL" dirty="0">
              <a:latin typeface="Arial" panose="020B0604020202020204" pitchFamily="34" charset="0"/>
              <a:cs typeface="Arial" panose="020B0604020202020204" pitchFamily="34" charset="0"/>
            </a:endParaRPr>
          </a:p>
          <a:p>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07C0CF0D-5195-5D7F-9E38-6C6D55CB2259}"/>
              </a:ext>
            </a:extLst>
          </p:cNvPr>
          <p:cNvSpPr>
            <a:spLocks noGrp="1"/>
          </p:cNvSpPr>
          <p:nvPr>
            <p:ph type="sldNum" sz="quarter" idx="5"/>
          </p:nvPr>
        </p:nvSpPr>
        <p:spPr/>
        <p:txBody>
          <a:bodyPr/>
          <a:lstStyle/>
          <a:p>
            <a:fld id="{F44F4008-0BC3-489E-8347-EF291E8CAF85}" type="slidenum">
              <a:rPr lang="nl-NL" smtClean="0"/>
              <a:t>7</a:t>
            </a:fld>
            <a:endParaRPr lang="nl-NL"/>
          </a:p>
        </p:txBody>
      </p:sp>
    </p:spTree>
    <p:extLst>
      <p:ext uri="{BB962C8B-B14F-4D97-AF65-F5344CB8AC3E}">
        <p14:creationId xmlns:p14="http://schemas.microsoft.com/office/powerpoint/2010/main" val="270086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of de lesdoelen zijn behaald.</a:t>
            </a:r>
          </a:p>
        </p:txBody>
      </p:sp>
      <p:sp>
        <p:nvSpPr>
          <p:cNvPr id="4" name="Tijdelijke aanduiding voor dianummer 3"/>
          <p:cNvSpPr>
            <a:spLocks noGrp="1"/>
          </p:cNvSpPr>
          <p:nvPr>
            <p:ph type="sldNum" sz="quarter" idx="5"/>
          </p:nvPr>
        </p:nvSpPr>
        <p:spPr/>
        <p:txBody>
          <a:bodyPr/>
          <a:lstStyle/>
          <a:p>
            <a:fld id="{F44F4008-0BC3-489E-8347-EF291E8CAF85}" type="slidenum">
              <a:rPr lang="nl-NL" smtClean="0"/>
              <a:t>8</a:t>
            </a:fld>
            <a:endParaRPr lang="nl-NL"/>
          </a:p>
        </p:txBody>
      </p:sp>
    </p:spTree>
    <p:extLst>
      <p:ext uri="{BB962C8B-B14F-4D97-AF65-F5344CB8AC3E}">
        <p14:creationId xmlns:p14="http://schemas.microsoft.com/office/powerpoint/2010/main" val="152570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sz="1800"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77786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sz="1800"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7"/>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88159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1"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594">
              <a:defRPr sz="1800"/>
            </a:lvl2pPr>
            <a:lvl3pPr marL="457189">
              <a:defRPr sz="1800"/>
            </a:lvl3pPr>
            <a:lvl4pPr marL="685783">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2"/>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3175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9"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3" y="4323901"/>
            <a:ext cx="7113867"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81994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sz="1800"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1"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1" y="4279394"/>
            <a:ext cx="5266944" cy="1500187"/>
          </a:xfrm>
        </p:spPr>
        <p:txBody>
          <a:bodyPr rtlCol="0"/>
          <a:lstStyle>
            <a:lvl1pPr marL="0" indent="0">
              <a:buNone/>
              <a:defRPr sz="2400" cap="all"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979580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05439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sz="1800"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979505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6"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sz="1800"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78910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60"/>
            <a:ext cx="4228283"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6"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594">
              <a:defRPr/>
            </a:lvl2pPr>
            <a:lvl3pPr marL="457189">
              <a:defRPr/>
            </a:lvl3pPr>
            <a:lvl4pPr marL="685783">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2"/>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9"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90"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334179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1" y="1327052"/>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sz="1800"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9"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4" y="712790"/>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387324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2"/>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3" y="211467"/>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nl-NL" noProof="0"/>
              <a:t>Subtitel</a:t>
            </a:r>
          </a:p>
        </p:txBody>
      </p:sp>
    </p:spTree>
    <p:extLst>
      <p:ext uri="{BB962C8B-B14F-4D97-AF65-F5344CB8AC3E}">
        <p14:creationId xmlns:p14="http://schemas.microsoft.com/office/powerpoint/2010/main" val="310316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60"/>
            <a:ext cx="4228283"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6"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594">
              <a:defRPr/>
            </a:lvl2pPr>
            <a:lvl3pPr marL="457189">
              <a:defRPr/>
            </a:lvl3pPr>
            <a:lvl4pPr marL="685783">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2"/>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9"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90"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435776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3"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sz="1800"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2301535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9"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5"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9"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1"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9"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7"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7"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043558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1"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594">
              <a:defRPr sz="1800"/>
            </a:lvl2pPr>
            <a:lvl3pPr marL="457189">
              <a:defRPr sz="1800"/>
            </a:lvl3pPr>
            <a:lvl4pPr marL="685783">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2"/>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953247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9"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3" y="4323901"/>
            <a:ext cx="7113867"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92590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1" y="1327052"/>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sz="1800"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9"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4" y="712790"/>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08781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2"/>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3" y="211467"/>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nl-NL" noProof="0"/>
              <a:t>Subtitel</a:t>
            </a:r>
          </a:p>
        </p:txBody>
      </p:sp>
    </p:spTree>
    <p:extLst>
      <p:ext uri="{BB962C8B-B14F-4D97-AF65-F5344CB8AC3E}">
        <p14:creationId xmlns:p14="http://schemas.microsoft.com/office/powerpoint/2010/main" val="316481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sz="1800"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6134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3"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sz="1800"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07171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9"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5"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9"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1"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9"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7"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7"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17097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sz="1800"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74057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sz="1800"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7"/>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22289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1448388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377"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852928583/e2345fad65?share=cop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852927187/a9d7982ae5?share=copy"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com-pas.n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FFBC-78DC-A7DA-6C9A-28E36508D3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32A656-95CD-E636-B851-B073324E49D9}"/>
              </a:ext>
            </a:extLst>
          </p:cNvPr>
          <p:cNvSpPr>
            <a:spLocks noGrp="1"/>
          </p:cNvSpPr>
          <p:nvPr>
            <p:ph type="ctrTitle"/>
          </p:nvPr>
        </p:nvSpPr>
        <p:spPr>
          <a:xfrm>
            <a:off x="669217" y="84718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9B9E7BD0-4548-6665-3E9D-6F79E2690203}"/>
              </a:ext>
            </a:extLst>
          </p:cNvPr>
          <p:cNvSpPr>
            <a:spLocks noGrp="1"/>
          </p:cNvSpPr>
          <p:nvPr>
            <p:ph type="subTitle" idx="1"/>
          </p:nvPr>
        </p:nvSpPr>
        <p:spPr>
          <a:xfrm>
            <a:off x="1262498" y="2081815"/>
            <a:ext cx="4233673" cy="3508908"/>
          </a:xfrm>
        </p:spPr>
        <p:txBody>
          <a:bodyPr/>
          <a:lstStyle/>
          <a:p>
            <a:pPr algn="ctr"/>
            <a:r>
              <a:rPr lang="nl-NL" cap="none" dirty="0">
                <a:solidFill>
                  <a:schemeClr val="bg1"/>
                </a:solidFill>
              </a:rPr>
              <a:t>Mijn </a:t>
            </a:r>
            <a:r>
              <a:rPr lang="nl-NL" cap="none" dirty="0" err="1">
                <a:solidFill>
                  <a:schemeClr val="bg1"/>
                </a:solidFill>
              </a:rPr>
              <a:t>toolkit</a:t>
            </a:r>
            <a:endParaRPr lang="nl-NL" dirty="0">
              <a:solidFill>
                <a:schemeClr val="bg1"/>
              </a:solidFill>
            </a:endParaRPr>
          </a:p>
          <a:p>
            <a:endParaRPr lang="nl-NL" sz="2000" cap="none" dirty="0"/>
          </a:p>
        </p:txBody>
      </p:sp>
      <p:sp>
        <p:nvSpPr>
          <p:cNvPr id="5" name="Tekstvak 4">
            <a:extLst>
              <a:ext uri="{FF2B5EF4-FFF2-40B4-BE49-F238E27FC236}">
                <a16:creationId xmlns:a16="http://schemas.microsoft.com/office/drawing/2014/main" id="{06D33241-C73E-A9A6-0F61-6797B6FBE598}"/>
              </a:ext>
            </a:extLst>
          </p:cNvPr>
          <p:cNvSpPr txBox="1"/>
          <p:nvPr/>
        </p:nvSpPr>
        <p:spPr>
          <a:xfrm>
            <a:off x="1611632" y="4358479"/>
            <a:ext cx="3995004" cy="1107996"/>
          </a:xfrm>
          <a:prstGeom prst="rect">
            <a:avLst/>
          </a:prstGeom>
          <a:noFill/>
        </p:spPr>
        <p:txBody>
          <a:bodyPr wrap="none" rtlCol="0">
            <a:spAutoFit/>
          </a:bodyPr>
          <a:lstStyle/>
          <a:p>
            <a:pPr defTabSz="914377"/>
            <a:r>
              <a:rPr lang="nl-NL" sz="6600" b="1" dirty="0">
                <a:solidFill>
                  <a:prstClr val="white"/>
                </a:solidFill>
                <a:latin typeface="Mangal Pro"/>
              </a:rPr>
              <a:t>Com-Pas</a:t>
            </a:r>
          </a:p>
        </p:txBody>
      </p:sp>
      <p:pic>
        <p:nvPicPr>
          <p:cNvPr id="6" name="Afbeelding 5">
            <a:extLst>
              <a:ext uri="{FF2B5EF4-FFF2-40B4-BE49-F238E27FC236}">
                <a16:creationId xmlns:a16="http://schemas.microsoft.com/office/drawing/2014/main" id="{9AF05081-33B4-7A0E-EB3F-1397FE2A0848}"/>
              </a:ext>
            </a:extLst>
          </p:cNvPr>
          <p:cNvPicPr>
            <a:picLocks noChangeAspect="1"/>
          </p:cNvPicPr>
          <p:nvPr/>
        </p:nvPicPr>
        <p:blipFill>
          <a:blip r:embed="rId3"/>
          <a:stretch>
            <a:fillRect/>
          </a:stretch>
        </p:blipFill>
        <p:spPr>
          <a:xfrm>
            <a:off x="8167953" y="2476225"/>
            <a:ext cx="3354830" cy="2305637"/>
          </a:xfrm>
          <a:prstGeom prst="rect">
            <a:avLst/>
          </a:prstGeom>
        </p:spPr>
      </p:pic>
    </p:spTree>
    <p:extLst>
      <p:ext uri="{BB962C8B-B14F-4D97-AF65-F5344CB8AC3E}">
        <p14:creationId xmlns:p14="http://schemas.microsoft.com/office/powerpoint/2010/main" val="24452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2" y="2242981"/>
            <a:ext cx="5114441" cy="2373087"/>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415531" y="931342"/>
            <a:ext cx="3828459" cy="2105277"/>
          </a:xfrm>
        </p:spPr>
        <p:txBody>
          <a:bodyPr/>
          <a:lstStyle/>
          <a:p>
            <a:r>
              <a:rPr lang="nl-NL" sz="3000" dirty="0"/>
              <a:t>Werken met AI</a:t>
            </a:r>
          </a:p>
          <a:p>
            <a:pPr marL="285744" indent="-285744">
              <a:buFont typeface="Arial" panose="020B0604020202020204" pitchFamily="34" charset="0"/>
              <a:buChar char="•"/>
            </a:pPr>
            <a:endParaRPr lang="nl-NL" dirty="0"/>
          </a:p>
          <a:p>
            <a:pPr marL="285744" indent="-285744">
              <a:buFont typeface="Arial" panose="020B0604020202020204" pitchFamily="34" charset="0"/>
              <a:buChar char="•"/>
            </a:pPr>
            <a:endParaRPr lang="nl-NL" dirty="0"/>
          </a:p>
        </p:txBody>
      </p:sp>
      <p:pic>
        <p:nvPicPr>
          <p:cNvPr id="2052" name="Picture 4" descr="Denk ff na, klopt dit wel?">
            <a:extLst>
              <a:ext uri="{FF2B5EF4-FFF2-40B4-BE49-F238E27FC236}">
                <a16:creationId xmlns:a16="http://schemas.microsoft.com/office/drawing/2014/main" id="{A4E7861A-7AD9-68C5-798B-BA9C4111A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291" y="2608471"/>
            <a:ext cx="2966936" cy="29669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28978-E695-FF43-F50D-2E17E82DDEF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14000EE-A27A-B9B3-5EC8-6C2644DAF565}"/>
              </a:ext>
            </a:extLst>
          </p:cNvPr>
          <p:cNvSpPr>
            <a:spLocks noGrp="1"/>
          </p:cNvSpPr>
          <p:nvPr>
            <p:ph type="title"/>
          </p:nvPr>
        </p:nvSpPr>
        <p:spPr>
          <a:xfrm>
            <a:off x="838200" y="441226"/>
            <a:ext cx="10515600" cy="1249463"/>
          </a:xfrm>
        </p:spPr>
        <p:txBody>
          <a:bodyPr/>
          <a:lstStyle/>
          <a:p>
            <a:r>
              <a:rPr lang="nl-NL" b="1" i="0" dirty="0"/>
              <a:t>Aan het einde van de les…</a:t>
            </a:r>
          </a:p>
        </p:txBody>
      </p:sp>
      <p:sp>
        <p:nvSpPr>
          <p:cNvPr id="6" name="Rectangle 1">
            <a:extLst>
              <a:ext uri="{FF2B5EF4-FFF2-40B4-BE49-F238E27FC236}">
                <a16:creationId xmlns:a16="http://schemas.microsoft.com/office/drawing/2014/main" id="{5692699C-7F6D-53E9-5375-D9A4D94FA1BB}"/>
              </a:ext>
            </a:extLst>
          </p:cNvPr>
          <p:cNvSpPr>
            <a:spLocks noGrp="1" noChangeArrowheads="1"/>
          </p:cNvSpPr>
          <p:nvPr>
            <p:ph idx="1"/>
          </p:nvPr>
        </p:nvSpPr>
        <p:spPr bwMode="auto">
          <a:xfrm>
            <a:off x="838200" y="2769960"/>
            <a:ext cx="10109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kan benoemen wat er niet goed gaat in een gesprek.</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kan benoemen wat er beter kan in een gesprek.</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weet wat een Com-Pas is</a:t>
            </a:r>
          </a:p>
        </p:txBody>
      </p:sp>
    </p:spTree>
    <p:extLst>
      <p:ext uri="{BB962C8B-B14F-4D97-AF65-F5344CB8AC3E}">
        <p14:creationId xmlns:p14="http://schemas.microsoft.com/office/powerpoint/2010/main" val="23578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1CF88-8F45-CB2E-CACB-DF2414E03F74}"/>
              </a:ext>
            </a:extLst>
          </p:cNvPr>
          <p:cNvSpPr>
            <a:spLocks noGrp="1"/>
          </p:cNvSpPr>
          <p:nvPr>
            <p:ph type="title"/>
          </p:nvPr>
        </p:nvSpPr>
        <p:spPr/>
        <p:txBody>
          <a:bodyPr/>
          <a:lstStyle/>
          <a:p>
            <a:r>
              <a:rPr lang="nl-NL" b="1" i="0" dirty="0"/>
              <a:t>In gesprek…</a:t>
            </a:r>
          </a:p>
        </p:txBody>
      </p:sp>
      <p:sp>
        <p:nvSpPr>
          <p:cNvPr id="3" name="Tijdelijke aanduiding voor inhoud 2">
            <a:extLst>
              <a:ext uri="{FF2B5EF4-FFF2-40B4-BE49-F238E27FC236}">
                <a16:creationId xmlns:a16="http://schemas.microsoft.com/office/drawing/2014/main" id="{01179417-47F7-F3D9-7C88-6C7414FCE093}"/>
              </a:ext>
            </a:extLst>
          </p:cNvPr>
          <p:cNvSpPr>
            <a:spLocks noGrp="1"/>
          </p:cNvSpPr>
          <p:nvPr>
            <p:ph idx="1"/>
          </p:nvPr>
        </p:nvSpPr>
        <p:spPr/>
        <p:txBody>
          <a:bodyPr/>
          <a:lstStyle/>
          <a:p>
            <a:r>
              <a:rPr lang="nl-NL" b="1" i="0" dirty="0">
                <a:effectLst/>
                <a:hlinkClick r:id="rId3"/>
              </a:rPr>
              <a:t>Fragment</a:t>
            </a:r>
            <a:endParaRPr lang="nl-NL" b="1" i="0" dirty="0">
              <a:effectLst/>
            </a:endParaRPr>
          </a:p>
          <a:p>
            <a:endParaRPr lang="nl-NL" b="1" dirty="0">
              <a:latin typeface="Calibri" panose="020F0502020204030204" pitchFamily="34" charset="0"/>
            </a:endParaRPr>
          </a:p>
          <a:p>
            <a:pPr marL="0" indent="0">
              <a:buNone/>
            </a:pPr>
            <a:r>
              <a:rPr lang="nl-NL" b="1" dirty="0">
                <a:latin typeface="Calibri" panose="020F0502020204030204" pitchFamily="34" charset="0"/>
              </a:rPr>
              <a:t>We gaan kijken naar een gesprek tussen een jongen en een meisje.</a:t>
            </a:r>
          </a:p>
          <a:p>
            <a:endParaRPr lang="nl-NL" b="1" dirty="0">
              <a:latin typeface="Calibri" panose="020F0502020204030204" pitchFamily="34" charset="0"/>
            </a:endParaRPr>
          </a:p>
          <a:p>
            <a:r>
              <a:rPr lang="nl-NL" dirty="0">
                <a:latin typeface="Calibri" panose="020F0502020204030204" pitchFamily="34" charset="0"/>
              </a:rPr>
              <a:t>Wat zie je bij de jongen?</a:t>
            </a:r>
          </a:p>
          <a:p>
            <a:r>
              <a:rPr lang="nl-NL" dirty="0">
                <a:latin typeface="Calibri" panose="020F0502020204030204" pitchFamily="34" charset="0"/>
              </a:rPr>
              <a:t>Wat zie je bij het meisje?</a:t>
            </a:r>
          </a:p>
          <a:p>
            <a:r>
              <a:rPr lang="nl-NL" dirty="0">
                <a:latin typeface="Calibri" panose="020F0502020204030204" pitchFamily="34" charset="0"/>
              </a:rPr>
              <a:t>Wat valt je op?</a:t>
            </a:r>
            <a:endParaRPr lang="nl-NL" dirty="0"/>
          </a:p>
        </p:txBody>
      </p:sp>
      <p:pic>
        <p:nvPicPr>
          <p:cNvPr id="5" name="Afbeelding 4">
            <a:extLst>
              <a:ext uri="{FF2B5EF4-FFF2-40B4-BE49-F238E27FC236}">
                <a16:creationId xmlns:a16="http://schemas.microsoft.com/office/drawing/2014/main" id="{C58B3BF3-8314-21AB-1637-0B5E617B6461}"/>
              </a:ext>
            </a:extLst>
          </p:cNvPr>
          <p:cNvPicPr>
            <a:picLocks noChangeAspect="1"/>
          </p:cNvPicPr>
          <p:nvPr/>
        </p:nvPicPr>
        <p:blipFill>
          <a:blip r:embed="rId4"/>
          <a:stretch>
            <a:fillRect/>
          </a:stretch>
        </p:blipFill>
        <p:spPr>
          <a:xfrm>
            <a:off x="6490742" y="4084716"/>
            <a:ext cx="4211394" cy="2408157"/>
          </a:xfrm>
          <a:prstGeom prst="rect">
            <a:avLst/>
          </a:prstGeom>
        </p:spPr>
      </p:pic>
    </p:spTree>
    <p:extLst>
      <p:ext uri="{BB962C8B-B14F-4D97-AF65-F5344CB8AC3E}">
        <p14:creationId xmlns:p14="http://schemas.microsoft.com/office/powerpoint/2010/main" val="190915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92880-0647-3158-B707-4C9264314A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196290-3741-4AD8-4FE9-8EC2F874FF24}"/>
              </a:ext>
            </a:extLst>
          </p:cNvPr>
          <p:cNvSpPr>
            <a:spLocks noGrp="1"/>
          </p:cNvSpPr>
          <p:nvPr>
            <p:ph type="title"/>
          </p:nvPr>
        </p:nvSpPr>
        <p:spPr>
          <a:xfrm>
            <a:off x="838200" y="365127"/>
            <a:ext cx="10515600" cy="1325563"/>
          </a:xfrm>
        </p:spPr>
        <p:txBody>
          <a:bodyPr anchor="ctr">
            <a:normAutofit/>
          </a:bodyPr>
          <a:lstStyle/>
          <a:p>
            <a:r>
              <a:rPr lang="nl-NL" b="1" i="0" dirty="0"/>
              <a:t>In gesprek…</a:t>
            </a:r>
          </a:p>
        </p:txBody>
      </p:sp>
      <p:sp>
        <p:nvSpPr>
          <p:cNvPr id="3" name="Tijdelijke aanduiding voor inhoud 2">
            <a:extLst>
              <a:ext uri="{FF2B5EF4-FFF2-40B4-BE49-F238E27FC236}">
                <a16:creationId xmlns:a16="http://schemas.microsoft.com/office/drawing/2014/main" id="{D9F7050C-F28C-6C6C-FCB4-C1DE36D8EACC}"/>
              </a:ext>
            </a:extLst>
          </p:cNvPr>
          <p:cNvSpPr>
            <a:spLocks noGrp="1"/>
          </p:cNvSpPr>
          <p:nvPr>
            <p:ph sz="half" idx="1"/>
          </p:nvPr>
        </p:nvSpPr>
        <p:spPr>
          <a:xfrm>
            <a:off x="838200" y="2011680"/>
            <a:ext cx="4937760" cy="4160520"/>
          </a:xfrm>
        </p:spPr>
        <p:txBody>
          <a:bodyPr>
            <a:normAutofit/>
          </a:bodyPr>
          <a:lstStyle/>
          <a:p>
            <a:endParaRPr lang="nl-NL" dirty="0"/>
          </a:p>
          <a:p>
            <a:r>
              <a:rPr lang="nl-NL" dirty="0"/>
              <a:t>Wat kan er anders zodat het gesprek beter gaat?</a:t>
            </a:r>
          </a:p>
        </p:txBody>
      </p:sp>
      <p:pic>
        <p:nvPicPr>
          <p:cNvPr id="5" name="Afbeelding 4">
            <a:extLst>
              <a:ext uri="{FF2B5EF4-FFF2-40B4-BE49-F238E27FC236}">
                <a16:creationId xmlns:a16="http://schemas.microsoft.com/office/drawing/2014/main" id="{2831C2B7-6831-4CCD-60E9-5DFE30DBCCE1}"/>
              </a:ext>
            </a:extLst>
          </p:cNvPr>
          <p:cNvPicPr>
            <a:picLocks noChangeAspect="1"/>
          </p:cNvPicPr>
          <p:nvPr/>
        </p:nvPicPr>
        <p:blipFill>
          <a:blip r:embed="rId3"/>
          <a:srcRect l="8028" r="24026" b="-1"/>
          <a:stretch/>
        </p:blipFill>
        <p:spPr>
          <a:xfrm>
            <a:off x="6419088" y="2011680"/>
            <a:ext cx="4937760" cy="4160520"/>
          </a:xfrm>
          <a:prstGeom prst="rect">
            <a:avLst/>
          </a:prstGeom>
          <a:noFill/>
        </p:spPr>
      </p:pic>
    </p:spTree>
    <p:extLst>
      <p:ext uri="{BB962C8B-B14F-4D97-AF65-F5344CB8AC3E}">
        <p14:creationId xmlns:p14="http://schemas.microsoft.com/office/powerpoint/2010/main" val="132567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A7957-60FC-6056-2222-166EA3C5BA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1D5684-B66F-69C4-4BD7-40BB82C98B8F}"/>
              </a:ext>
            </a:extLst>
          </p:cNvPr>
          <p:cNvSpPr>
            <a:spLocks noGrp="1"/>
          </p:cNvSpPr>
          <p:nvPr>
            <p:ph type="title"/>
          </p:nvPr>
        </p:nvSpPr>
        <p:spPr/>
        <p:txBody>
          <a:bodyPr/>
          <a:lstStyle/>
          <a:p>
            <a:r>
              <a:rPr lang="nl-NL" b="1" i="0" dirty="0"/>
              <a:t>In gesprek…</a:t>
            </a:r>
          </a:p>
        </p:txBody>
      </p:sp>
      <p:sp>
        <p:nvSpPr>
          <p:cNvPr id="3" name="Tijdelijke aanduiding voor inhoud 2">
            <a:extLst>
              <a:ext uri="{FF2B5EF4-FFF2-40B4-BE49-F238E27FC236}">
                <a16:creationId xmlns:a16="http://schemas.microsoft.com/office/drawing/2014/main" id="{70051CFC-B2CA-540A-E9D6-818CA05284EB}"/>
              </a:ext>
            </a:extLst>
          </p:cNvPr>
          <p:cNvSpPr>
            <a:spLocks noGrp="1"/>
          </p:cNvSpPr>
          <p:nvPr>
            <p:ph idx="1"/>
          </p:nvPr>
        </p:nvSpPr>
        <p:spPr/>
        <p:txBody>
          <a:bodyPr>
            <a:normAutofit/>
          </a:bodyPr>
          <a:lstStyle/>
          <a:p>
            <a:r>
              <a:rPr lang="nl-NL" b="1" i="0" dirty="0">
                <a:effectLst/>
                <a:hlinkClick r:id="rId3"/>
              </a:rPr>
              <a:t>Fragment</a:t>
            </a:r>
            <a:endParaRPr lang="nl-NL" b="1" i="0" dirty="0">
              <a:effectLst/>
            </a:endParaRPr>
          </a:p>
          <a:p>
            <a:endParaRPr lang="nl-NL" b="1" dirty="0">
              <a:latin typeface="Calibri" panose="020F0502020204030204" pitchFamily="34" charset="0"/>
            </a:endParaRPr>
          </a:p>
          <a:p>
            <a:pPr marL="0" indent="0">
              <a:buNone/>
            </a:pPr>
            <a:r>
              <a:rPr lang="nl-NL" b="1" dirty="0">
                <a:latin typeface="Calibri" panose="020F0502020204030204" pitchFamily="34" charset="0"/>
              </a:rPr>
              <a:t>We gaan weer kijken naar het hetzelfde gesprek tussen de jongen en het meisje.</a:t>
            </a:r>
          </a:p>
          <a:p>
            <a:endParaRPr lang="nl-NL" b="1" dirty="0">
              <a:latin typeface="Calibri" panose="020F0502020204030204" pitchFamily="34" charset="0"/>
            </a:endParaRPr>
          </a:p>
          <a:p>
            <a:r>
              <a:rPr lang="nl-NL" dirty="0">
                <a:latin typeface="Calibri" panose="020F0502020204030204" pitchFamily="34" charset="0"/>
              </a:rPr>
              <a:t>Wat heb je gezien in het filmpje?</a:t>
            </a:r>
            <a:endParaRPr lang="nl-NL" dirty="0"/>
          </a:p>
        </p:txBody>
      </p:sp>
      <p:pic>
        <p:nvPicPr>
          <p:cNvPr id="5" name="Afbeelding 4">
            <a:extLst>
              <a:ext uri="{FF2B5EF4-FFF2-40B4-BE49-F238E27FC236}">
                <a16:creationId xmlns:a16="http://schemas.microsoft.com/office/drawing/2014/main" id="{9ED98884-279A-5FCA-301D-09BE54B28CD0}"/>
              </a:ext>
            </a:extLst>
          </p:cNvPr>
          <p:cNvPicPr>
            <a:picLocks noChangeAspect="1"/>
          </p:cNvPicPr>
          <p:nvPr/>
        </p:nvPicPr>
        <p:blipFill>
          <a:blip r:embed="rId4"/>
          <a:stretch>
            <a:fillRect/>
          </a:stretch>
        </p:blipFill>
        <p:spPr>
          <a:xfrm>
            <a:off x="6490742" y="4084716"/>
            <a:ext cx="4211394" cy="2408157"/>
          </a:xfrm>
          <a:prstGeom prst="rect">
            <a:avLst/>
          </a:prstGeom>
        </p:spPr>
      </p:pic>
    </p:spTree>
    <p:extLst>
      <p:ext uri="{BB962C8B-B14F-4D97-AF65-F5344CB8AC3E}">
        <p14:creationId xmlns:p14="http://schemas.microsoft.com/office/powerpoint/2010/main" val="81308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6CC71-ADBC-B449-325F-19EDD9EE36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5E27B9-01BF-2D6C-440D-D1C8D4D15478}"/>
              </a:ext>
            </a:extLst>
          </p:cNvPr>
          <p:cNvSpPr>
            <a:spLocks noGrp="1"/>
          </p:cNvSpPr>
          <p:nvPr>
            <p:ph type="title"/>
          </p:nvPr>
        </p:nvSpPr>
        <p:spPr/>
        <p:txBody>
          <a:bodyPr/>
          <a:lstStyle/>
          <a:p>
            <a:r>
              <a:rPr lang="nl-NL" b="1" i="0" dirty="0"/>
              <a:t>Com-Pas</a:t>
            </a:r>
          </a:p>
        </p:txBody>
      </p:sp>
      <p:sp>
        <p:nvSpPr>
          <p:cNvPr id="3" name="Tijdelijke aanduiding voor inhoud 2">
            <a:extLst>
              <a:ext uri="{FF2B5EF4-FFF2-40B4-BE49-F238E27FC236}">
                <a16:creationId xmlns:a16="http://schemas.microsoft.com/office/drawing/2014/main" id="{10DAC267-7987-5FD9-32F3-BA52C05597CF}"/>
              </a:ext>
            </a:extLst>
          </p:cNvPr>
          <p:cNvSpPr>
            <a:spLocks noGrp="1"/>
          </p:cNvSpPr>
          <p:nvPr>
            <p:ph idx="1"/>
          </p:nvPr>
        </p:nvSpPr>
        <p:spPr>
          <a:xfrm>
            <a:off x="838200" y="2277687"/>
            <a:ext cx="10578718" cy="3083455"/>
          </a:xfrm>
        </p:spPr>
        <p:txBody>
          <a:bodyPr>
            <a:normAutofit/>
          </a:bodyPr>
          <a:lstStyle/>
          <a:p>
            <a:r>
              <a:rPr lang="nl-NL" b="1" i="0" dirty="0">
                <a:effectLst/>
              </a:rPr>
              <a:t>Website </a:t>
            </a:r>
            <a:r>
              <a:rPr lang="nl-NL" b="1" i="0" dirty="0">
                <a:effectLst/>
                <a:hlinkClick r:id="rId3"/>
              </a:rPr>
              <a:t>www.com-pas.nl</a:t>
            </a:r>
            <a:endParaRPr lang="nl-NL" b="1" i="0" dirty="0">
              <a:effectLst/>
            </a:endParaRPr>
          </a:p>
          <a:p>
            <a:endParaRPr lang="nl-NL" b="1" dirty="0"/>
          </a:p>
          <a:p>
            <a:endParaRPr lang="nl-NL" b="1" i="0" dirty="0">
              <a:effectLst/>
            </a:endParaRPr>
          </a:p>
        </p:txBody>
      </p:sp>
      <p:pic>
        <p:nvPicPr>
          <p:cNvPr id="6" name="Afbeelding 5">
            <a:extLst>
              <a:ext uri="{FF2B5EF4-FFF2-40B4-BE49-F238E27FC236}">
                <a16:creationId xmlns:a16="http://schemas.microsoft.com/office/drawing/2014/main" id="{95A2C7DE-0010-4D0C-0863-3B027E29D311}"/>
              </a:ext>
            </a:extLst>
          </p:cNvPr>
          <p:cNvPicPr>
            <a:picLocks noChangeAspect="1"/>
          </p:cNvPicPr>
          <p:nvPr/>
        </p:nvPicPr>
        <p:blipFill>
          <a:blip r:embed="rId4"/>
          <a:stretch>
            <a:fillRect/>
          </a:stretch>
        </p:blipFill>
        <p:spPr>
          <a:xfrm>
            <a:off x="6096000" y="2919780"/>
            <a:ext cx="5630061" cy="3686689"/>
          </a:xfrm>
          <a:prstGeom prst="rect">
            <a:avLst/>
          </a:prstGeom>
        </p:spPr>
      </p:pic>
      <p:pic>
        <p:nvPicPr>
          <p:cNvPr id="8" name="Afbeelding 7">
            <a:extLst>
              <a:ext uri="{FF2B5EF4-FFF2-40B4-BE49-F238E27FC236}">
                <a16:creationId xmlns:a16="http://schemas.microsoft.com/office/drawing/2014/main" id="{34C68326-31D6-6F42-A9FE-49F3317B8CA7}"/>
              </a:ext>
            </a:extLst>
          </p:cNvPr>
          <p:cNvPicPr>
            <a:picLocks noChangeAspect="1"/>
          </p:cNvPicPr>
          <p:nvPr/>
        </p:nvPicPr>
        <p:blipFill>
          <a:blip r:embed="rId5"/>
          <a:stretch>
            <a:fillRect/>
          </a:stretch>
        </p:blipFill>
        <p:spPr>
          <a:xfrm>
            <a:off x="408781" y="2919780"/>
            <a:ext cx="5687219" cy="3658111"/>
          </a:xfrm>
          <a:prstGeom prst="rect">
            <a:avLst/>
          </a:prstGeom>
        </p:spPr>
      </p:pic>
    </p:spTree>
    <p:extLst>
      <p:ext uri="{BB962C8B-B14F-4D97-AF65-F5344CB8AC3E}">
        <p14:creationId xmlns:p14="http://schemas.microsoft.com/office/powerpoint/2010/main" val="29458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C363F-1F25-6547-9BB3-E0E7851220D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C6833F6-6411-6243-2874-2878151E5455}"/>
              </a:ext>
            </a:extLst>
          </p:cNvPr>
          <p:cNvSpPr>
            <a:spLocks noGrp="1"/>
          </p:cNvSpPr>
          <p:nvPr>
            <p:ph type="title"/>
          </p:nvPr>
        </p:nvSpPr>
        <p:spPr>
          <a:xfrm>
            <a:off x="838200" y="441226"/>
            <a:ext cx="10515600" cy="1249463"/>
          </a:xfrm>
        </p:spPr>
        <p:txBody>
          <a:bodyPr/>
          <a:lstStyle/>
          <a:p>
            <a:r>
              <a:rPr lang="nl-NL" b="1" i="0" dirty="0"/>
              <a:t>Hoe is het gegaan?</a:t>
            </a:r>
          </a:p>
        </p:txBody>
      </p:sp>
      <p:sp>
        <p:nvSpPr>
          <p:cNvPr id="6" name="Rectangle 1">
            <a:extLst>
              <a:ext uri="{FF2B5EF4-FFF2-40B4-BE49-F238E27FC236}">
                <a16:creationId xmlns:a16="http://schemas.microsoft.com/office/drawing/2014/main" id="{3778CE21-DBFC-585F-20E5-C3E1FCAFA8C9}"/>
              </a:ext>
            </a:extLst>
          </p:cNvPr>
          <p:cNvSpPr>
            <a:spLocks noGrp="1" noChangeArrowheads="1"/>
          </p:cNvSpPr>
          <p:nvPr>
            <p:ph idx="1"/>
          </p:nvPr>
        </p:nvSpPr>
        <p:spPr bwMode="auto">
          <a:xfrm>
            <a:off x="838200" y="2769960"/>
            <a:ext cx="10109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kan benoemen wat er niet goed gaat in een gesprek.</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kan benoemen wat er beter kan in een gesprek.</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weet wat een Com-Pas is</a:t>
            </a:r>
          </a:p>
        </p:txBody>
      </p:sp>
    </p:spTree>
    <p:extLst>
      <p:ext uri="{BB962C8B-B14F-4D97-AF65-F5344CB8AC3E}">
        <p14:creationId xmlns:p14="http://schemas.microsoft.com/office/powerpoint/2010/main" val="7336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6DC0CD-F274-42B2-9901-29EB2ED1A598}">
  <ds:schemaRefs>
    <ds:schemaRef ds:uri="http://schemas.microsoft.com/office/infopath/2007/PartnerControls"/>
    <ds:schemaRef ds:uri="http://www.w3.org/XML/1998/namespace"/>
    <ds:schemaRef ds:uri="http://schemas.microsoft.com/office/2006/documentManagement/types"/>
    <ds:schemaRef ds:uri="fcc10157-42f8-46e8-83f5-1d9ac4b0055d"/>
    <ds:schemaRef ds:uri="http://schemas.openxmlformats.org/package/2006/metadata/core-properties"/>
    <ds:schemaRef ds:uri="http://schemas.microsoft.com/office/2006/metadata/properties"/>
    <ds:schemaRef ds:uri="698eef58-bb61-42e2-b548-e1d1f250d219"/>
    <ds:schemaRef ds:uri="http://purl.org/dc/dcmitype/"/>
    <ds:schemaRef ds:uri="http://purl.org/dc/elements/1.1/"/>
    <ds:schemaRef ds:uri="http://purl.org/dc/terms/"/>
  </ds:schemaRefs>
</ds:datastoreItem>
</file>

<file path=customXml/itemProps2.xml><?xml version="1.0" encoding="utf-8"?>
<ds:datastoreItem xmlns:ds="http://schemas.openxmlformats.org/officeDocument/2006/customXml" ds:itemID="{B3067F4F-BECA-4C14-B643-302F99D8AF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4FA733-B007-475D-9D88-B005FD6B2F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1431</TotalTime>
  <Words>1107</Words>
  <Application>Microsoft Office PowerPoint</Application>
  <PresentationFormat>Breedbeeld</PresentationFormat>
  <Paragraphs>105</Paragraphs>
  <Slides>8</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Aptos</vt:lpstr>
      <vt:lpstr>Arial</vt:lpstr>
      <vt:lpstr>BaseNine</vt:lpstr>
      <vt:lpstr>Calibri</vt:lpstr>
      <vt:lpstr>Mangal Pro</vt:lpstr>
      <vt:lpstr>Wingdings</vt:lpstr>
      <vt:lpstr>1_Thema PE TOS VSO</vt:lpstr>
      <vt:lpstr>Psycho-educatie</vt:lpstr>
      <vt:lpstr>Vorige les</vt:lpstr>
      <vt:lpstr>Aan het einde van de les…</vt:lpstr>
      <vt:lpstr>In gesprek…</vt:lpstr>
      <vt:lpstr>In gesprek…</vt:lpstr>
      <vt:lpstr>In gesprek…</vt:lpstr>
      <vt:lpstr>Com-Pas</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Tineke Post- Ilbrink</dc:creator>
  <cp:lastModifiedBy>Tineke Post- Ilbrink</cp:lastModifiedBy>
  <cp:revision>3</cp:revision>
  <dcterms:created xsi:type="dcterms:W3CDTF">2024-11-20T13:52:52Z</dcterms:created>
  <dcterms:modified xsi:type="dcterms:W3CDTF">2024-12-09T16:14:48Z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